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0" r:id="rId1"/>
    <p:sldMasterId id="2147483734" r:id="rId2"/>
  </p:sldMasterIdLst>
  <p:notesMasterIdLst>
    <p:notesMasterId r:id="rId15"/>
  </p:notesMasterIdLst>
  <p:handoutMasterIdLst>
    <p:handoutMasterId r:id="rId16"/>
  </p:handoutMasterIdLst>
  <p:sldIdLst>
    <p:sldId id="502" r:id="rId3"/>
    <p:sldId id="9745" r:id="rId4"/>
    <p:sldId id="303" r:id="rId5"/>
    <p:sldId id="304" r:id="rId6"/>
    <p:sldId id="520" r:id="rId7"/>
    <p:sldId id="519" r:id="rId8"/>
    <p:sldId id="627" r:id="rId9"/>
    <p:sldId id="626" r:id="rId10"/>
    <p:sldId id="603" r:id="rId11"/>
    <p:sldId id="588" r:id="rId12"/>
    <p:sldId id="621" r:id="rId13"/>
    <p:sldId id="513" r:id="rId14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4210">
          <p15:clr>
            <a:srgbClr val="A4A3A4"/>
          </p15:clr>
        </p15:guide>
        <p15:guide id="5" orient="horz" pos="1003" userDrawn="1">
          <p15:clr>
            <a:srgbClr val="A4A3A4"/>
          </p15:clr>
        </p15:guide>
        <p15:guide id="6" orient="horz" pos="391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9" orient="horz" pos="2573" userDrawn="1">
          <p15:clr>
            <a:srgbClr val="A4A3A4"/>
          </p15:clr>
        </p15:guide>
        <p15:guide id="10" pos="5314">
          <p15:clr>
            <a:srgbClr val="A4A3A4"/>
          </p15:clr>
        </p15:guide>
        <p15:guide id="15" orient="horz" pos="4050">
          <p15:clr>
            <a:srgbClr val="A4A3A4"/>
          </p15:clr>
        </p15:guide>
        <p15:guide id="17" orient="horz" pos="4148">
          <p15:clr>
            <a:srgbClr val="A4A3A4"/>
          </p15:clr>
        </p15:guide>
        <p15:guide id="21" orient="horz" pos="4049">
          <p15:clr>
            <a:srgbClr val="A4A3A4"/>
          </p15:clr>
        </p15:guide>
        <p15:guide id="22" pos="5313">
          <p15:clr>
            <a:srgbClr val="A4A3A4"/>
          </p15:clr>
        </p15:guide>
        <p15:guide id="23" pos="5646">
          <p15:clr>
            <a:srgbClr val="A4A3A4"/>
          </p15:clr>
        </p15:guide>
        <p15:guide id="24" pos="567" userDrawn="1">
          <p15:clr>
            <a:srgbClr val="A4A3A4"/>
          </p15:clr>
        </p15:guide>
        <p15:guide id="25" orient="horz" pos="3158">
          <p15:clr>
            <a:srgbClr val="A4A3A4"/>
          </p15:clr>
        </p15:guide>
        <p15:guide id="26" orient="horz" pos="752">
          <p15:clr>
            <a:srgbClr val="A4A3A4"/>
          </p15:clr>
        </p15:guide>
        <p15:guide id="27" orient="horz" pos="293">
          <p15:clr>
            <a:srgbClr val="A4A3A4"/>
          </p15:clr>
        </p15:guide>
        <p15:guide id="28" orient="horz" pos="944">
          <p15:clr>
            <a:srgbClr val="A4A3A4"/>
          </p15:clr>
        </p15:guide>
        <p15:guide id="29" orient="horz" pos="1906">
          <p15:clr>
            <a:srgbClr val="A4A3A4"/>
          </p15:clr>
        </p15:guide>
        <p15:guide id="30" orient="horz" pos="3199">
          <p15:clr>
            <a:srgbClr val="A4A3A4"/>
          </p15:clr>
        </p15:guide>
        <p15:guide id="31" orient="horz" pos="3111">
          <p15:clr>
            <a:srgbClr val="A4A3A4"/>
          </p15:clr>
        </p15:guide>
        <p15:guide id="32" orient="horz" pos="3037">
          <p15:clr>
            <a:srgbClr val="A4A3A4"/>
          </p15:clr>
        </p15:guide>
        <p15:guide id="33" orient="horz" pos="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na Pleet" initials="AP" lastIdx="2" clrIdx="0"/>
  <p:cmAuthor id="1" name="Tamara Ćiković" initials="TĆ" lastIdx="30" clrIdx="1"/>
  <p:cmAuthor id="2" name="Susanne Markert" initials="SM" lastIdx="131" clrIdx="2"/>
  <p:cmAuthor id="3" name="Gerrit Siegers" initials="GS" lastIdx="62" clrIdx="3"/>
  <p:cmAuthor id="4" name="Admin" initials="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EB4"/>
    <a:srgbClr val="B1C0C9"/>
    <a:srgbClr val="FFFFFF"/>
    <a:srgbClr val="008F65"/>
    <a:srgbClr val="00458F"/>
    <a:srgbClr val="BA7CAF"/>
    <a:srgbClr val="7D919B"/>
    <a:srgbClr val="EB690B"/>
    <a:srgbClr val="E9E900"/>
    <a:srgbClr val="B0CB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84" autoAdjust="0"/>
    <p:restoredTop sz="95373" autoAdjust="0"/>
  </p:normalViewPr>
  <p:slideViewPr>
    <p:cSldViewPr snapToGrid="0" snapToObjects="1" showGuides="1">
      <p:cViewPr varScale="1">
        <p:scale>
          <a:sx n="151" d="100"/>
          <a:sy n="151" d="100"/>
        </p:scale>
        <p:origin x="930" y="138"/>
      </p:cViewPr>
      <p:guideLst>
        <p:guide orient="horz" pos="4210"/>
        <p:guide orient="horz" pos="1003"/>
        <p:guide orient="horz" pos="391"/>
        <p:guide orient="horz" pos="2160"/>
        <p:guide orient="horz" pos="2573"/>
        <p:guide pos="5314"/>
        <p:guide orient="horz" pos="4050"/>
        <p:guide orient="horz" pos="4148"/>
        <p:guide orient="horz" pos="4049"/>
        <p:guide pos="5313"/>
        <p:guide pos="5646"/>
        <p:guide pos="567"/>
        <p:guide orient="horz" pos="3158"/>
        <p:guide orient="horz" pos="752"/>
        <p:guide orient="horz" pos="293"/>
        <p:guide orient="horz" pos="944"/>
        <p:guide orient="horz" pos="1906"/>
        <p:guide orient="horz" pos="3199"/>
        <p:guide orient="horz" pos="3111"/>
        <p:guide orient="horz" pos="3037"/>
        <p:guide orient="horz" pos="632"/>
      </p:guideLst>
    </p:cSldViewPr>
  </p:slideViewPr>
  <p:outlineViewPr>
    <p:cViewPr>
      <p:scale>
        <a:sx n="33" d="100"/>
        <a:sy n="33" d="100"/>
      </p:scale>
      <p:origin x="0" y="32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notesViewPr>
    <p:cSldViewPr snapToGrid="0" snapToObjects="1" showGuides="1">
      <p:cViewPr varScale="1">
        <p:scale>
          <a:sx n="82" d="100"/>
          <a:sy n="82" d="100"/>
        </p:scale>
        <p:origin x="-318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150BB-6B61-A24C-A0A4-6CBCF04F5E29}" type="datetime1">
              <a:rPr lang="de-DE" smtClean="0"/>
              <a:t>05.10.2022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42B5F1-5E88-824A-A2CC-1480C52044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359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9A118-763C-CF4C-8BD5-26B43A245E12}" type="datetime1">
              <a:rPr lang="de-DE" smtClean="0"/>
              <a:t>05.10.2022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994552-919E-2644-AD0A-552B5FA0DBC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96469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94552-919E-2644-AD0A-552B5FA0DBC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051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de-DE" dirty="0"/>
              <a:t>Kooperationsvereinbarungen</a:t>
            </a:r>
          </a:p>
          <a:p>
            <a:pPr marL="228600" indent="-228600">
              <a:buAutoNum type="arabicPeriod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Gremium aus Vertretern von Ärzteschaft, Krankenkassen und Krankenhäusern prüft, ob die Ärzte die Zugangsvoraussetzungen zur ambulanten spezialfachärztlichen Versorgung erfüllen.</a:t>
            </a:r>
          </a:p>
          <a:p>
            <a:pPr marL="228600" indent="-228600">
              <a:buAutoNum type="arabicPeriod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Diese Nummer benötigen die Ärzte für die Abrechnung, für Verordnungen und Überweisungen.</a:t>
            </a:r>
          </a:p>
          <a:p>
            <a:pPr marL="228600" indent="-228600">
              <a:buAutoNum type="arabicPeriod"/>
            </a:pPr>
            <a:r>
              <a:rPr lang="de-D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Abrechnung über Ihre Kassenärztliche Vereinigung oder direkt mit den Krankenkassen.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994552-919E-2644-AD0A-552B5FA0DBC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916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chart">
    <p:bg>
      <p:bgPr>
        <a:gradFill flip="none" rotWithShape="1">
          <a:gsLst>
            <a:gs pos="16000">
              <a:srgbClr val="31859C"/>
            </a:gs>
            <a:gs pos="72000">
              <a:srgbClr val="00266D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98174" y="2472401"/>
            <a:ext cx="7571847" cy="1117074"/>
          </a:xfr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3640"/>
              </a:lnSpc>
              <a:defRPr sz="3600" b="1" i="0" cap="all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97304" y="3741114"/>
            <a:ext cx="7546445" cy="29752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1500" b="0" i="0" cap="all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add subtitle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97303" y="4038641"/>
            <a:ext cx="684742" cy="18410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00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endParaRPr lang="en-US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89275" y="4038641"/>
            <a:ext cx="6668874" cy="18410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1000" cap="all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r>
              <a:rPr lang="en-US" noProof="0"/>
              <a:t>CONFIDENTIAL</a:t>
            </a:r>
          </a:p>
        </p:txBody>
      </p:sp>
      <p:pic>
        <p:nvPicPr>
          <p:cNvPr id="10" name="Bild 12" descr="ITM_PPT_große_Welle_Titel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144000" cy="1620774"/>
          </a:xfrm>
          <a:prstGeom prst="rect">
            <a:avLst/>
          </a:prstGeom>
        </p:spPr>
      </p:pic>
      <p:pic>
        <p:nvPicPr>
          <p:cNvPr id="11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2528" y="194618"/>
            <a:ext cx="1288472" cy="73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226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3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3713" y="1670049"/>
            <a:ext cx="3968220" cy="300990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6400" indent="-179388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4" hasCustomPrompt="1"/>
          </p:nvPr>
        </p:nvSpPr>
        <p:spPr>
          <a:xfrm>
            <a:off x="4682068" y="1670050"/>
            <a:ext cx="3743249" cy="3009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</a:lstStyle>
          <a:p>
            <a:r>
              <a:rPr lang="de-DE" dirty="0"/>
              <a:t>Picture</a:t>
            </a:r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5602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4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4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93714" y="1670050"/>
            <a:ext cx="3887998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70000" indent="-270000">
              <a:spcBef>
                <a:spcPts val="700"/>
              </a:spcBef>
              <a:buClr>
                <a:schemeClr val="accent1"/>
              </a:buClr>
              <a:buFont typeface="+mj-lt"/>
              <a:buAutoNum type="arabicPeriod"/>
              <a:defRPr sz="18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177800" indent="-1778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355600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  <a:p>
            <a:pPr lvl="3"/>
            <a:endParaRPr lang="en-US" noProof="0" dirty="0"/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>
          <a:xfrm>
            <a:off x="4570413" y="1670050"/>
            <a:ext cx="3887998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70000" indent="-270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2"/>
              <a:defRPr sz="18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180975" indent="-174625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3225" indent="-18097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  <a:p>
            <a:pPr lvl="3"/>
            <a:endParaRPr lang="en-US" noProof="0" dirty="0"/>
          </a:p>
        </p:txBody>
      </p:sp>
      <p:sp>
        <p:nvSpPr>
          <p:cNvPr id="16" name="Inhaltsplatzhalter 2"/>
          <p:cNvSpPr>
            <a:spLocks noGrp="1"/>
          </p:cNvSpPr>
          <p:nvPr>
            <p:ph idx="15" hasCustomPrompt="1"/>
          </p:nvPr>
        </p:nvSpPr>
        <p:spPr>
          <a:xfrm>
            <a:off x="493713" y="3279042"/>
            <a:ext cx="3887998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70000" indent="-270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3"/>
              <a:defRPr sz="18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180975" indent="-174625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355600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  <a:p>
            <a:pPr lvl="3"/>
            <a:endParaRPr lang="en-US" noProof="0" dirty="0"/>
          </a:p>
        </p:txBody>
      </p:sp>
      <p:sp>
        <p:nvSpPr>
          <p:cNvPr id="17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0412" y="3279042"/>
            <a:ext cx="3887998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70000" indent="-270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4"/>
              <a:defRPr sz="18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180975" indent="-174625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3225" indent="-18097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  <a:p>
            <a:pPr lvl="3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04602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es 6 Fiel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9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93713" y="1699357"/>
            <a:ext cx="2520000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700"/>
              </a:spcBef>
              <a:buClr>
                <a:schemeClr val="accent1"/>
              </a:buClr>
              <a:buFont typeface="+mj-lt"/>
              <a:buAutoNum type="arabicPeriod"/>
              <a:defRPr sz="14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222250" indent="-2159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1638" indent="-179388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5" name="Inhaltsplatzhalter 2"/>
          <p:cNvSpPr>
            <a:spLocks noGrp="1"/>
          </p:cNvSpPr>
          <p:nvPr>
            <p:ph idx="14" hasCustomPrompt="1"/>
          </p:nvPr>
        </p:nvSpPr>
        <p:spPr>
          <a:xfrm>
            <a:off x="3204844" y="1699357"/>
            <a:ext cx="2520000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2"/>
              <a:defRPr sz="1400" b="1" baseline="0">
                <a:solidFill>
                  <a:schemeClr val="accent1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227013" indent="-220663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1638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6" name="Inhaltsplatzhalter 2"/>
          <p:cNvSpPr>
            <a:spLocks noGrp="1"/>
          </p:cNvSpPr>
          <p:nvPr>
            <p:ph idx="15" hasCustomPrompt="1"/>
          </p:nvPr>
        </p:nvSpPr>
        <p:spPr>
          <a:xfrm>
            <a:off x="5915975" y="1699357"/>
            <a:ext cx="2520000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3"/>
              <a:defRPr sz="14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227013" indent="-227013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1638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500610" y="3257059"/>
            <a:ext cx="2520000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4"/>
              <a:defRPr sz="14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227013" indent="-220663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1638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3211741" y="3257059"/>
            <a:ext cx="2520000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5"/>
              <a:defRPr sz="14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227013" indent="-220663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1638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</p:txBody>
      </p:sp>
      <p:sp>
        <p:nvSpPr>
          <p:cNvPr id="18" name="Inhaltsplatzhalter 2"/>
          <p:cNvSpPr>
            <a:spLocks noGrp="1"/>
          </p:cNvSpPr>
          <p:nvPr>
            <p:ph idx="18" hasCustomPrompt="1"/>
          </p:nvPr>
        </p:nvSpPr>
        <p:spPr>
          <a:xfrm>
            <a:off x="5922872" y="3257059"/>
            <a:ext cx="2520000" cy="133270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700"/>
              </a:spcBef>
              <a:buClr>
                <a:schemeClr val="accent1"/>
              </a:buClr>
              <a:buFont typeface="+mj-lt"/>
              <a:buAutoNum type="arabicPeriod" startAt="6"/>
              <a:defRPr sz="1400" b="1" baseline="0">
                <a:solidFill>
                  <a:srgbClr val="00458F"/>
                </a:solidFill>
                <a:latin typeface="+mj-lt"/>
              </a:defRPr>
            </a:lvl1pPr>
            <a:lvl2pPr marL="198000" indent="-198000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defRPr sz="1400" baseline="0">
                <a:latin typeface="+mj-lt"/>
              </a:defRPr>
            </a:lvl2pPr>
            <a:lvl3pPr marL="227013" indent="-220663">
              <a:spcBef>
                <a:spcPts val="700"/>
              </a:spcBef>
              <a:buClr>
                <a:schemeClr val="accent1"/>
              </a:buClr>
              <a:buFont typeface="Arial"/>
              <a:buChar char="•"/>
              <a:tabLst/>
              <a:defRPr sz="1400" baseline="0">
                <a:latin typeface="+mj-lt"/>
              </a:defRPr>
            </a:lvl3pPr>
            <a:lvl4pPr marL="401638" indent="-174625">
              <a:buClr>
                <a:srgbClr val="003C87"/>
              </a:buClr>
              <a:buFont typeface="Arial"/>
              <a:buChar char="•"/>
              <a:tabLst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text</a:t>
            </a:r>
          </a:p>
          <a:p>
            <a:pPr lvl="2"/>
            <a:r>
              <a:rPr lang="en-US" noProof="0" dirty="0"/>
              <a:t>Click to add text</a:t>
            </a:r>
          </a:p>
          <a:p>
            <a:pPr lvl="3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551113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3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Tabellenplatzhalter 3"/>
          <p:cNvSpPr>
            <a:spLocks noGrp="1"/>
          </p:cNvSpPr>
          <p:nvPr>
            <p:ph type="tbl" sz="quarter" idx="14" hasCustomPrompt="1"/>
          </p:nvPr>
        </p:nvSpPr>
        <p:spPr>
          <a:xfrm>
            <a:off x="500609" y="1519240"/>
            <a:ext cx="7935366" cy="3060087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r>
              <a:rPr lang="de-DE" dirty="0" err="1"/>
              <a:t>table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26537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3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493713" y="1516673"/>
            <a:ext cx="7940070" cy="3077308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r>
              <a:rPr lang="de-DE" dirty="0" err="1"/>
              <a:t>diagram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4784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Diagram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5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3" name="Diagrammplatzhalter 2"/>
          <p:cNvSpPr>
            <a:spLocks noGrp="1"/>
          </p:cNvSpPr>
          <p:nvPr>
            <p:ph type="chart" sz="quarter" idx="14" hasCustomPrompt="1"/>
          </p:nvPr>
        </p:nvSpPr>
        <p:spPr>
          <a:xfrm>
            <a:off x="493713" y="1516673"/>
            <a:ext cx="2520000" cy="3077308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indent="0">
              <a:spcBef>
                <a:spcPts val="0"/>
              </a:spcBef>
              <a:buFontTx/>
              <a:buNone/>
              <a:defRPr sz="1400"/>
            </a:lvl1pPr>
          </a:lstStyle>
          <a:p>
            <a:r>
              <a:rPr lang="de-DE" dirty="0" err="1"/>
              <a:t>diagram</a:t>
            </a:r>
            <a:endParaRPr lang="de-DE" dirty="0"/>
          </a:p>
        </p:txBody>
      </p:sp>
      <p:sp>
        <p:nvSpPr>
          <p:cNvPr id="12" name="Diagrammplatzhalter 2"/>
          <p:cNvSpPr>
            <a:spLocks noGrp="1"/>
          </p:cNvSpPr>
          <p:nvPr>
            <p:ph type="chart" sz="quarter" idx="15" hasCustomPrompt="1"/>
          </p:nvPr>
        </p:nvSpPr>
        <p:spPr>
          <a:xfrm>
            <a:off x="3204844" y="1516673"/>
            <a:ext cx="2520000" cy="3077308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/>
            </a:lvl1pPr>
          </a:lstStyle>
          <a:p>
            <a:r>
              <a:rPr lang="de-DE" dirty="0" err="1"/>
              <a:t>diagram</a:t>
            </a:r>
            <a:endParaRPr lang="de-DE" dirty="0"/>
          </a:p>
        </p:txBody>
      </p:sp>
      <p:sp>
        <p:nvSpPr>
          <p:cNvPr id="13" name="Diagrammplatzhalter 2"/>
          <p:cNvSpPr>
            <a:spLocks noGrp="1"/>
          </p:cNvSpPr>
          <p:nvPr>
            <p:ph type="chart" sz="quarter" idx="16" hasCustomPrompt="1"/>
          </p:nvPr>
        </p:nvSpPr>
        <p:spPr>
          <a:xfrm>
            <a:off x="5915975" y="1516673"/>
            <a:ext cx="2520000" cy="3077308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/>
            </a:lvl1pPr>
          </a:lstStyle>
          <a:p>
            <a:r>
              <a:rPr lang="de-DE" dirty="0" err="1"/>
              <a:t>diagram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183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3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4" name="SmartArt-Platzhalter 3"/>
          <p:cNvSpPr>
            <a:spLocks noGrp="1"/>
          </p:cNvSpPr>
          <p:nvPr>
            <p:ph type="dgm" sz="quarter" idx="15"/>
          </p:nvPr>
        </p:nvSpPr>
        <p:spPr>
          <a:xfrm>
            <a:off x="500611" y="1516856"/>
            <a:ext cx="7933172" cy="3076575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indent="0">
              <a:buFontTx/>
              <a:buNone/>
              <a:defRPr sz="1400"/>
            </a:lvl1pPr>
          </a:lstStyle>
          <a:p>
            <a:r>
              <a:rPr lang="de-DE" dirty="0"/>
              <a:t>SmartArt</a:t>
            </a:r>
          </a:p>
        </p:txBody>
      </p:sp>
    </p:spTree>
    <p:extLst>
      <p:ext uri="{BB962C8B-B14F-4D97-AF65-F5344CB8AC3E}">
        <p14:creationId xmlns:p14="http://schemas.microsoft.com/office/powerpoint/2010/main" val="225346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8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4" name="SmartArt-Platzhalter 3"/>
          <p:cNvSpPr>
            <a:spLocks noGrp="1"/>
          </p:cNvSpPr>
          <p:nvPr>
            <p:ph type="dgm" sz="quarter" idx="15"/>
          </p:nvPr>
        </p:nvSpPr>
        <p:spPr>
          <a:xfrm>
            <a:off x="500611" y="1516857"/>
            <a:ext cx="7933172" cy="623986"/>
          </a:xfrm>
          <a:prstGeom prst="rect">
            <a:avLst/>
          </a:prstGeom>
        </p:spPr>
        <p:txBody>
          <a:bodyPr vert="horz" lIns="36000" tIns="36000" rIns="36000" bIns="36000"/>
          <a:lstStyle>
            <a:lvl1pPr marL="0" indent="0">
              <a:buFontTx/>
              <a:buNone/>
              <a:defRPr sz="1400"/>
            </a:lvl1pPr>
          </a:lstStyle>
          <a:p>
            <a:r>
              <a:rPr lang="de-DE" dirty="0"/>
              <a:t>SmartArt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500063" y="2216944"/>
            <a:ext cx="2520000" cy="1760935"/>
          </a:xfrm>
          <a:prstGeom prst="rect">
            <a:avLst/>
          </a:prstGeom>
        </p:spPr>
        <p:txBody>
          <a:bodyPr vert="horz" lIns="0" tIns="0" rIns="0" bIns="0"/>
          <a:lstStyle>
            <a:lvl1pPr marL="179388" marR="0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marL="179388" marR="0" lvl="0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3208019" y="2216944"/>
            <a:ext cx="2520000" cy="1760935"/>
          </a:xfrm>
          <a:prstGeom prst="rect">
            <a:avLst/>
          </a:prstGeom>
        </p:spPr>
        <p:txBody>
          <a:bodyPr vert="horz" lIns="0" tIns="0" rIns="0" bIns="0"/>
          <a:lstStyle>
            <a:lvl1pPr marL="179388" marR="0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marL="179388" marR="0" lvl="0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5915975" y="2216944"/>
            <a:ext cx="2520000" cy="1760935"/>
          </a:xfrm>
          <a:prstGeom prst="rect">
            <a:avLst/>
          </a:prstGeom>
        </p:spPr>
        <p:txBody>
          <a:bodyPr vert="horz" lIns="0" tIns="0" rIns="0" bIns="0"/>
          <a:lstStyle>
            <a:lvl1pPr marL="179388" marR="0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marL="179388" marR="0" lvl="0" indent="-179388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08206" y="4092179"/>
            <a:ext cx="2520000" cy="51821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216162" y="4092179"/>
            <a:ext cx="2520000" cy="51821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924118" y="4092179"/>
            <a:ext cx="2520000" cy="518218"/>
          </a:xfrm>
          <a:prstGeom prst="rect">
            <a:avLst/>
          </a:prstGeom>
        </p:spPr>
        <p:txBody>
          <a:bodyPr vert="horz" lIns="0" tIns="0" rIns="0" bIns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 b="1">
                <a:solidFill>
                  <a:schemeClr val="accent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400">
                <a:solidFill>
                  <a:schemeClr val="tx1"/>
                </a:solidFill>
              </a:defRPr>
            </a:lvl4pPr>
            <a:lvl5pPr>
              <a:defRPr sz="1400">
                <a:solidFill>
                  <a:schemeClr val="tx1"/>
                </a:solidFill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66494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90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r>
              <a:rPr lang="de-DE" dirty="0" err="1"/>
              <a:t>Copy</a:t>
            </a:r>
            <a:r>
              <a:rPr lang="de-DE" dirty="0"/>
              <a:t> </a:t>
            </a:r>
            <a:r>
              <a:rPr lang="de-DE" dirty="0" err="1"/>
              <a:t>arrows</a:t>
            </a:r>
            <a:r>
              <a:rPr lang="de-DE" dirty="0"/>
              <a:t> </a:t>
            </a:r>
            <a:r>
              <a:rPr lang="de-DE" dirty="0" err="1"/>
              <a:t>here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paste</a:t>
            </a:r>
            <a:r>
              <a:rPr lang="de-DE" dirty="0"/>
              <a:t> on </a:t>
            </a:r>
            <a:r>
              <a:rPr lang="de-DE" dirty="0" err="1"/>
              <a:t>the</a:t>
            </a:r>
            <a:r>
              <a:rPr lang="de-DE" dirty="0"/>
              <a:t> Chart</a:t>
            </a:r>
          </a:p>
        </p:txBody>
      </p:sp>
      <p:sp>
        <p:nvSpPr>
          <p:cNvPr id="25" name="AutoShape 4"/>
          <p:cNvSpPr>
            <a:spLocks noChangeArrowheads="1"/>
          </p:cNvSpPr>
          <p:nvPr userDrawn="1"/>
        </p:nvSpPr>
        <p:spPr bwMode="gray">
          <a:xfrm>
            <a:off x="5451697" y="1347789"/>
            <a:ext cx="3187381" cy="777296"/>
          </a:xfrm>
          <a:prstGeom prst="chevron">
            <a:avLst>
              <a:gd name="adj" fmla="val 17615"/>
            </a:avLst>
          </a:prstGeom>
          <a:solidFill>
            <a:srgbClr val="C6E5EA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26" name="AutoShape 5"/>
          <p:cNvSpPr>
            <a:spLocks noChangeArrowheads="1"/>
          </p:cNvSpPr>
          <p:nvPr userDrawn="1"/>
        </p:nvSpPr>
        <p:spPr bwMode="gray">
          <a:xfrm>
            <a:off x="7448167" y="1737563"/>
            <a:ext cx="1190911" cy="387522"/>
          </a:xfrm>
          <a:prstGeom prst="parallelogram">
            <a:avLst>
              <a:gd name="adj" fmla="val 35990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27" name="AutoShape 6"/>
          <p:cNvSpPr>
            <a:spLocks noChangeArrowheads="1"/>
          </p:cNvSpPr>
          <p:nvPr userDrawn="1"/>
        </p:nvSpPr>
        <p:spPr bwMode="gray">
          <a:xfrm>
            <a:off x="6453688" y="1737563"/>
            <a:ext cx="1188000" cy="387522"/>
          </a:xfrm>
          <a:prstGeom prst="parallelogram">
            <a:avLst>
              <a:gd name="adj" fmla="val 35990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28" name="AutoShape 7"/>
          <p:cNvSpPr>
            <a:spLocks noChangeArrowheads="1"/>
          </p:cNvSpPr>
          <p:nvPr userDrawn="1"/>
        </p:nvSpPr>
        <p:spPr bwMode="gray">
          <a:xfrm>
            <a:off x="5451697" y="1737563"/>
            <a:ext cx="1189497" cy="387522"/>
          </a:xfrm>
          <a:prstGeom prst="parallelogram">
            <a:avLst>
              <a:gd name="adj" fmla="val 35947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29" name="Text Box 8"/>
          <p:cNvSpPr txBox="1">
            <a:spLocks noChangeArrowheads="1"/>
          </p:cNvSpPr>
          <p:nvPr userDrawn="1"/>
        </p:nvSpPr>
        <p:spPr bwMode="gray">
          <a:xfrm>
            <a:off x="6882533" y="1433868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30" name="Text Box 9"/>
          <p:cNvSpPr txBox="1">
            <a:spLocks noChangeArrowheads="1"/>
          </p:cNvSpPr>
          <p:nvPr userDrawn="1"/>
        </p:nvSpPr>
        <p:spPr bwMode="gray">
          <a:xfrm>
            <a:off x="6882533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31" name="Text Box 10"/>
          <p:cNvSpPr txBox="1">
            <a:spLocks noChangeArrowheads="1"/>
          </p:cNvSpPr>
          <p:nvPr userDrawn="1"/>
        </p:nvSpPr>
        <p:spPr bwMode="gray">
          <a:xfrm>
            <a:off x="7916447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32" name="Text Box 11"/>
          <p:cNvSpPr txBox="1">
            <a:spLocks noChangeArrowheads="1"/>
          </p:cNvSpPr>
          <p:nvPr userDrawn="1"/>
        </p:nvSpPr>
        <p:spPr bwMode="gray">
          <a:xfrm>
            <a:off x="5833059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33" name="AutoShape 13"/>
          <p:cNvSpPr>
            <a:spLocks noChangeArrowheads="1"/>
          </p:cNvSpPr>
          <p:nvPr userDrawn="1"/>
        </p:nvSpPr>
        <p:spPr bwMode="gray">
          <a:xfrm>
            <a:off x="1417873" y="1347789"/>
            <a:ext cx="4093310" cy="777296"/>
          </a:xfrm>
          <a:prstGeom prst="homePlate">
            <a:avLst>
              <a:gd name="adj" fmla="val 17797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34" name="AutoShape 14"/>
          <p:cNvSpPr>
            <a:spLocks noChangeArrowheads="1"/>
          </p:cNvSpPr>
          <p:nvPr userDrawn="1"/>
        </p:nvSpPr>
        <p:spPr bwMode="gray">
          <a:xfrm>
            <a:off x="4321686" y="1737563"/>
            <a:ext cx="1189496" cy="387522"/>
          </a:xfrm>
          <a:prstGeom prst="parallelogram">
            <a:avLst>
              <a:gd name="adj" fmla="val 35947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35" name="AutoShape 15"/>
          <p:cNvSpPr>
            <a:spLocks noChangeArrowheads="1"/>
          </p:cNvSpPr>
          <p:nvPr userDrawn="1"/>
        </p:nvSpPr>
        <p:spPr bwMode="gray">
          <a:xfrm>
            <a:off x="3321157" y="1737563"/>
            <a:ext cx="1188000" cy="387522"/>
          </a:xfrm>
          <a:prstGeom prst="parallelogram">
            <a:avLst>
              <a:gd name="adj" fmla="val 35947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36" name="AutoShape 16"/>
          <p:cNvSpPr>
            <a:spLocks noChangeArrowheads="1"/>
          </p:cNvSpPr>
          <p:nvPr userDrawn="1"/>
        </p:nvSpPr>
        <p:spPr bwMode="gray">
          <a:xfrm>
            <a:off x="2318078" y="1737563"/>
            <a:ext cx="1189497" cy="387522"/>
          </a:xfrm>
          <a:prstGeom prst="parallelogram">
            <a:avLst>
              <a:gd name="adj" fmla="val 35947"/>
            </a:avLst>
          </a:pr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37" name="Freeform 17"/>
          <p:cNvSpPr>
            <a:spLocks/>
          </p:cNvSpPr>
          <p:nvPr userDrawn="1"/>
        </p:nvSpPr>
        <p:spPr bwMode="gray">
          <a:xfrm>
            <a:off x="1417873" y="1737563"/>
            <a:ext cx="1083418" cy="387522"/>
          </a:xfrm>
          <a:custGeom>
            <a:avLst/>
            <a:gdLst>
              <a:gd name="T0" fmla="*/ 2147483647 w 773"/>
              <a:gd name="T1" fmla="*/ 0 h 362"/>
              <a:gd name="T2" fmla="*/ 2147483647 w 773"/>
              <a:gd name="T3" fmla="*/ 2147483647 h 362"/>
              <a:gd name="T4" fmla="*/ 2147483647 w 773"/>
              <a:gd name="T5" fmla="*/ 2147483647 h 362"/>
              <a:gd name="T6" fmla="*/ 0 w 773"/>
              <a:gd name="T7" fmla="*/ 0 h 362"/>
              <a:gd name="T8" fmla="*/ 2147483647 w 773"/>
              <a:gd name="T9" fmla="*/ 0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3" h="362">
                <a:moveTo>
                  <a:pt x="773" y="0"/>
                </a:moveTo>
                <a:lnTo>
                  <a:pt x="648" y="362"/>
                </a:lnTo>
                <a:lnTo>
                  <a:pt x="1" y="362"/>
                </a:lnTo>
                <a:lnTo>
                  <a:pt x="0" y="0"/>
                </a:lnTo>
                <a:lnTo>
                  <a:pt x="773" y="0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rgbClr val="E9F5F7"/>
            </a:solidFill>
            <a:prstDash val="solid"/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endParaRPr lang="en-GB" sz="1400" cap="all" dirty="0"/>
          </a:p>
        </p:txBody>
      </p:sp>
      <p:sp>
        <p:nvSpPr>
          <p:cNvPr id="38" name="Text Box 18"/>
          <p:cNvSpPr txBox="1">
            <a:spLocks noChangeArrowheads="1"/>
          </p:cNvSpPr>
          <p:nvPr userDrawn="1"/>
        </p:nvSpPr>
        <p:spPr bwMode="gray">
          <a:xfrm>
            <a:off x="3301312" y="1433868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39" name="Text Box 19"/>
          <p:cNvSpPr txBox="1">
            <a:spLocks noChangeArrowheads="1"/>
          </p:cNvSpPr>
          <p:nvPr userDrawn="1"/>
        </p:nvSpPr>
        <p:spPr bwMode="gray">
          <a:xfrm>
            <a:off x="3770888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40" name="Text Box 20"/>
          <p:cNvSpPr txBox="1">
            <a:spLocks noChangeArrowheads="1"/>
          </p:cNvSpPr>
          <p:nvPr userDrawn="1"/>
        </p:nvSpPr>
        <p:spPr bwMode="gray">
          <a:xfrm>
            <a:off x="4807631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41" name="Text Box 21"/>
          <p:cNvSpPr txBox="1">
            <a:spLocks noChangeArrowheads="1"/>
          </p:cNvSpPr>
          <p:nvPr userDrawn="1"/>
        </p:nvSpPr>
        <p:spPr bwMode="gray">
          <a:xfrm>
            <a:off x="2720000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42" name="Text Box 22"/>
          <p:cNvSpPr txBox="1">
            <a:spLocks noChangeArrowheads="1"/>
          </p:cNvSpPr>
          <p:nvPr userDrawn="1"/>
        </p:nvSpPr>
        <p:spPr bwMode="gray">
          <a:xfrm>
            <a:off x="1735589" y="182360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bg1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43" name="AutoShape 27"/>
          <p:cNvSpPr>
            <a:spLocks noChangeArrowheads="1"/>
          </p:cNvSpPr>
          <p:nvPr userDrawn="1"/>
        </p:nvSpPr>
        <p:spPr bwMode="gray">
          <a:xfrm>
            <a:off x="4441827" y="2228423"/>
            <a:ext cx="4195151" cy="778424"/>
          </a:xfrm>
          <a:prstGeom prst="chevron">
            <a:avLst>
              <a:gd name="adj" fmla="val 17595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44" name="AutoShape 28"/>
          <p:cNvSpPr>
            <a:spLocks noChangeArrowheads="1"/>
          </p:cNvSpPr>
          <p:nvPr userDrawn="1"/>
        </p:nvSpPr>
        <p:spPr bwMode="gray">
          <a:xfrm>
            <a:off x="4436170" y="2618198"/>
            <a:ext cx="1190911" cy="388649"/>
          </a:xfrm>
          <a:prstGeom prst="parallelogram">
            <a:avLst>
              <a:gd name="adj" fmla="val 35886"/>
            </a:avLst>
          </a:pr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45" name="AutoShape 29"/>
          <p:cNvSpPr>
            <a:spLocks noChangeArrowheads="1"/>
          </p:cNvSpPr>
          <p:nvPr userDrawn="1"/>
        </p:nvSpPr>
        <p:spPr bwMode="gray">
          <a:xfrm>
            <a:off x="7446067" y="2618198"/>
            <a:ext cx="1190911" cy="388649"/>
          </a:xfrm>
          <a:prstGeom prst="parallelogram">
            <a:avLst>
              <a:gd name="adj" fmla="val 35886"/>
            </a:avLst>
          </a:pr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46" name="AutoShape 30"/>
          <p:cNvSpPr>
            <a:spLocks noChangeArrowheads="1"/>
          </p:cNvSpPr>
          <p:nvPr userDrawn="1"/>
        </p:nvSpPr>
        <p:spPr bwMode="gray">
          <a:xfrm>
            <a:off x="6444654" y="2618198"/>
            <a:ext cx="1189496" cy="388649"/>
          </a:xfrm>
          <a:prstGeom prst="parallelogram">
            <a:avLst>
              <a:gd name="adj" fmla="val 35843"/>
            </a:avLst>
          </a:prstGeom>
          <a:solidFill>
            <a:schemeClr val="accent3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47" name="AutoShape 31"/>
          <p:cNvSpPr>
            <a:spLocks noChangeArrowheads="1"/>
          </p:cNvSpPr>
          <p:nvPr userDrawn="1"/>
        </p:nvSpPr>
        <p:spPr bwMode="gray">
          <a:xfrm>
            <a:off x="5440411" y="2618198"/>
            <a:ext cx="1189497" cy="388649"/>
          </a:xfrm>
          <a:prstGeom prst="parallelogram">
            <a:avLst>
              <a:gd name="adj" fmla="val 35843"/>
            </a:avLst>
          </a:pr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48" name="Text Box 32"/>
          <p:cNvSpPr txBox="1">
            <a:spLocks noChangeArrowheads="1"/>
          </p:cNvSpPr>
          <p:nvPr userDrawn="1"/>
        </p:nvSpPr>
        <p:spPr bwMode="gray">
          <a:xfrm>
            <a:off x="6379012" y="231615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49" name="Text Box 33"/>
          <p:cNvSpPr txBox="1">
            <a:spLocks noChangeArrowheads="1"/>
          </p:cNvSpPr>
          <p:nvPr userDrawn="1"/>
        </p:nvSpPr>
        <p:spPr bwMode="gray">
          <a:xfrm>
            <a:off x="6882533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bg1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50" name="Text Box 34"/>
          <p:cNvSpPr txBox="1">
            <a:spLocks noChangeArrowheads="1"/>
          </p:cNvSpPr>
          <p:nvPr userDrawn="1"/>
        </p:nvSpPr>
        <p:spPr bwMode="gray">
          <a:xfrm>
            <a:off x="7916447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51" name="Text Box 35"/>
          <p:cNvSpPr txBox="1">
            <a:spLocks noChangeArrowheads="1"/>
          </p:cNvSpPr>
          <p:nvPr userDrawn="1"/>
        </p:nvSpPr>
        <p:spPr bwMode="gray">
          <a:xfrm>
            <a:off x="5833059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52" name="Text Box 36"/>
          <p:cNvSpPr txBox="1">
            <a:spLocks noChangeArrowheads="1"/>
          </p:cNvSpPr>
          <p:nvPr userDrawn="1"/>
        </p:nvSpPr>
        <p:spPr bwMode="gray">
          <a:xfrm>
            <a:off x="4885422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53" name="AutoShape 38"/>
          <p:cNvSpPr>
            <a:spLocks noChangeArrowheads="1"/>
          </p:cNvSpPr>
          <p:nvPr userDrawn="1"/>
        </p:nvSpPr>
        <p:spPr bwMode="gray">
          <a:xfrm>
            <a:off x="1417874" y="2228423"/>
            <a:ext cx="3091284" cy="778424"/>
          </a:xfrm>
          <a:prstGeom prst="homePlate">
            <a:avLst>
              <a:gd name="adj" fmla="val 17593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54" name="AutoShape 39"/>
          <p:cNvSpPr>
            <a:spLocks noChangeArrowheads="1"/>
          </p:cNvSpPr>
          <p:nvPr userDrawn="1"/>
        </p:nvSpPr>
        <p:spPr bwMode="gray">
          <a:xfrm>
            <a:off x="3329039" y="2618198"/>
            <a:ext cx="1188000" cy="388649"/>
          </a:xfrm>
          <a:prstGeom prst="parallelogram">
            <a:avLst>
              <a:gd name="adj" fmla="val 35886"/>
            </a:avLst>
          </a:pr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55" name="AutoShape 40"/>
          <p:cNvSpPr>
            <a:spLocks noChangeArrowheads="1"/>
          </p:cNvSpPr>
          <p:nvPr userDrawn="1"/>
        </p:nvSpPr>
        <p:spPr bwMode="gray">
          <a:xfrm>
            <a:off x="2324493" y="2618198"/>
            <a:ext cx="1189497" cy="388649"/>
          </a:xfrm>
          <a:prstGeom prst="parallelogram">
            <a:avLst>
              <a:gd name="adj" fmla="val 35843"/>
            </a:avLst>
          </a:prstGeom>
          <a:solidFill>
            <a:schemeClr val="accent2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chemeClr val="accent2"/>
              </a:solidFill>
            </a:endParaRPr>
          </a:p>
        </p:txBody>
      </p:sp>
      <p:sp>
        <p:nvSpPr>
          <p:cNvPr id="56" name="Freeform 41"/>
          <p:cNvSpPr>
            <a:spLocks/>
          </p:cNvSpPr>
          <p:nvPr userDrawn="1"/>
        </p:nvSpPr>
        <p:spPr bwMode="gray">
          <a:xfrm>
            <a:off x="1417873" y="2620451"/>
            <a:ext cx="1083418" cy="386396"/>
          </a:xfrm>
          <a:custGeom>
            <a:avLst/>
            <a:gdLst>
              <a:gd name="T0" fmla="*/ 2147483647 w 773"/>
              <a:gd name="T1" fmla="*/ 0 h 362"/>
              <a:gd name="T2" fmla="*/ 2147483647 w 773"/>
              <a:gd name="T3" fmla="*/ 2147483647 h 362"/>
              <a:gd name="T4" fmla="*/ 2147483647 w 773"/>
              <a:gd name="T5" fmla="*/ 2147483647 h 362"/>
              <a:gd name="T6" fmla="*/ 0 w 773"/>
              <a:gd name="T7" fmla="*/ 0 h 362"/>
              <a:gd name="T8" fmla="*/ 2147483647 w 773"/>
              <a:gd name="T9" fmla="*/ 0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3" h="362">
                <a:moveTo>
                  <a:pt x="773" y="0"/>
                </a:moveTo>
                <a:lnTo>
                  <a:pt x="648" y="362"/>
                </a:lnTo>
                <a:lnTo>
                  <a:pt x="1" y="362"/>
                </a:lnTo>
                <a:lnTo>
                  <a:pt x="0" y="0"/>
                </a:lnTo>
                <a:lnTo>
                  <a:pt x="773" y="0"/>
                </a:lnTo>
                <a:close/>
              </a:path>
            </a:pathLst>
          </a:cu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57" name="Text Box 42"/>
          <p:cNvSpPr txBox="1">
            <a:spLocks noChangeArrowheads="1"/>
          </p:cNvSpPr>
          <p:nvPr userDrawn="1"/>
        </p:nvSpPr>
        <p:spPr bwMode="gray">
          <a:xfrm>
            <a:off x="2796377" y="2316154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58" name="Text Box 43"/>
          <p:cNvSpPr txBox="1">
            <a:spLocks noChangeArrowheads="1"/>
          </p:cNvSpPr>
          <p:nvPr userDrawn="1"/>
        </p:nvSpPr>
        <p:spPr bwMode="gray">
          <a:xfrm>
            <a:off x="3769473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59" name="Text Box 44"/>
          <p:cNvSpPr txBox="1">
            <a:spLocks noChangeArrowheads="1"/>
          </p:cNvSpPr>
          <p:nvPr userDrawn="1"/>
        </p:nvSpPr>
        <p:spPr bwMode="gray">
          <a:xfrm>
            <a:off x="2720000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bg1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60" name="Text Box 45"/>
          <p:cNvSpPr txBox="1">
            <a:spLocks noChangeArrowheads="1"/>
          </p:cNvSpPr>
          <p:nvPr userDrawn="1"/>
        </p:nvSpPr>
        <p:spPr bwMode="gray">
          <a:xfrm>
            <a:off x="1735589" y="270480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61" name="AutoShape 50"/>
          <p:cNvSpPr>
            <a:spLocks noChangeArrowheads="1"/>
          </p:cNvSpPr>
          <p:nvPr userDrawn="1"/>
        </p:nvSpPr>
        <p:spPr bwMode="gray">
          <a:xfrm>
            <a:off x="3423471" y="3103728"/>
            <a:ext cx="2188051" cy="778423"/>
          </a:xfrm>
          <a:prstGeom prst="chevron">
            <a:avLst>
              <a:gd name="adj" fmla="val 17589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62" name="AutoShape 51"/>
          <p:cNvSpPr>
            <a:spLocks noChangeArrowheads="1"/>
          </p:cNvSpPr>
          <p:nvPr userDrawn="1"/>
        </p:nvSpPr>
        <p:spPr bwMode="gray">
          <a:xfrm>
            <a:off x="4420610" y="3492375"/>
            <a:ext cx="1190911" cy="389775"/>
          </a:xfrm>
          <a:prstGeom prst="parallelogram">
            <a:avLst>
              <a:gd name="adj" fmla="val 35782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63" name="AutoShape 52"/>
          <p:cNvSpPr>
            <a:spLocks noChangeArrowheads="1"/>
          </p:cNvSpPr>
          <p:nvPr userDrawn="1"/>
        </p:nvSpPr>
        <p:spPr bwMode="gray">
          <a:xfrm>
            <a:off x="3423470" y="3492375"/>
            <a:ext cx="1190911" cy="389775"/>
          </a:xfrm>
          <a:prstGeom prst="parallelogram">
            <a:avLst>
              <a:gd name="adj" fmla="val 35782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64" name="Text Box 53"/>
          <p:cNvSpPr txBox="1">
            <a:spLocks noChangeArrowheads="1"/>
          </p:cNvSpPr>
          <p:nvPr userDrawn="1"/>
        </p:nvSpPr>
        <p:spPr bwMode="gray">
          <a:xfrm>
            <a:off x="4338056" y="3190331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65" name="Text Box 54"/>
          <p:cNvSpPr txBox="1">
            <a:spLocks noChangeArrowheads="1"/>
          </p:cNvSpPr>
          <p:nvPr userDrawn="1"/>
        </p:nvSpPr>
        <p:spPr bwMode="gray">
          <a:xfrm>
            <a:off x="3852921" y="357954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66" name="Text Box 55"/>
          <p:cNvSpPr txBox="1">
            <a:spLocks noChangeArrowheads="1"/>
          </p:cNvSpPr>
          <p:nvPr userDrawn="1"/>
        </p:nvSpPr>
        <p:spPr bwMode="gray">
          <a:xfrm>
            <a:off x="4886837" y="357954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67" name="AutoShape 57"/>
          <p:cNvSpPr>
            <a:spLocks noChangeArrowheads="1"/>
          </p:cNvSpPr>
          <p:nvPr userDrawn="1"/>
        </p:nvSpPr>
        <p:spPr bwMode="gray">
          <a:xfrm>
            <a:off x="1417872" y="3103728"/>
            <a:ext cx="2096118" cy="778423"/>
          </a:xfrm>
          <a:prstGeom prst="homePlate">
            <a:avLst>
              <a:gd name="adj" fmla="val 17595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68" name="AutoShape 58"/>
          <p:cNvSpPr>
            <a:spLocks noChangeArrowheads="1"/>
          </p:cNvSpPr>
          <p:nvPr userDrawn="1"/>
        </p:nvSpPr>
        <p:spPr bwMode="gray">
          <a:xfrm>
            <a:off x="2324493" y="3492375"/>
            <a:ext cx="1189497" cy="389775"/>
          </a:xfrm>
          <a:prstGeom prst="parallelogram">
            <a:avLst>
              <a:gd name="adj" fmla="val 33906"/>
            </a:avLst>
          </a:prstGeom>
          <a:solidFill>
            <a:schemeClr val="accent4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69" name="Freeform 59"/>
          <p:cNvSpPr>
            <a:spLocks/>
          </p:cNvSpPr>
          <p:nvPr userDrawn="1"/>
        </p:nvSpPr>
        <p:spPr bwMode="gray">
          <a:xfrm>
            <a:off x="1417872" y="3492375"/>
            <a:ext cx="1082004" cy="389775"/>
          </a:xfrm>
          <a:custGeom>
            <a:avLst/>
            <a:gdLst>
              <a:gd name="T0" fmla="*/ 2147483647 w 773"/>
              <a:gd name="T1" fmla="*/ 0 h 362"/>
              <a:gd name="T2" fmla="*/ 2147483647 w 773"/>
              <a:gd name="T3" fmla="*/ 2147483647 h 362"/>
              <a:gd name="T4" fmla="*/ 2147483647 w 773"/>
              <a:gd name="T5" fmla="*/ 2147483647 h 362"/>
              <a:gd name="T6" fmla="*/ 0 w 773"/>
              <a:gd name="T7" fmla="*/ 0 h 362"/>
              <a:gd name="T8" fmla="*/ 2147483647 w 773"/>
              <a:gd name="T9" fmla="*/ 0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773" h="362">
                <a:moveTo>
                  <a:pt x="773" y="0"/>
                </a:moveTo>
                <a:lnTo>
                  <a:pt x="648" y="362"/>
                </a:lnTo>
                <a:lnTo>
                  <a:pt x="1" y="362"/>
                </a:lnTo>
                <a:lnTo>
                  <a:pt x="0" y="0"/>
                </a:lnTo>
                <a:lnTo>
                  <a:pt x="773" y="0"/>
                </a:lnTo>
                <a:close/>
              </a:path>
            </a:pathLst>
          </a:custGeom>
          <a:solidFill>
            <a:srgbClr val="C6E5EA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70" name="Text Box 60"/>
          <p:cNvSpPr txBox="1">
            <a:spLocks noChangeArrowheads="1"/>
          </p:cNvSpPr>
          <p:nvPr userDrawn="1"/>
        </p:nvSpPr>
        <p:spPr bwMode="gray">
          <a:xfrm>
            <a:off x="2287198" y="3190331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71" name="Text Box 61"/>
          <p:cNvSpPr txBox="1">
            <a:spLocks noChangeArrowheads="1"/>
          </p:cNvSpPr>
          <p:nvPr userDrawn="1"/>
        </p:nvSpPr>
        <p:spPr bwMode="gray">
          <a:xfrm>
            <a:off x="2720000" y="357954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bg1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72" name="Text Box 62"/>
          <p:cNvSpPr txBox="1">
            <a:spLocks noChangeArrowheads="1"/>
          </p:cNvSpPr>
          <p:nvPr userDrawn="1"/>
        </p:nvSpPr>
        <p:spPr bwMode="gray">
          <a:xfrm>
            <a:off x="1734174" y="357954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73" name="AutoShape 67"/>
          <p:cNvSpPr>
            <a:spLocks noChangeArrowheads="1"/>
          </p:cNvSpPr>
          <p:nvPr userDrawn="1"/>
        </p:nvSpPr>
        <p:spPr bwMode="gray">
          <a:xfrm>
            <a:off x="2402283" y="3954249"/>
            <a:ext cx="1188000" cy="777296"/>
          </a:xfrm>
          <a:prstGeom prst="chevron">
            <a:avLst>
              <a:gd name="adj" fmla="val 17629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74" name="AutoShape 68"/>
          <p:cNvSpPr>
            <a:spLocks noChangeArrowheads="1"/>
          </p:cNvSpPr>
          <p:nvPr userDrawn="1"/>
        </p:nvSpPr>
        <p:spPr bwMode="gray">
          <a:xfrm>
            <a:off x="2402283" y="4342897"/>
            <a:ext cx="1188000" cy="388648"/>
          </a:xfrm>
          <a:prstGeom prst="parallelogram">
            <a:avLst>
              <a:gd name="adj" fmla="val 34532"/>
            </a:avLst>
          </a:pr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75" name="Text Box 69"/>
          <p:cNvSpPr txBox="1">
            <a:spLocks noChangeArrowheads="1"/>
          </p:cNvSpPr>
          <p:nvPr userDrawn="1"/>
        </p:nvSpPr>
        <p:spPr bwMode="gray">
          <a:xfrm>
            <a:off x="2844466" y="404502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76" name="Text Box 70"/>
          <p:cNvSpPr txBox="1">
            <a:spLocks noChangeArrowheads="1"/>
          </p:cNvSpPr>
          <p:nvPr userDrawn="1"/>
        </p:nvSpPr>
        <p:spPr bwMode="gray">
          <a:xfrm>
            <a:off x="2833151" y="443006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77" name="AutoShape 72"/>
          <p:cNvSpPr>
            <a:spLocks noChangeArrowheads="1"/>
          </p:cNvSpPr>
          <p:nvPr userDrawn="1"/>
        </p:nvSpPr>
        <p:spPr bwMode="gray">
          <a:xfrm>
            <a:off x="1417873" y="3954249"/>
            <a:ext cx="1082003" cy="777296"/>
          </a:xfrm>
          <a:prstGeom prst="homePlate">
            <a:avLst>
              <a:gd name="adj" fmla="val 17636"/>
            </a:avLst>
          </a:prstGeom>
          <a:solidFill>
            <a:srgbClr val="BA7CAF"/>
          </a:solidFill>
          <a:ln w="9525" algn="ctr">
            <a:solidFill>
              <a:schemeClr val="bg2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dirty="0">
              <a:solidFill>
                <a:srgbClr val="626365"/>
              </a:solidFill>
            </a:endParaRPr>
          </a:p>
        </p:txBody>
      </p:sp>
      <p:sp>
        <p:nvSpPr>
          <p:cNvPr id="78" name="Freeform 73"/>
          <p:cNvSpPr>
            <a:spLocks/>
          </p:cNvSpPr>
          <p:nvPr userDrawn="1"/>
        </p:nvSpPr>
        <p:spPr bwMode="gray">
          <a:xfrm>
            <a:off x="1417874" y="4344022"/>
            <a:ext cx="1082003" cy="387522"/>
          </a:xfrm>
          <a:custGeom>
            <a:avLst/>
            <a:gdLst>
              <a:gd name="T0" fmla="*/ 2147483647 w 773"/>
              <a:gd name="T1" fmla="*/ 0 h 362"/>
              <a:gd name="T2" fmla="*/ 2147483647 w 773"/>
              <a:gd name="T3" fmla="*/ 2147483647 h 362"/>
              <a:gd name="T4" fmla="*/ 2147483647 w 773"/>
              <a:gd name="T5" fmla="*/ 2147483647 h 362"/>
              <a:gd name="T6" fmla="*/ 0 w 773"/>
              <a:gd name="T7" fmla="*/ 0 h 362"/>
              <a:gd name="T8" fmla="*/ 2147483647 w 773"/>
              <a:gd name="T9" fmla="*/ 0 h 3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connsiteX0" fmla="*/ 10000 w 10000"/>
              <a:gd name="connsiteY0" fmla="*/ 0 h 10046"/>
              <a:gd name="connsiteX1" fmla="*/ 8444 w 10000"/>
              <a:gd name="connsiteY1" fmla="*/ 10046 h 10046"/>
              <a:gd name="connsiteX2" fmla="*/ 13 w 10000"/>
              <a:gd name="connsiteY2" fmla="*/ 10000 h 10046"/>
              <a:gd name="connsiteX3" fmla="*/ 0 w 10000"/>
              <a:gd name="connsiteY3" fmla="*/ 0 h 10046"/>
              <a:gd name="connsiteX4" fmla="*/ 10000 w 10000"/>
              <a:gd name="connsiteY4" fmla="*/ 0 h 10046"/>
              <a:gd name="connsiteX0" fmla="*/ 10000 w 10000"/>
              <a:gd name="connsiteY0" fmla="*/ 0 h 10000"/>
              <a:gd name="connsiteX1" fmla="*/ 8444 w 10000"/>
              <a:gd name="connsiteY1" fmla="*/ 9954 h 10000"/>
              <a:gd name="connsiteX2" fmla="*/ 13 w 10000"/>
              <a:gd name="connsiteY2" fmla="*/ 10000 h 10000"/>
              <a:gd name="connsiteX3" fmla="*/ 0 w 10000"/>
              <a:gd name="connsiteY3" fmla="*/ 0 h 10000"/>
              <a:gd name="connsiteX4" fmla="*/ 10000 w 10000"/>
              <a:gd name="connsiteY4" fmla="*/ 0 h 10000"/>
              <a:gd name="connsiteX0" fmla="*/ 10000 w 10000"/>
              <a:gd name="connsiteY0" fmla="*/ 0 h 10046"/>
              <a:gd name="connsiteX1" fmla="*/ 8424 w 10000"/>
              <a:gd name="connsiteY1" fmla="*/ 10046 h 10046"/>
              <a:gd name="connsiteX2" fmla="*/ 13 w 10000"/>
              <a:gd name="connsiteY2" fmla="*/ 10000 h 10046"/>
              <a:gd name="connsiteX3" fmla="*/ 0 w 10000"/>
              <a:gd name="connsiteY3" fmla="*/ 0 h 10046"/>
              <a:gd name="connsiteX4" fmla="*/ 10000 w 10000"/>
              <a:gd name="connsiteY4" fmla="*/ 0 h 10046"/>
              <a:gd name="connsiteX0" fmla="*/ 10000 w 10000"/>
              <a:gd name="connsiteY0" fmla="*/ 0 h 10000"/>
              <a:gd name="connsiteX1" fmla="*/ 8424 w 10000"/>
              <a:gd name="connsiteY1" fmla="*/ 9954 h 10000"/>
              <a:gd name="connsiteX2" fmla="*/ 13 w 10000"/>
              <a:gd name="connsiteY2" fmla="*/ 10000 h 10000"/>
              <a:gd name="connsiteX3" fmla="*/ 0 w 10000"/>
              <a:gd name="connsiteY3" fmla="*/ 0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8444 w 10000"/>
              <a:gd name="connsiteY1" fmla="*/ 10000 h 10000"/>
              <a:gd name="connsiteX2" fmla="*/ 13 w 10000"/>
              <a:gd name="connsiteY2" fmla="*/ 10000 h 10000"/>
              <a:gd name="connsiteX3" fmla="*/ 0 w 10000"/>
              <a:gd name="connsiteY3" fmla="*/ 0 h 10000"/>
              <a:gd name="connsiteX4" fmla="*/ 1000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8444" y="10000"/>
                </a:lnTo>
                <a:lnTo>
                  <a:pt x="13" y="10000"/>
                </a:lnTo>
                <a:cubicBezTo>
                  <a:pt x="9" y="6667"/>
                  <a:pt x="4" y="3333"/>
                  <a:pt x="0" y="0"/>
                </a:cubicBezTo>
                <a:lnTo>
                  <a:pt x="10000" y="0"/>
                </a:lnTo>
                <a:close/>
              </a:path>
            </a:pathLst>
          </a:custGeom>
          <a:solidFill>
            <a:schemeClr val="bg2">
              <a:lumMod val="90000"/>
            </a:schemeClr>
          </a:solidFill>
          <a:ln w="9525" algn="ctr">
            <a:solidFill>
              <a:srgbClr val="E9F5F7"/>
            </a:solidFill>
            <a:miter lim="800000"/>
            <a:headEnd/>
            <a:tailEnd/>
          </a:ln>
          <a:effectLst/>
        </p:spPr>
        <p:txBody>
          <a:bodyPr wrap="none" lIns="0" tIns="0" rIns="0" bIns="0" anchor="ctr"/>
          <a:lstStyle/>
          <a:p>
            <a:pPr lvl="0" algn="ctr">
              <a:spcBef>
                <a:spcPts val="550"/>
              </a:spcBef>
              <a:buClr>
                <a:srgbClr val="808080"/>
              </a:buClr>
              <a:buFont typeface="Wingdings" pitchFamily="2" charset="2"/>
              <a:buChar char="n"/>
            </a:pPr>
            <a:endParaRPr lang="en-GB" sz="1400" cap="all" dirty="0">
              <a:solidFill>
                <a:srgbClr val="626365"/>
              </a:solidFill>
            </a:endParaRPr>
          </a:p>
        </p:txBody>
      </p:sp>
      <p:sp>
        <p:nvSpPr>
          <p:cNvPr id="79" name="Text Box 74"/>
          <p:cNvSpPr txBox="1">
            <a:spLocks noChangeArrowheads="1"/>
          </p:cNvSpPr>
          <p:nvPr userDrawn="1"/>
        </p:nvSpPr>
        <p:spPr bwMode="gray">
          <a:xfrm>
            <a:off x="1734174" y="404502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chemeClr val="bg1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80" name="Text Box 75"/>
          <p:cNvSpPr txBox="1">
            <a:spLocks noChangeArrowheads="1"/>
          </p:cNvSpPr>
          <p:nvPr userDrawn="1"/>
        </p:nvSpPr>
        <p:spPr bwMode="gray">
          <a:xfrm>
            <a:off x="1734174" y="4430063"/>
            <a:ext cx="357469" cy="21544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anchor="ctr">
            <a:spAutoFit/>
          </a:bodyPr>
          <a:lstStyle>
            <a:lvl1pPr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>
              <a:buClr>
                <a:srgbClr val="808080"/>
              </a:buClr>
              <a:buFont typeface="Wingdings" pitchFamily="2" charset="2"/>
              <a:buNone/>
            </a:pPr>
            <a:r>
              <a:rPr lang="en-GB" sz="1400" cap="all" dirty="0">
                <a:solidFill>
                  <a:srgbClr val="595959"/>
                </a:solidFill>
                <a:latin typeface="+mn-lt"/>
                <a:cs typeface="Segoe UI" pitchFamily="34" charset="0"/>
              </a:rPr>
              <a:t>Text</a:t>
            </a:r>
          </a:p>
        </p:txBody>
      </p:sp>
      <p:sp>
        <p:nvSpPr>
          <p:cNvPr id="81" name="Textplatzhalter 25"/>
          <p:cNvSpPr txBox="1">
            <a:spLocks/>
          </p:cNvSpPr>
          <p:nvPr userDrawn="1"/>
        </p:nvSpPr>
        <p:spPr bwMode="gray">
          <a:xfrm>
            <a:off x="500984" y="1452484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2" name="Textplatzhalter 25"/>
          <p:cNvSpPr txBox="1">
            <a:spLocks/>
          </p:cNvSpPr>
          <p:nvPr userDrawn="1"/>
        </p:nvSpPr>
        <p:spPr bwMode="gray">
          <a:xfrm>
            <a:off x="500984" y="1830075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3" name="Textplatzhalter 25"/>
          <p:cNvSpPr txBox="1">
            <a:spLocks/>
          </p:cNvSpPr>
          <p:nvPr userDrawn="1"/>
        </p:nvSpPr>
        <p:spPr bwMode="gray">
          <a:xfrm>
            <a:off x="500984" y="2343806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4" name="Textplatzhalter 25"/>
          <p:cNvSpPr txBox="1">
            <a:spLocks/>
          </p:cNvSpPr>
          <p:nvPr userDrawn="1"/>
        </p:nvSpPr>
        <p:spPr bwMode="gray">
          <a:xfrm>
            <a:off x="500984" y="2709062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5" name="Textplatzhalter 25"/>
          <p:cNvSpPr txBox="1">
            <a:spLocks/>
          </p:cNvSpPr>
          <p:nvPr userDrawn="1"/>
        </p:nvSpPr>
        <p:spPr bwMode="gray">
          <a:xfrm>
            <a:off x="500984" y="3195566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6" name="Textplatzhalter 25"/>
          <p:cNvSpPr txBox="1">
            <a:spLocks/>
          </p:cNvSpPr>
          <p:nvPr userDrawn="1"/>
        </p:nvSpPr>
        <p:spPr bwMode="gray">
          <a:xfrm>
            <a:off x="500984" y="3584365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7" name="Textplatzhalter 25"/>
          <p:cNvSpPr txBox="1">
            <a:spLocks/>
          </p:cNvSpPr>
          <p:nvPr userDrawn="1"/>
        </p:nvSpPr>
        <p:spPr bwMode="gray">
          <a:xfrm>
            <a:off x="500984" y="4047212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  <p:sp>
        <p:nvSpPr>
          <p:cNvPr id="88" name="Textplatzhalter 25"/>
          <p:cNvSpPr txBox="1">
            <a:spLocks/>
          </p:cNvSpPr>
          <p:nvPr userDrawn="1"/>
        </p:nvSpPr>
        <p:spPr bwMode="gray">
          <a:xfrm>
            <a:off x="500984" y="4434323"/>
            <a:ext cx="949535" cy="204671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7780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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415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97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7550" indent="-17780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Segoe UI" pitchFamily="34" charset="0"/>
              <a:buChar char="-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cap="all" dirty="0">
                <a:solidFill>
                  <a:srgbClr val="595959"/>
                </a:solidFill>
                <a:cs typeface="Segoe UI" pitchFamily="34" charset="0"/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5568022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92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5393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95393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b"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292565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92565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b"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894686" y="1840193"/>
            <a:ext cx="1784350" cy="888206"/>
          </a:xfrm>
          <a:prstGeom prst="rect">
            <a:avLst/>
          </a:prstGeom>
        </p:spPr>
        <p:txBody>
          <a:bodyPr vert="horz" lIns="36000" tIns="46800" rIns="36000" bIns="4680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894686" y="3274219"/>
            <a:ext cx="1784350" cy="38663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693979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93979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b"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493272" y="1840193"/>
            <a:ext cx="1784350" cy="888206"/>
          </a:xfrm>
          <a:prstGeom prst="rect">
            <a:avLst/>
          </a:prstGeom>
        </p:spPr>
        <p:txBody>
          <a:bodyPr vert="horz" lIns="36000" tIns="46800" rIns="36000" bIns="46800" anchor="b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493272" y="3274219"/>
            <a:ext cx="1784350" cy="38663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indent="0" algn="ctr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grpSp>
        <p:nvGrpSpPr>
          <p:cNvPr id="4" name="Gruppierung 3"/>
          <p:cNvGrpSpPr/>
          <p:nvPr userDrawn="1"/>
        </p:nvGrpSpPr>
        <p:grpSpPr>
          <a:xfrm>
            <a:off x="102517" y="2832933"/>
            <a:ext cx="8948002" cy="344059"/>
            <a:chOff x="142833" y="4235989"/>
            <a:chExt cx="8993620" cy="458745"/>
          </a:xfr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10800000" scaled="0"/>
            <a:tileRect/>
          </a:gradFill>
        </p:grpSpPr>
        <p:sp>
          <p:nvSpPr>
            <p:cNvPr id="26" name="Eingebuchteter Richtungspfeil 25"/>
            <p:cNvSpPr/>
            <p:nvPr/>
          </p:nvSpPr>
          <p:spPr>
            <a:xfrm>
              <a:off x="14283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Eingebuchteter Richtungspfeil 26"/>
            <p:cNvSpPr/>
            <p:nvPr/>
          </p:nvSpPr>
          <p:spPr>
            <a:xfrm>
              <a:off x="28011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Eingebuchteter Richtungspfeil 27"/>
            <p:cNvSpPr/>
            <p:nvPr/>
          </p:nvSpPr>
          <p:spPr>
            <a:xfrm>
              <a:off x="41738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Eingebuchteter Richtungspfeil 28"/>
            <p:cNvSpPr/>
            <p:nvPr/>
          </p:nvSpPr>
          <p:spPr>
            <a:xfrm>
              <a:off x="55466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Eingebuchteter Richtungspfeil 29"/>
            <p:cNvSpPr/>
            <p:nvPr/>
          </p:nvSpPr>
          <p:spPr>
            <a:xfrm>
              <a:off x="69194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Eingebuchteter Richtungspfeil 30"/>
            <p:cNvSpPr/>
            <p:nvPr/>
          </p:nvSpPr>
          <p:spPr>
            <a:xfrm>
              <a:off x="82921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Eingebuchteter Richtungspfeil 31"/>
            <p:cNvSpPr/>
            <p:nvPr/>
          </p:nvSpPr>
          <p:spPr>
            <a:xfrm>
              <a:off x="96649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Eingebuchteter Richtungspfeil 32"/>
            <p:cNvSpPr/>
            <p:nvPr/>
          </p:nvSpPr>
          <p:spPr>
            <a:xfrm>
              <a:off x="110377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ingebuchteter Richtungspfeil 33"/>
            <p:cNvSpPr/>
            <p:nvPr/>
          </p:nvSpPr>
          <p:spPr>
            <a:xfrm>
              <a:off x="124104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Eingebuchteter Richtungspfeil 34"/>
            <p:cNvSpPr/>
            <p:nvPr/>
          </p:nvSpPr>
          <p:spPr>
            <a:xfrm>
              <a:off x="137832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Eingebuchteter Richtungspfeil 35"/>
            <p:cNvSpPr/>
            <p:nvPr/>
          </p:nvSpPr>
          <p:spPr>
            <a:xfrm>
              <a:off x="151560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Eingebuchteter Richtungspfeil 36"/>
            <p:cNvSpPr/>
            <p:nvPr/>
          </p:nvSpPr>
          <p:spPr>
            <a:xfrm>
              <a:off x="165288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Eingebuchteter Richtungspfeil 37"/>
            <p:cNvSpPr/>
            <p:nvPr userDrawn="1"/>
          </p:nvSpPr>
          <p:spPr>
            <a:xfrm>
              <a:off x="179015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Eingebuchteter Richtungspfeil 38"/>
            <p:cNvSpPr/>
            <p:nvPr userDrawn="1"/>
          </p:nvSpPr>
          <p:spPr>
            <a:xfrm>
              <a:off x="192743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Eingebuchteter Richtungspfeil 39"/>
            <p:cNvSpPr/>
            <p:nvPr userDrawn="1"/>
          </p:nvSpPr>
          <p:spPr>
            <a:xfrm>
              <a:off x="206471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Eingebuchteter Richtungspfeil 40"/>
            <p:cNvSpPr/>
            <p:nvPr userDrawn="1"/>
          </p:nvSpPr>
          <p:spPr>
            <a:xfrm>
              <a:off x="220198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Eingebuchteter Richtungspfeil 41"/>
            <p:cNvSpPr/>
            <p:nvPr userDrawn="1"/>
          </p:nvSpPr>
          <p:spPr>
            <a:xfrm>
              <a:off x="233926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Eingebuchteter Richtungspfeil 42"/>
            <p:cNvSpPr/>
            <p:nvPr userDrawn="1"/>
          </p:nvSpPr>
          <p:spPr>
            <a:xfrm>
              <a:off x="247654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Eingebuchteter Richtungspfeil 43"/>
            <p:cNvSpPr/>
            <p:nvPr userDrawn="1"/>
          </p:nvSpPr>
          <p:spPr>
            <a:xfrm>
              <a:off x="261381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Eingebuchteter Richtungspfeil 44"/>
            <p:cNvSpPr/>
            <p:nvPr userDrawn="1"/>
          </p:nvSpPr>
          <p:spPr>
            <a:xfrm>
              <a:off x="275109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Eingebuchteter Richtungspfeil 45"/>
            <p:cNvSpPr/>
            <p:nvPr userDrawn="1"/>
          </p:nvSpPr>
          <p:spPr>
            <a:xfrm>
              <a:off x="288837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Eingebuchteter Richtungspfeil 46"/>
            <p:cNvSpPr/>
            <p:nvPr userDrawn="1"/>
          </p:nvSpPr>
          <p:spPr>
            <a:xfrm>
              <a:off x="302565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Eingebuchteter Richtungspfeil 47"/>
            <p:cNvSpPr/>
            <p:nvPr userDrawn="1"/>
          </p:nvSpPr>
          <p:spPr>
            <a:xfrm>
              <a:off x="316292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Eingebuchteter Richtungspfeil 48"/>
            <p:cNvSpPr/>
            <p:nvPr userDrawn="1"/>
          </p:nvSpPr>
          <p:spPr>
            <a:xfrm>
              <a:off x="330020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Eingebuchteter Richtungspfeil 49"/>
            <p:cNvSpPr/>
            <p:nvPr userDrawn="1"/>
          </p:nvSpPr>
          <p:spPr>
            <a:xfrm>
              <a:off x="343748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Eingebuchteter Richtungspfeil 50"/>
            <p:cNvSpPr/>
            <p:nvPr userDrawn="1"/>
          </p:nvSpPr>
          <p:spPr>
            <a:xfrm>
              <a:off x="357475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Eingebuchteter Richtungspfeil 51"/>
            <p:cNvSpPr/>
            <p:nvPr userDrawn="1"/>
          </p:nvSpPr>
          <p:spPr>
            <a:xfrm>
              <a:off x="371203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Eingebuchteter Richtungspfeil 52"/>
            <p:cNvSpPr/>
            <p:nvPr userDrawn="1"/>
          </p:nvSpPr>
          <p:spPr>
            <a:xfrm>
              <a:off x="384931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ingebuchteter Richtungspfeil 53"/>
            <p:cNvSpPr/>
            <p:nvPr userDrawn="1"/>
          </p:nvSpPr>
          <p:spPr>
            <a:xfrm>
              <a:off x="398658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ingebuchteter Richtungspfeil 54"/>
            <p:cNvSpPr/>
            <p:nvPr userDrawn="1"/>
          </p:nvSpPr>
          <p:spPr>
            <a:xfrm>
              <a:off x="412386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ingebuchteter Richtungspfeil 55"/>
            <p:cNvSpPr/>
            <p:nvPr userDrawn="1"/>
          </p:nvSpPr>
          <p:spPr>
            <a:xfrm>
              <a:off x="426114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ingebuchteter Richtungspfeil 56"/>
            <p:cNvSpPr/>
            <p:nvPr userDrawn="1"/>
          </p:nvSpPr>
          <p:spPr>
            <a:xfrm>
              <a:off x="439842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Eingebuchteter Richtungspfeil 57"/>
            <p:cNvSpPr/>
            <p:nvPr userDrawn="1"/>
          </p:nvSpPr>
          <p:spPr>
            <a:xfrm>
              <a:off x="453569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Eingebuchteter Richtungspfeil 58"/>
            <p:cNvSpPr/>
            <p:nvPr userDrawn="1"/>
          </p:nvSpPr>
          <p:spPr>
            <a:xfrm>
              <a:off x="467297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Eingebuchteter Richtungspfeil 59"/>
            <p:cNvSpPr/>
            <p:nvPr userDrawn="1"/>
          </p:nvSpPr>
          <p:spPr>
            <a:xfrm>
              <a:off x="481025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Eingebuchteter Richtungspfeil 60"/>
            <p:cNvSpPr/>
            <p:nvPr userDrawn="1"/>
          </p:nvSpPr>
          <p:spPr>
            <a:xfrm>
              <a:off x="494752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Eingebuchteter Richtungspfeil 61"/>
            <p:cNvSpPr/>
            <p:nvPr userDrawn="1"/>
          </p:nvSpPr>
          <p:spPr>
            <a:xfrm>
              <a:off x="508480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Eingebuchteter Richtungspfeil 62"/>
            <p:cNvSpPr/>
            <p:nvPr userDrawn="1"/>
          </p:nvSpPr>
          <p:spPr>
            <a:xfrm>
              <a:off x="522208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Eingebuchteter Richtungspfeil 63"/>
            <p:cNvSpPr/>
            <p:nvPr userDrawn="1"/>
          </p:nvSpPr>
          <p:spPr>
            <a:xfrm>
              <a:off x="535935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Eingebuchteter Richtungspfeil 64"/>
            <p:cNvSpPr/>
            <p:nvPr userDrawn="1"/>
          </p:nvSpPr>
          <p:spPr>
            <a:xfrm>
              <a:off x="549663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Eingebuchteter Richtungspfeil 65"/>
            <p:cNvSpPr/>
            <p:nvPr userDrawn="1"/>
          </p:nvSpPr>
          <p:spPr>
            <a:xfrm>
              <a:off x="563391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Eingebuchteter Richtungspfeil 66"/>
            <p:cNvSpPr/>
            <p:nvPr userDrawn="1"/>
          </p:nvSpPr>
          <p:spPr>
            <a:xfrm>
              <a:off x="577119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Eingebuchteter Richtungspfeil 67"/>
            <p:cNvSpPr/>
            <p:nvPr userDrawn="1"/>
          </p:nvSpPr>
          <p:spPr>
            <a:xfrm>
              <a:off x="590846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Eingebuchteter Richtungspfeil 68"/>
            <p:cNvSpPr/>
            <p:nvPr userDrawn="1"/>
          </p:nvSpPr>
          <p:spPr>
            <a:xfrm>
              <a:off x="604574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Eingebuchteter Richtungspfeil 69"/>
            <p:cNvSpPr/>
            <p:nvPr userDrawn="1"/>
          </p:nvSpPr>
          <p:spPr>
            <a:xfrm>
              <a:off x="618302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Eingebuchteter Richtungspfeil 70"/>
            <p:cNvSpPr/>
            <p:nvPr userDrawn="1"/>
          </p:nvSpPr>
          <p:spPr>
            <a:xfrm>
              <a:off x="632029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Eingebuchteter Richtungspfeil 71"/>
            <p:cNvSpPr/>
            <p:nvPr userDrawn="1"/>
          </p:nvSpPr>
          <p:spPr>
            <a:xfrm>
              <a:off x="645757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Eingebuchteter Richtungspfeil 72"/>
            <p:cNvSpPr/>
            <p:nvPr userDrawn="1"/>
          </p:nvSpPr>
          <p:spPr>
            <a:xfrm>
              <a:off x="659485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Eingebuchteter Richtungspfeil 73"/>
            <p:cNvSpPr/>
            <p:nvPr userDrawn="1"/>
          </p:nvSpPr>
          <p:spPr>
            <a:xfrm>
              <a:off x="673212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Eingebuchteter Richtungspfeil 74"/>
            <p:cNvSpPr/>
            <p:nvPr userDrawn="1"/>
          </p:nvSpPr>
          <p:spPr>
            <a:xfrm>
              <a:off x="686940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Eingebuchteter Richtungspfeil 75"/>
            <p:cNvSpPr/>
            <p:nvPr userDrawn="1"/>
          </p:nvSpPr>
          <p:spPr>
            <a:xfrm>
              <a:off x="700668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Eingebuchteter Richtungspfeil 76"/>
            <p:cNvSpPr/>
            <p:nvPr userDrawn="1"/>
          </p:nvSpPr>
          <p:spPr>
            <a:xfrm>
              <a:off x="714396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Eingebuchteter Richtungspfeil 77"/>
            <p:cNvSpPr/>
            <p:nvPr userDrawn="1"/>
          </p:nvSpPr>
          <p:spPr>
            <a:xfrm>
              <a:off x="728123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Eingebuchteter Richtungspfeil 78"/>
            <p:cNvSpPr/>
            <p:nvPr userDrawn="1"/>
          </p:nvSpPr>
          <p:spPr>
            <a:xfrm>
              <a:off x="741851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Eingebuchteter Richtungspfeil 79"/>
            <p:cNvSpPr/>
            <p:nvPr userDrawn="1"/>
          </p:nvSpPr>
          <p:spPr>
            <a:xfrm>
              <a:off x="755579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Eingebuchteter Richtungspfeil 80"/>
            <p:cNvSpPr/>
            <p:nvPr userDrawn="1"/>
          </p:nvSpPr>
          <p:spPr>
            <a:xfrm>
              <a:off x="769306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Eingebuchteter Richtungspfeil 81"/>
            <p:cNvSpPr/>
            <p:nvPr userDrawn="1"/>
          </p:nvSpPr>
          <p:spPr>
            <a:xfrm>
              <a:off x="783034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Eingebuchteter Richtungspfeil 82"/>
            <p:cNvSpPr/>
            <p:nvPr userDrawn="1"/>
          </p:nvSpPr>
          <p:spPr>
            <a:xfrm>
              <a:off x="796762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Eingebuchteter Richtungspfeil 83"/>
            <p:cNvSpPr/>
            <p:nvPr userDrawn="1"/>
          </p:nvSpPr>
          <p:spPr>
            <a:xfrm>
              <a:off x="810489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Eingebuchteter Richtungspfeil 84"/>
            <p:cNvSpPr/>
            <p:nvPr userDrawn="1"/>
          </p:nvSpPr>
          <p:spPr>
            <a:xfrm>
              <a:off x="824217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Eingebuchteter Richtungspfeil 85"/>
            <p:cNvSpPr/>
            <p:nvPr userDrawn="1"/>
          </p:nvSpPr>
          <p:spPr>
            <a:xfrm>
              <a:off x="837945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Eingebuchteter Richtungspfeil 86"/>
            <p:cNvSpPr/>
            <p:nvPr userDrawn="1"/>
          </p:nvSpPr>
          <p:spPr>
            <a:xfrm>
              <a:off x="851673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Eingebuchteter Richtungspfeil 87"/>
            <p:cNvSpPr/>
            <p:nvPr userDrawn="1"/>
          </p:nvSpPr>
          <p:spPr>
            <a:xfrm>
              <a:off x="865400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Eingebuchteter Richtungspfeil 88"/>
            <p:cNvSpPr/>
            <p:nvPr userDrawn="1"/>
          </p:nvSpPr>
          <p:spPr>
            <a:xfrm>
              <a:off x="879128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Eingebuchteter Richtungspfeil 89"/>
            <p:cNvSpPr/>
            <p:nvPr userDrawn="1"/>
          </p:nvSpPr>
          <p:spPr>
            <a:xfrm>
              <a:off x="892853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08380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_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Y:\Marketing intern\Corporate Design\Key Visual\itm_Keyvisual_Komposing_16zu9_PPT.png"/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" b="2032"/>
          <a:stretch/>
        </p:blipFill>
        <p:spPr bwMode="auto">
          <a:xfrm>
            <a:off x="0" y="97995"/>
            <a:ext cx="9144000" cy="504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 13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7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38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92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22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2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1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95393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indent="0" algn="ctr">
              <a:buFontTx/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95393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6" hasCustomPrompt="1"/>
          </p:nvPr>
        </p:nvSpPr>
        <p:spPr>
          <a:xfrm>
            <a:off x="7292565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 sz="1400">
                <a:solidFill>
                  <a:srgbClr val="000000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text</a:t>
            </a:r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292565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16" name="Textplatzhalter 2"/>
          <p:cNvSpPr>
            <a:spLocks noGrp="1"/>
          </p:cNvSpPr>
          <p:nvPr>
            <p:ph type="body" sz="quarter" idx="18" hasCustomPrompt="1"/>
          </p:nvPr>
        </p:nvSpPr>
        <p:spPr>
          <a:xfrm>
            <a:off x="1894686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 anchor="t"/>
          <a:lstStyle>
            <a:lvl1pPr marL="0" indent="0" algn="ctr">
              <a:buFontTx/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17" name="Textplatzhalter 2"/>
          <p:cNvSpPr>
            <a:spLocks noGrp="1"/>
          </p:cNvSpPr>
          <p:nvPr>
            <p:ph type="body" sz="quarter" idx="19" hasCustomPrompt="1"/>
          </p:nvPr>
        </p:nvSpPr>
        <p:spPr>
          <a:xfrm>
            <a:off x="1894686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18" name="Textplatzhalter 2"/>
          <p:cNvSpPr>
            <a:spLocks noGrp="1"/>
          </p:cNvSpPr>
          <p:nvPr>
            <p:ph type="body" sz="quarter" idx="20" hasCustomPrompt="1"/>
          </p:nvPr>
        </p:nvSpPr>
        <p:spPr>
          <a:xfrm>
            <a:off x="3693979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/>
          <a:lstStyle>
            <a:lvl1pPr marL="0" indent="0" algn="ctr">
              <a:buFontTx/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693979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sp>
        <p:nvSpPr>
          <p:cNvPr id="20" name="Textplatzhalt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493272" y="3274219"/>
            <a:ext cx="1784350" cy="888206"/>
          </a:xfrm>
          <a:prstGeom prst="rect">
            <a:avLst/>
          </a:prstGeom>
        </p:spPr>
        <p:txBody>
          <a:bodyPr vert="horz" lIns="36000" tIns="46800" rIns="36000" bIns="46800" anchor="t"/>
          <a:lstStyle>
            <a:lvl1pPr marL="0" indent="0" algn="ctr">
              <a:buFontTx/>
              <a:buNone/>
              <a:defRPr sz="1400">
                <a:solidFill>
                  <a:srgbClr val="000000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add text</a:t>
            </a:r>
            <a:endParaRPr lang="de-DE" dirty="0"/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3" hasCustomPrompt="1"/>
          </p:nvPr>
        </p:nvSpPr>
        <p:spPr>
          <a:xfrm>
            <a:off x="5493272" y="2341763"/>
            <a:ext cx="1784350" cy="386636"/>
          </a:xfrm>
          <a:prstGeom prst="rect">
            <a:avLst/>
          </a:prstGeom>
        </p:spPr>
        <p:txBody>
          <a:bodyPr vert="horz" lIns="36000" tIns="46800" rIns="36000" bIns="46800" anchor="ctr"/>
          <a:lstStyle>
            <a:lvl1pPr marL="0" indent="0" algn="ctr">
              <a:buFontTx/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9144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3716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1828800" indent="0" algn="ctr">
              <a:buFontTx/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de-DE" dirty="0"/>
              <a:t>Date</a:t>
            </a:r>
          </a:p>
        </p:txBody>
      </p:sp>
      <p:grpSp>
        <p:nvGrpSpPr>
          <p:cNvPr id="4" name="Gruppierung 3"/>
          <p:cNvGrpSpPr/>
          <p:nvPr userDrawn="1"/>
        </p:nvGrpSpPr>
        <p:grpSpPr>
          <a:xfrm>
            <a:off x="102517" y="2832933"/>
            <a:ext cx="8948002" cy="344059"/>
            <a:chOff x="142833" y="4235989"/>
            <a:chExt cx="8993620" cy="458745"/>
          </a:xfrm>
          <a:gradFill flip="none" rotWithShape="1">
            <a:gsLst>
              <a:gs pos="0">
                <a:schemeClr val="accent3"/>
              </a:gs>
              <a:gs pos="100000">
                <a:schemeClr val="accent3">
                  <a:alpha val="20000"/>
                </a:schemeClr>
              </a:gs>
            </a:gsLst>
            <a:lin ang="10800000" scaled="0"/>
            <a:tileRect/>
          </a:gradFill>
        </p:grpSpPr>
        <p:sp>
          <p:nvSpPr>
            <p:cNvPr id="26" name="Eingebuchteter Richtungspfeil 25"/>
            <p:cNvSpPr/>
            <p:nvPr/>
          </p:nvSpPr>
          <p:spPr>
            <a:xfrm>
              <a:off x="14283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Eingebuchteter Richtungspfeil 26"/>
            <p:cNvSpPr/>
            <p:nvPr/>
          </p:nvSpPr>
          <p:spPr>
            <a:xfrm>
              <a:off x="28011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Eingebuchteter Richtungspfeil 27"/>
            <p:cNvSpPr/>
            <p:nvPr/>
          </p:nvSpPr>
          <p:spPr>
            <a:xfrm>
              <a:off x="41738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Eingebuchteter Richtungspfeil 28"/>
            <p:cNvSpPr/>
            <p:nvPr/>
          </p:nvSpPr>
          <p:spPr>
            <a:xfrm>
              <a:off x="55466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Eingebuchteter Richtungspfeil 29"/>
            <p:cNvSpPr/>
            <p:nvPr/>
          </p:nvSpPr>
          <p:spPr>
            <a:xfrm>
              <a:off x="69194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Eingebuchteter Richtungspfeil 30"/>
            <p:cNvSpPr/>
            <p:nvPr/>
          </p:nvSpPr>
          <p:spPr>
            <a:xfrm>
              <a:off x="82921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Eingebuchteter Richtungspfeil 31"/>
            <p:cNvSpPr/>
            <p:nvPr/>
          </p:nvSpPr>
          <p:spPr>
            <a:xfrm>
              <a:off x="96649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Eingebuchteter Richtungspfeil 32"/>
            <p:cNvSpPr/>
            <p:nvPr/>
          </p:nvSpPr>
          <p:spPr>
            <a:xfrm>
              <a:off x="110377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Eingebuchteter Richtungspfeil 33"/>
            <p:cNvSpPr/>
            <p:nvPr/>
          </p:nvSpPr>
          <p:spPr>
            <a:xfrm>
              <a:off x="124104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5" name="Eingebuchteter Richtungspfeil 34"/>
            <p:cNvSpPr/>
            <p:nvPr/>
          </p:nvSpPr>
          <p:spPr>
            <a:xfrm>
              <a:off x="137832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Eingebuchteter Richtungspfeil 35"/>
            <p:cNvSpPr/>
            <p:nvPr/>
          </p:nvSpPr>
          <p:spPr>
            <a:xfrm>
              <a:off x="151560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7" name="Eingebuchteter Richtungspfeil 36"/>
            <p:cNvSpPr/>
            <p:nvPr/>
          </p:nvSpPr>
          <p:spPr>
            <a:xfrm>
              <a:off x="165288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Eingebuchteter Richtungspfeil 37"/>
            <p:cNvSpPr/>
            <p:nvPr userDrawn="1"/>
          </p:nvSpPr>
          <p:spPr>
            <a:xfrm>
              <a:off x="179015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Eingebuchteter Richtungspfeil 38"/>
            <p:cNvSpPr/>
            <p:nvPr userDrawn="1"/>
          </p:nvSpPr>
          <p:spPr>
            <a:xfrm>
              <a:off x="192743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Eingebuchteter Richtungspfeil 39"/>
            <p:cNvSpPr/>
            <p:nvPr userDrawn="1"/>
          </p:nvSpPr>
          <p:spPr>
            <a:xfrm>
              <a:off x="206471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1" name="Eingebuchteter Richtungspfeil 40"/>
            <p:cNvSpPr/>
            <p:nvPr userDrawn="1"/>
          </p:nvSpPr>
          <p:spPr>
            <a:xfrm>
              <a:off x="220198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2" name="Eingebuchteter Richtungspfeil 41"/>
            <p:cNvSpPr/>
            <p:nvPr userDrawn="1"/>
          </p:nvSpPr>
          <p:spPr>
            <a:xfrm>
              <a:off x="233926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Eingebuchteter Richtungspfeil 42"/>
            <p:cNvSpPr/>
            <p:nvPr userDrawn="1"/>
          </p:nvSpPr>
          <p:spPr>
            <a:xfrm>
              <a:off x="247654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Eingebuchteter Richtungspfeil 43"/>
            <p:cNvSpPr/>
            <p:nvPr userDrawn="1"/>
          </p:nvSpPr>
          <p:spPr>
            <a:xfrm>
              <a:off x="261381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Eingebuchteter Richtungspfeil 44"/>
            <p:cNvSpPr/>
            <p:nvPr userDrawn="1"/>
          </p:nvSpPr>
          <p:spPr>
            <a:xfrm>
              <a:off x="275109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Eingebuchteter Richtungspfeil 45"/>
            <p:cNvSpPr/>
            <p:nvPr userDrawn="1"/>
          </p:nvSpPr>
          <p:spPr>
            <a:xfrm>
              <a:off x="288837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7" name="Eingebuchteter Richtungspfeil 46"/>
            <p:cNvSpPr/>
            <p:nvPr userDrawn="1"/>
          </p:nvSpPr>
          <p:spPr>
            <a:xfrm>
              <a:off x="302565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Eingebuchteter Richtungspfeil 47"/>
            <p:cNvSpPr/>
            <p:nvPr userDrawn="1"/>
          </p:nvSpPr>
          <p:spPr>
            <a:xfrm>
              <a:off x="316292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9" name="Eingebuchteter Richtungspfeil 48"/>
            <p:cNvSpPr/>
            <p:nvPr userDrawn="1"/>
          </p:nvSpPr>
          <p:spPr>
            <a:xfrm>
              <a:off x="330020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Eingebuchteter Richtungspfeil 49"/>
            <p:cNvSpPr/>
            <p:nvPr userDrawn="1"/>
          </p:nvSpPr>
          <p:spPr>
            <a:xfrm>
              <a:off x="343748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1" name="Eingebuchteter Richtungspfeil 50"/>
            <p:cNvSpPr/>
            <p:nvPr userDrawn="1"/>
          </p:nvSpPr>
          <p:spPr>
            <a:xfrm>
              <a:off x="357475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Eingebuchteter Richtungspfeil 51"/>
            <p:cNvSpPr/>
            <p:nvPr userDrawn="1"/>
          </p:nvSpPr>
          <p:spPr>
            <a:xfrm>
              <a:off x="371203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Eingebuchteter Richtungspfeil 52"/>
            <p:cNvSpPr/>
            <p:nvPr userDrawn="1"/>
          </p:nvSpPr>
          <p:spPr>
            <a:xfrm>
              <a:off x="384931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4" name="Eingebuchteter Richtungspfeil 53"/>
            <p:cNvSpPr/>
            <p:nvPr userDrawn="1"/>
          </p:nvSpPr>
          <p:spPr>
            <a:xfrm>
              <a:off x="398658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Eingebuchteter Richtungspfeil 54"/>
            <p:cNvSpPr/>
            <p:nvPr userDrawn="1"/>
          </p:nvSpPr>
          <p:spPr>
            <a:xfrm>
              <a:off x="412386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6" name="Eingebuchteter Richtungspfeil 55"/>
            <p:cNvSpPr/>
            <p:nvPr userDrawn="1"/>
          </p:nvSpPr>
          <p:spPr>
            <a:xfrm>
              <a:off x="426114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Eingebuchteter Richtungspfeil 56"/>
            <p:cNvSpPr/>
            <p:nvPr userDrawn="1"/>
          </p:nvSpPr>
          <p:spPr>
            <a:xfrm>
              <a:off x="439842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Eingebuchteter Richtungspfeil 57"/>
            <p:cNvSpPr/>
            <p:nvPr userDrawn="1"/>
          </p:nvSpPr>
          <p:spPr>
            <a:xfrm>
              <a:off x="453569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Eingebuchteter Richtungspfeil 58"/>
            <p:cNvSpPr/>
            <p:nvPr userDrawn="1"/>
          </p:nvSpPr>
          <p:spPr>
            <a:xfrm>
              <a:off x="467297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Eingebuchteter Richtungspfeil 59"/>
            <p:cNvSpPr/>
            <p:nvPr userDrawn="1"/>
          </p:nvSpPr>
          <p:spPr>
            <a:xfrm>
              <a:off x="481025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1" name="Eingebuchteter Richtungspfeil 60"/>
            <p:cNvSpPr/>
            <p:nvPr userDrawn="1"/>
          </p:nvSpPr>
          <p:spPr>
            <a:xfrm>
              <a:off x="494752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Eingebuchteter Richtungspfeil 61"/>
            <p:cNvSpPr/>
            <p:nvPr userDrawn="1"/>
          </p:nvSpPr>
          <p:spPr>
            <a:xfrm>
              <a:off x="508480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Eingebuchteter Richtungspfeil 62"/>
            <p:cNvSpPr/>
            <p:nvPr userDrawn="1"/>
          </p:nvSpPr>
          <p:spPr>
            <a:xfrm>
              <a:off x="522208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4" name="Eingebuchteter Richtungspfeil 63"/>
            <p:cNvSpPr/>
            <p:nvPr userDrawn="1"/>
          </p:nvSpPr>
          <p:spPr>
            <a:xfrm>
              <a:off x="535935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Eingebuchteter Richtungspfeil 64"/>
            <p:cNvSpPr/>
            <p:nvPr userDrawn="1"/>
          </p:nvSpPr>
          <p:spPr>
            <a:xfrm>
              <a:off x="549663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Eingebuchteter Richtungspfeil 65"/>
            <p:cNvSpPr/>
            <p:nvPr userDrawn="1"/>
          </p:nvSpPr>
          <p:spPr>
            <a:xfrm>
              <a:off x="563391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7" name="Eingebuchteter Richtungspfeil 66"/>
            <p:cNvSpPr/>
            <p:nvPr userDrawn="1"/>
          </p:nvSpPr>
          <p:spPr>
            <a:xfrm>
              <a:off x="577119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8" name="Eingebuchteter Richtungspfeil 67"/>
            <p:cNvSpPr/>
            <p:nvPr userDrawn="1"/>
          </p:nvSpPr>
          <p:spPr>
            <a:xfrm>
              <a:off x="590846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Eingebuchteter Richtungspfeil 68"/>
            <p:cNvSpPr/>
            <p:nvPr userDrawn="1"/>
          </p:nvSpPr>
          <p:spPr>
            <a:xfrm>
              <a:off x="604574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Eingebuchteter Richtungspfeil 69"/>
            <p:cNvSpPr/>
            <p:nvPr userDrawn="1"/>
          </p:nvSpPr>
          <p:spPr>
            <a:xfrm>
              <a:off x="618302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1" name="Eingebuchteter Richtungspfeil 70"/>
            <p:cNvSpPr/>
            <p:nvPr userDrawn="1"/>
          </p:nvSpPr>
          <p:spPr>
            <a:xfrm>
              <a:off x="632029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2" name="Eingebuchteter Richtungspfeil 71"/>
            <p:cNvSpPr/>
            <p:nvPr userDrawn="1"/>
          </p:nvSpPr>
          <p:spPr>
            <a:xfrm>
              <a:off x="645757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Eingebuchteter Richtungspfeil 72"/>
            <p:cNvSpPr/>
            <p:nvPr userDrawn="1"/>
          </p:nvSpPr>
          <p:spPr>
            <a:xfrm>
              <a:off x="659485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4" name="Eingebuchteter Richtungspfeil 73"/>
            <p:cNvSpPr/>
            <p:nvPr userDrawn="1"/>
          </p:nvSpPr>
          <p:spPr>
            <a:xfrm>
              <a:off x="673212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5" name="Eingebuchteter Richtungspfeil 74"/>
            <p:cNvSpPr/>
            <p:nvPr userDrawn="1"/>
          </p:nvSpPr>
          <p:spPr>
            <a:xfrm>
              <a:off x="686940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Eingebuchteter Richtungspfeil 75"/>
            <p:cNvSpPr/>
            <p:nvPr userDrawn="1"/>
          </p:nvSpPr>
          <p:spPr>
            <a:xfrm>
              <a:off x="700668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7" name="Eingebuchteter Richtungspfeil 76"/>
            <p:cNvSpPr/>
            <p:nvPr userDrawn="1"/>
          </p:nvSpPr>
          <p:spPr>
            <a:xfrm>
              <a:off x="714396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Eingebuchteter Richtungspfeil 77"/>
            <p:cNvSpPr/>
            <p:nvPr userDrawn="1"/>
          </p:nvSpPr>
          <p:spPr>
            <a:xfrm>
              <a:off x="728123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Eingebuchteter Richtungspfeil 78"/>
            <p:cNvSpPr/>
            <p:nvPr userDrawn="1"/>
          </p:nvSpPr>
          <p:spPr>
            <a:xfrm>
              <a:off x="741851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0" name="Eingebuchteter Richtungspfeil 79"/>
            <p:cNvSpPr/>
            <p:nvPr userDrawn="1"/>
          </p:nvSpPr>
          <p:spPr>
            <a:xfrm>
              <a:off x="7555791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Eingebuchteter Richtungspfeil 80"/>
            <p:cNvSpPr/>
            <p:nvPr userDrawn="1"/>
          </p:nvSpPr>
          <p:spPr>
            <a:xfrm>
              <a:off x="7693068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Eingebuchteter Richtungspfeil 81"/>
            <p:cNvSpPr/>
            <p:nvPr userDrawn="1"/>
          </p:nvSpPr>
          <p:spPr>
            <a:xfrm>
              <a:off x="7830345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3" name="Eingebuchteter Richtungspfeil 82"/>
            <p:cNvSpPr/>
            <p:nvPr userDrawn="1"/>
          </p:nvSpPr>
          <p:spPr>
            <a:xfrm>
              <a:off x="7967622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Eingebuchteter Richtungspfeil 83"/>
            <p:cNvSpPr/>
            <p:nvPr userDrawn="1"/>
          </p:nvSpPr>
          <p:spPr>
            <a:xfrm>
              <a:off x="8104899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5" name="Eingebuchteter Richtungspfeil 84"/>
            <p:cNvSpPr/>
            <p:nvPr userDrawn="1"/>
          </p:nvSpPr>
          <p:spPr>
            <a:xfrm>
              <a:off x="8242176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6" name="Eingebuchteter Richtungspfeil 85"/>
            <p:cNvSpPr/>
            <p:nvPr userDrawn="1"/>
          </p:nvSpPr>
          <p:spPr>
            <a:xfrm>
              <a:off x="8379453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Eingebuchteter Richtungspfeil 86"/>
            <p:cNvSpPr/>
            <p:nvPr userDrawn="1"/>
          </p:nvSpPr>
          <p:spPr>
            <a:xfrm>
              <a:off x="8516730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Eingebuchteter Richtungspfeil 87"/>
            <p:cNvSpPr/>
            <p:nvPr userDrawn="1"/>
          </p:nvSpPr>
          <p:spPr>
            <a:xfrm>
              <a:off x="8654007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Eingebuchteter Richtungspfeil 88"/>
            <p:cNvSpPr/>
            <p:nvPr userDrawn="1"/>
          </p:nvSpPr>
          <p:spPr>
            <a:xfrm>
              <a:off x="879128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Eingebuchteter Richtungspfeil 89"/>
            <p:cNvSpPr/>
            <p:nvPr userDrawn="1"/>
          </p:nvSpPr>
          <p:spPr>
            <a:xfrm>
              <a:off x="8928534" y="4235989"/>
              <a:ext cx="207919" cy="458745"/>
            </a:xfrm>
            <a:prstGeom prst="chevron">
              <a:avLst/>
            </a:prstGeom>
            <a:grpFill/>
            <a:ln>
              <a:noFill/>
            </a:ln>
            <a:effectLst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505767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7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500610" y="2828925"/>
            <a:ext cx="4833390" cy="1851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1638" indent="-174625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text</a:t>
            </a:r>
            <a:endParaRPr lang="de-DE" dirty="0"/>
          </a:p>
          <a:p>
            <a:pPr lvl="2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038849" y="2850327"/>
            <a:ext cx="2397126" cy="18514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Clr>
                <a:srgbClr val="003C87"/>
              </a:buClr>
              <a:buFontTx/>
              <a:buNone/>
              <a:defRPr sz="1500" b="1" i="0"/>
            </a:lvl1pPr>
            <a:lvl2pPr marL="198000" indent="-198000">
              <a:spcBef>
                <a:spcPts val="960"/>
              </a:spcBef>
              <a:buClr>
                <a:schemeClr val="accent1"/>
              </a:buClr>
              <a:buFont typeface="Arial"/>
              <a:buChar char="•"/>
              <a:defRPr sz="1500"/>
            </a:lvl2pPr>
            <a:lvl4pPr>
              <a:defRPr/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de-DE" dirty="0"/>
              <a:t>Second </a:t>
            </a:r>
            <a:r>
              <a:rPr lang="de-DE" dirty="0" err="1"/>
              <a:t>level</a:t>
            </a:r>
            <a:endParaRPr lang="de-DE" dirty="0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5638798" y="2828925"/>
            <a:ext cx="0" cy="1533526"/>
          </a:xfrm>
          <a:prstGeom prst="line">
            <a:avLst/>
          </a:prstGeom>
          <a:ln w="19050" cmpd="sng">
            <a:solidFill>
              <a:schemeClr val="accent1"/>
            </a:solidFill>
            <a:prstDash val="lg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rm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2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82712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TM NEWS">
    <p:bg>
      <p:bgPr>
        <a:gradFill flip="none" rotWithShape="1">
          <a:gsLst>
            <a:gs pos="27000">
              <a:schemeClr val="bg1"/>
            </a:gs>
            <a:gs pos="100000">
              <a:schemeClr val="bg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3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09" y="875686"/>
            <a:ext cx="7923786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rgbClr val="003C87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6784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new Chapter">
    <p:bg>
      <p:bgPr>
        <a:gradFill flip="none" rotWithShape="1">
          <a:gsLst>
            <a:gs pos="27000">
              <a:schemeClr val="bg1"/>
            </a:gs>
            <a:gs pos="100000">
              <a:schemeClr val="bg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2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platzhalt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3713" y="2288592"/>
            <a:ext cx="7942262" cy="3688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 algn="l">
              <a:buNone/>
              <a:defRPr sz="3100" cap="all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noProof="0" dirty="0"/>
              <a:t>click to add Headline of New Chapter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0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5265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bg>
      <p:bgPr>
        <a:gradFill flip="none" rotWithShape="1">
          <a:gsLst>
            <a:gs pos="16000">
              <a:srgbClr val="31859C"/>
            </a:gs>
            <a:gs pos="72000">
              <a:srgbClr val="00266D"/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Untertitel 2"/>
          <p:cNvSpPr txBox="1">
            <a:spLocks/>
          </p:cNvSpPr>
          <p:nvPr userDrawn="1"/>
        </p:nvSpPr>
        <p:spPr>
          <a:xfrm>
            <a:off x="1187451" y="4188619"/>
            <a:ext cx="4375150" cy="7707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ts val="1400"/>
              </a:lnSpc>
              <a:spcBef>
                <a:spcPct val="20000"/>
              </a:spcBef>
              <a:buFont typeface="Arial"/>
              <a:buNone/>
              <a:defRPr sz="1400" b="0" i="0" kern="1200" cap="none" baseline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Your</a:t>
            </a:r>
            <a:r>
              <a:rPr lang="de-DE" dirty="0"/>
              <a:t> </a:t>
            </a:r>
            <a:r>
              <a:rPr lang="de-DE" dirty="0" err="1"/>
              <a:t>contact</a:t>
            </a:r>
            <a:r>
              <a:rPr lang="de-DE" dirty="0"/>
              <a:t>:</a:t>
            </a:r>
            <a:br>
              <a:rPr lang="de-DE" dirty="0"/>
            </a:br>
            <a:r>
              <a:rPr lang="de-DE" dirty="0"/>
              <a:t>Phone: +49 (0) 162 135 97 50</a:t>
            </a:r>
            <a:br>
              <a:rPr lang="de-DE" dirty="0"/>
            </a:br>
            <a:r>
              <a:rPr lang="de-DE" dirty="0"/>
              <a:t>Email:</a:t>
            </a:r>
            <a:r>
              <a:rPr lang="de-DE" baseline="0" dirty="0"/>
              <a:t> thomas.gottlieb@itm-radiopharma.com</a:t>
            </a:r>
            <a:br>
              <a:rPr lang="de-DE" baseline="0" dirty="0"/>
            </a:br>
            <a:r>
              <a:rPr lang="de-DE" baseline="0" dirty="0"/>
              <a:t>www.itm-radiopharma.com</a:t>
            </a:r>
            <a:endParaRPr lang="de-DE" dirty="0"/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1187451" y="3365482"/>
            <a:ext cx="3985682" cy="27403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ts val="1400"/>
              </a:lnSpc>
              <a:spcBef>
                <a:spcPct val="20000"/>
              </a:spcBef>
              <a:buFont typeface="Arial"/>
              <a:buNone/>
              <a:defRPr sz="1400" b="0" i="0" kern="1200" cap="none" baseline="0">
                <a:solidFill>
                  <a:schemeClr val="bg1"/>
                </a:solidFill>
                <a:latin typeface="+mj-lt"/>
                <a:ea typeface="+mn-ea"/>
                <a:cs typeface="Arial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ITM Isotope</a:t>
            </a:r>
            <a:r>
              <a:rPr lang="de-DE" baseline="0" dirty="0"/>
              <a:t> Technologies Munich SE</a:t>
            </a:r>
            <a:endParaRPr lang="de-DE" dirty="0"/>
          </a:p>
          <a:p>
            <a:r>
              <a:rPr lang="de-DE" dirty="0" err="1"/>
              <a:t>Lichtenbergstrasse</a:t>
            </a:r>
            <a:r>
              <a:rPr lang="de-DE" dirty="0"/>
              <a:t> 1</a:t>
            </a:r>
          </a:p>
          <a:p>
            <a:r>
              <a:rPr lang="de-DE" dirty="0"/>
              <a:t>85748 Garching/</a:t>
            </a:r>
            <a:r>
              <a:rPr lang="de-DE" dirty="0" err="1"/>
              <a:t>Munich</a:t>
            </a:r>
            <a:r>
              <a:rPr lang="de-DE" dirty="0"/>
              <a:t>, Germany</a:t>
            </a:r>
          </a:p>
        </p:txBody>
      </p:sp>
      <p:pic>
        <p:nvPicPr>
          <p:cNvPr id="11" name="Bild 10" descr="ITM_PPT_RS_Balken_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55"/>
            <a:ext cx="9144000" cy="1078992"/>
          </a:xfrm>
          <a:prstGeom prst="rect">
            <a:avLst/>
          </a:prstGeom>
        </p:spPr>
      </p:pic>
      <p:pic>
        <p:nvPicPr>
          <p:cNvPr id="6" name="Bild 7" descr="ITM_PPT_RS_Schriftzug_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06"/>
            <a:ext cx="808771" cy="51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5319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 ITM">
    <p:bg>
      <p:bgPr>
        <a:gradFill flip="none" rotWithShape="1">
          <a:gsLst>
            <a:gs pos="27000">
              <a:schemeClr val="bg1"/>
            </a:gs>
            <a:gs pos="100000">
              <a:schemeClr val="accent5">
                <a:lumMod val="20000"/>
                <a:lumOff val="8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6" name="Bild 5" descr="ITM_PPT_Logo_für_kleine_Welle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7"/>
            <a:ext cx="967571" cy="273844"/>
          </a:xfrm>
        </p:spPr>
        <p:txBody>
          <a:bodyPr lIns="0" tIns="0" rIns="0" bIns="0"/>
          <a:lstStyle>
            <a:lvl1pPr algn="ctr">
              <a:defRPr sz="675">
                <a:latin typeface="+mj-lt"/>
                <a:cs typeface="Arial"/>
              </a:defRPr>
            </a:lvl1pPr>
          </a:lstStyle>
          <a:p>
            <a:fld id="{84D8FFE4-D0CA-F741-A889-4771F8173440}" type="datetime1">
              <a:rPr lang="de-DE" smtClean="0"/>
              <a:pPr/>
              <a:t>05.10.2022</a:t>
            </a:fld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975789" y="4842547"/>
            <a:ext cx="5903686" cy="273844"/>
          </a:xfrm>
        </p:spPr>
        <p:txBody>
          <a:bodyPr lIns="0" tIns="0" rIns="0" bIns="0"/>
          <a:lstStyle>
            <a:lvl1pPr algn="r">
              <a:defRPr sz="675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2" y="4849817"/>
            <a:ext cx="439462" cy="273844"/>
          </a:xfrm>
        </p:spPr>
        <p:txBody>
          <a:bodyPr lIns="0" tIns="0" rIns="0" bIns="0"/>
          <a:lstStyle>
            <a:lvl1pPr>
              <a:defRPr sz="675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493713" y="1441451"/>
            <a:ext cx="7940070" cy="3016785"/>
          </a:xfrm>
        </p:spPr>
        <p:txBody>
          <a:bodyPr lIns="0" tIns="0" rIns="0" bIns="0">
            <a:normAutofit/>
          </a:bodyPr>
          <a:lstStyle>
            <a:lvl1pPr marL="94500" indent="-148500">
              <a:spcBef>
                <a:spcPts val="0"/>
              </a:spcBef>
              <a:buClr>
                <a:srgbClr val="003C87"/>
              </a:buClr>
              <a:buFont typeface="Arial"/>
              <a:buChar char="•"/>
              <a:defRPr sz="1350" baseline="0">
                <a:latin typeface="+mj-lt"/>
              </a:defRPr>
            </a:lvl1pPr>
            <a:lvl2pPr marL="121500" indent="-159300">
              <a:spcBef>
                <a:spcPts val="774"/>
              </a:spcBef>
              <a:buClr>
                <a:srgbClr val="003C87"/>
              </a:buClr>
              <a:buFont typeface="Arial"/>
              <a:buChar char="•"/>
              <a:defRPr sz="1350" baseline="0">
                <a:latin typeface="+mj-lt"/>
              </a:defRPr>
            </a:lvl2pPr>
            <a:lvl3pPr marL="831600" indent="-118800">
              <a:spcBef>
                <a:spcPts val="863"/>
              </a:spcBef>
              <a:buClr>
                <a:srgbClr val="003C87"/>
              </a:buClr>
              <a:buFont typeface="Arial"/>
              <a:buChar char="•"/>
              <a:defRPr sz="1200" baseline="0">
                <a:latin typeface="+mj-lt"/>
              </a:defRPr>
            </a:lvl3pPr>
            <a:lvl4pPr marL="607500" indent="-118800">
              <a:buClr>
                <a:srgbClr val="003C87"/>
              </a:buClr>
              <a:buFont typeface="Arial"/>
              <a:buChar char="•"/>
              <a:defRPr sz="105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/>
          </p:nvPr>
        </p:nvSpPr>
        <p:spPr>
          <a:xfrm>
            <a:off x="500611" y="869950"/>
            <a:ext cx="7935365" cy="368291"/>
          </a:xfrm>
        </p:spPr>
        <p:txBody>
          <a:bodyPr lIns="0" tIns="0" rIns="0" bIns="0" anchor="b" anchorCtr="0">
            <a:norm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350" b="1" i="0" baseline="0">
                <a:solidFill>
                  <a:srgbClr val="003C87"/>
                </a:solidFill>
                <a:latin typeface="+mj-lt"/>
              </a:defRPr>
            </a:lvl1pPr>
            <a:lvl2pPr marL="121500" indent="-159300">
              <a:spcBef>
                <a:spcPts val="774"/>
              </a:spcBef>
              <a:buClr>
                <a:srgbClr val="003C87"/>
              </a:buClr>
              <a:buFont typeface="Arial"/>
              <a:buChar char="•"/>
              <a:defRPr sz="1350" baseline="0">
                <a:latin typeface="+mj-lt"/>
              </a:defRPr>
            </a:lvl2pPr>
            <a:lvl3pPr marL="831600" indent="-118800">
              <a:spcBef>
                <a:spcPts val="863"/>
              </a:spcBef>
              <a:buClr>
                <a:srgbClr val="003C87"/>
              </a:buClr>
              <a:buFont typeface="Arial"/>
              <a:buChar char="•"/>
              <a:defRPr sz="1200" baseline="0">
                <a:latin typeface="+mj-lt"/>
              </a:defRPr>
            </a:lvl3pPr>
            <a:lvl4pPr marL="607500" indent="-118800">
              <a:buClr>
                <a:srgbClr val="003C87"/>
              </a:buClr>
              <a:buFont typeface="Arial"/>
              <a:buChar char="•"/>
              <a:defRPr sz="105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de-DE" dirty="0"/>
              <a:t>Mastertextformat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500610" y="127001"/>
            <a:ext cx="6454403" cy="373259"/>
          </a:xfrm>
        </p:spPr>
        <p:txBody>
          <a:bodyPr lIns="0" tIns="0" rIns="0" bIns="0" anchor="b" anchorCtr="0">
            <a:normAutofit/>
          </a:bodyPr>
          <a:lstStyle>
            <a:lvl1pPr algn="l">
              <a:defRPr sz="1350" b="1" cap="all" spc="38" baseline="0">
                <a:solidFill>
                  <a:srgbClr val="003C87"/>
                </a:solidFill>
                <a:latin typeface="+mj-lt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351834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TM Key Visual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5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35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4DFAF5-FC92-4B7F-95AC-05722B5843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11D348-729D-4D66-AF9C-9CF7556432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393043-4081-4F83-BA61-ED4F4B451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285F8B-7EA0-464B-8CA1-D43FF6CAA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E8C239-220A-4EF8-A363-B894BE548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4999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E884C1-5039-4CB4-AABB-D6DF1A194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B36764-D0D7-4787-AF9C-F6829CEA2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0F2215-1A12-452D-A0E9-026C56DE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6DDB13-369E-4B8A-B9A3-4F0A0E82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74D5AC-19C7-423E-9E6A-584E8CB68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89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DE9D3-B803-4911-880D-8A5470731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FC08812-2903-41E3-BE94-32905D3C9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8129E6-FB89-464A-A83E-89E568FD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37370B-0ACC-4795-97B7-DBC098B7E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89F65E-96ED-4CE4-A1FF-245B92A51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175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log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6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2083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93713" y="961639"/>
            <a:ext cx="7942262" cy="357226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600" cap="none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301211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3A6BC2-473A-4B62-BAC6-55D7A64F8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53085E-E7CA-4B59-83AD-7423519C6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B8AAF9F-2B25-487D-9230-20ADD6979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B8362E4-7C1D-4DFB-B411-540012C0F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624A20-B573-4B68-B8E2-876069312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21D9333-128C-432A-953E-0FE7B765A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49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A5B511-3E74-462B-B5FB-08137EEF2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9BBF75-C288-4B07-8B6E-510A1E8EA4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FBE2FF-FBD8-4D00-9339-F7A177B23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827E2CE-F3EA-4DA7-A477-65554273DE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58E76057-B3A1-438E-B81A-5114EAFE01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401887F-1A20-4B51-A0C4-B20AEE40F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46DC9D8-60A2-4348-9038-F550F30B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56DC185-0B2D-4E93-B39A-4CAF3815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53314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DDC739-F1C8-4619-9BC1-F3C2578D5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D414A93-4DF9-4D42-AD12-48C7EAA55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DE30A47-451C-4C02-92BA-99371FB86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79DFB8A-9DD6-47EB-A916-C074A804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93036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9DC3EC6-4343-4001-81A6-AFABF39A0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C6CFDDB-07B3-4E7B-8B40-0B2528E14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5EE33E6-2015-4E11-A193-61D8CA37F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07336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3C5F8-CF4F-46CE-86D5-4874A92CE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E79B83A-6336-473C-8D50-604F75FBF0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E497D04-612C-4C63-9946-F4F58C046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B5E8034-F76B-404F-AC03-97AE8EF2B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381D9C-E4E7-4034-8F52-5F64D35D4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5E2EBB3-881A-4D7D-8DB0-3C75BEDB4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648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BBDE7-FF1F-4DA1-A331-91C29454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460110D-D783-4D03-86B6-9DFBDE102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5F9EBD-2050-4B95-9E0F-F0FFF5CFA4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BE7817-EAD8-4554-97AC-EA427FAFF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B191739-BF00-48B5-BA15-FAE015F6A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C016CAC-96F3-430E-AB08-7A3368D3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775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9D5D3D-179F-4EFD-9CD2-EE8D13CA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37A3B2E-2189-4E14-8664-140A05AE6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C0D1F9-E0A6-4617-81E5-F5FCB1522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F5C90A7-EF42-4419-916C-CAF1581A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6B1248-3801-4C1B-B071-A64A9D6D3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90954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F0B7FA2-2A20-439A-998D-7DD8A071C6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CFCF26D-8288-472C-9294-D0BBD520DB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6EF6F50-2FD2-4AEA-A0AE-F11E94D6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65C56-7BED-46EC-B25F-522A3FA7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32B4494-F2A1-4BA1-B9D6-D8C6CBCD9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6176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logu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13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6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8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38836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493713" y="961639"/>
            <a:ext cx="7942262" cy="357226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2600" cap="none" baseline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en-US" noProof="0" dirty="0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830780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T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3" descr="ITM_PPT_kleine Welle_Inhal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3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21" name="Inhaltsplatzhalter 2"/>
          <p:cNvSpPr>
            <a:spLocks noGrp="1"/>
          </p:cNvSpPr>
          <p:nvPr>
            <p:ph idx="1"/>
          </p:nvPr>
        </p:nvSpPr>
        <p:spPr>
          <a:xfrm>
            <a:off x="493713" y="1448558"/>
            <a:ext cx="7940070" cy="3016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1638" indent="-179388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Clr>
                <a:srgbClr val="003C87"/>
              </a:buClr>
              <a:buFontTx/>
              <a:buNone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noProof="0" dirty="0"/>
              <a:t>Click to add subtitle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473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5146699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56" userDrawn="1">
          <p15:clr>
            <a:srgbClr val="FBAE40"/>
          </p15:clr>
        </p15:guide>
        <p15:guide id="2" pos="438" userDrawn="1">
          <p15:clr>
            <a:srgbClr val="FBAE40"/>
          </p15:clr>
        </p15:guide>
        <p15:guide id="3" orient="horz" pos="391" userDrawn="1">
          <p15:clr>
            <a:srgbClr val="FBAE40"/>
          </p15:clr>
        </p15:guide>
        <p15:guide id="4" orient="horz" pos="1003" userDrawn="1">
          <p15:clr>
            <a:srgbClr val="FBAE40"/>
          </p15:clr>
        </p15:guide>
        <p15:guide id="5" orient="horz" pos="142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IT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3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4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1158A37-86F5-EE48-927E-A69AB3ADA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448558"/>
            <a:ext cx="7940070" cy="3016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1638" indent="-179388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438374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IT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3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4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4D0A42F6-0C00-0349-998D-93FF3CF04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448558"/>
            <a:ext cx="7940070" cy="3016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1638" indent="-179388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63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IT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3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4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C2F9817A-E18F-114E-BD64-A80A40464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448558"/>
            <a:ext cx="7940070" cy="3016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1638" indent="-179388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43672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ITM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13" descr="ITM_PPT_kleine Welle_Inhalt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351026"/>
          </a:xfrm>
          <a:prstGeom prst="rect">
            <a:avLst/>
          </a:prstGeom>
        </p:spPr>
      </p:pic>
      <p:pic>
        <p:nvPicPr>
          <p:cNvPr id="14" name="Picture 2" descr="O:\Marketing\Marketing intern\Corporate Design\Firmenlogos\ITM\ITM mit Claim\Blau\ITM_Claim_RGB.pn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49045" y="128247"/>
            <a:ext cx="856755" cy="48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Datumsplatzhalter 3"/>
          <p:cNvSpPr>
            <a:spLocks noGrp="1"/>
          </p:cNvSpPr>
          <p:nvPr>
            <p:ph type="dt" sz="half" idx="10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latin typeface="+mj-lt"/>
                <a:cs typeface="Arial"/>
              </a:defRPr>
            </a:lvl1pPr>
          </a:lstStyle>
          <a:p>
            <a:endParaRPr lang="de-DE" dirty="0"/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latin typeface="+mj-lt"/>
                <a:cs typeface="Arial"/>
              </a:defRPr>
            </a:lvl1pPr>
          </a:lstStyle>
          <a:p>
            <a:r>
              <a:rPr lang="de-DE" dirty="0"/>
              <a:t>CONFIDENTIAL</a:t>
            </a:r>
          </a:p>
        </p:txBody>
      </p:sp>
      <p:sp>
        <p:nvSpPr>
          <p:cNvPr id="1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900"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500610" y="874689"/>
            <a:ext cx="7935365" cy="36829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 sz="1800" b="1" i="0" baseline="0">
                <a:solidFill>
                  <a:schemeClr val="accent1"/>
                </a:solidFill>
                <a:latin typeface="+mj-lt"/>
              </a:defRPr>
            </a:lvl1pPr>
            <a:lvl2pPr marL="162000" indent="-212400">
              <a:spcBef>
                <a:spcPts val="1032"/>
              </a:spcBef>
              <a:buClr>
                <a:srgbClr val="003C87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1108800" indent="-158400">
              <a:spcBef>
                <a:spcPts val="1150"/>
              </a:spcBef>
              <a:buClr>
                <a:srgbClr val="003C87"/>
              </a:buClr>
              <a:buFont typeface="Arial"/>
              <a:buChar char="•"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C87"/>
              </a:buClr>
              <a:buSzTx/>
              <a:buFontTx/>
              <a:buNone/>
              <a:tabLst/>
              <a:defRPr/>
            </a:pPr>
            <a:r>
              <a:rPr lang="en-US" noProof="0" dirty="0"/>
              <a:t>Click to add subtitle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500609" y="141288"/>
            <a:ext cx="6454403" cy="373259"/>
          </a:xfrm>
        </p:spPr>
        <p:txBody>
          <a:bodyPr lIns="0" tIns="0" rIns="0" bIns="0" anchor="b" anchorCtr="0">
            <a:noAutofit/>
          </a:bodyPr>
          <a:lstStyle>
            <a:lvl1pPr algn="l">
              <a:defRPr sz="1800" b="1" cap="all" spc="50" baseline="0">
                <a:solidFill>
                  <a:schemeClr val="accent1"/>
                </a:solidFill>
                <a:latin typeface="+mj-lt"/>
                <a:cs typeface="Arial"/>
              </a:defRPr>
            </a:lvl1pPr>
          </a:lstStyle>
          <a:p>
            <a:r>
              <a:rPr lang="en-US" noProof="0" dirty="0"/>
              <a:t>Click to add title</a:t>
            </a:r>
            <a:endParaRPr lang="de-DE" dirty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51C509D3-ECEB-DB42-9E69-A7A9D9FAC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448558"/>
            <a:ext cx="7940070" cy="301678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98000" indent="-198000">
              <a:spcBef>
                <a:spcPts val="0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1pPr>
            <a:lvl2pPr marL="198000" indent="-198000">
              <a:spcBef>
                <a:spcPts val="1032"/>
              </a:spcBef>
              <a:buClr>
                <a:schemeClr val="accent1"/>
              </a:buClr>
              <a:buFont typeface="Arial"/>
              <a:buChar char="•"/>
              <a:defRPr sz="1800" baseline="0">
                <a:latin typeface="+mj-lt"/>
              </a:defRPr>
            </a:lvl2pPr>
            <a:lvl3pPr marL="401638" indent="-179388">
              <a:spcBef>
                <a:spcPts val="1150"/>
              </a:spcBef>
              <a:buClr>
                <a:schemeClr val="accent1"/>
              </a:buClr>
              <a:buFont typeface="Arial"/>
              <a:buChar char="•"/>
              <a:tabLst/>
              <a:defRPr sz="1600" baseline="0">
                <a:latin typeface="+mj-lt"/>
              </a:defRPr>
            </a:lvl3pPr>
            <a:lvl4pPr marL="810000" indent="-158400">
              <a:buClr>
                <a:srgbClr val="003C87"/>
              </a:buClr>
              <a:buFont typeface="Arial"/>
              <a:buChar char="•"/>
              <a:defRPr sz="1400" baseline="0">
                <a:latin typeface="+mj-lt"/>
              </a:defRPr>
            </a:lvl4pPr>
            <a:lvl5pPr>
              <a:defRPr baseline="0">
                <a:latin typeface="Arial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707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7000">
              <a:schemeClr val="bg1"/>
            </a:gs>
            <a:gs pos="100000">
              <a:schemeClr val="bg2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8939" y="742744"/>
            <a:ext cx="8229600" cy="672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GENERAL TEMPLATES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2"/>
          </p:nvPr>
        </p:nvSpPr>
        <p:spPr>
          <a:xfrm>
            <a:off x="6955014" y="4849816"/>
            <a:ext cx="967571" cy="273844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90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endParaRPr lang="en-US" noProof="0" dirty="0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570413" y="4854210"/>
            <a:ext cx="2309061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r>
              <a:rPr lang="en-US" noProof="0"/>
              <a:t>CONFIDENTIAL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94321" y="4849816"/>
            <a:ext cx="439462" cy="273844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90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fld id="{FC85A92B-E244-2543-B3AD-F1B224E3437A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75552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726" r:id="rId4"/>
    <p:sldLayoutId id="2147483684" r:id="rId5"/>
    <p:sldLayoutId id="2147483727" r:id="rId6"/>
    <p:sldLayoutId id="2147483728" r:id="rId7"/>
    <p:sldLayoutId id="2147483729" r:id="rId8"/>
    <p:sldLayoutId id="2147483730" r:id="rId9"/>
    <p:sldLayoutId id="214748368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3" r:id="rId17"/>
    <p:sldLayoutId id="2147483725" r:id="rId18"/>
    <p:sldLayoutId id="2147483722" r:id="rId19"/>
    <p:sldLayoutId id="2147483731" r:id="rId20"/>
    <p:sldLayoutId id="2147483686" r:id="rId21"/>
    <p:sldLayoutId id="2147483690" r:id="rId22"/>
    <p:sldLayoutId id="2147483687" r:id="rId23"/>
    <p:sldLayoutId id="2147483688" r:id="rId24"/>
    <p:sldLayoutId id="2147483732" r:id="rId25"/>
    <p:sldLayoutId id="2147483733" r:id="rId2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457200" rtl="0" eaLnBrk="1" latinLnBrk="0" hangingPunct="1">
        <a:spcBef>
          <a:spcPct val="20000"/>
        </a:spcBef>
        <a:buClr>
          <a:schemeClr val="accent1"/>
        </a:buClr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45720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52EC366-803A-4A72-A243-ECBB01F72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EAD9C57-B4BE-41EB-ACFD-7B728A3EC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787BC65-08A9-4030-9638-D10BD5CEBA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630862-CD93-414A-93D7-DB49FB85ABDD}" type="datetimeFigureOut">
              <a:rPr lang="de-DE" smtClean="0"/>
              <a:t>05.10.2022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76F195-C18C-47DE-90DF-1708C70FA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22E9FDA-7FFF-4525-B48D-D20C4C38FA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2CB0-AC3C-4BEF-8097-A164D91CBFC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9399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-ba.de/beschluesse/476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Erstattung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von </a:t>
            </a:r>
            <a:r>
              <a:rPr lang="en-US" b="0" baseline="30000" dirty="0">
                <a:latin typeface="Calibri Light" panose="020F0302020204030204" pitchFamily="34" charset="0"/>
                <a:cs typeface="Calibri Light" panose="020F0302020204030204" pitchFamily="34" charset="0"/>
              </a:rPr>
              <a:t>68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G</a:t>
            </a:r>
            <a:r>
              <a:rPr lang="en-US" b="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a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-SSTR PET/CT (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TOC</a:t>
            </a:r>
            <a:r>
              <a:rPr lang="en-US" b="0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scan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®) </a:t>
            </a:r>
            <a:r>
              <a:rPr lang="en-US" b="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über</a:t>
            </a:r>
            <a:r>
              <a:rPr lang="en-US" b="0" dirty="0">
                <a:latin typeface="Calibri Light" panose="020F0302020204030204" pitchFamily="34" charset="0"/>
                <a:cs typeface="Calibri Light" panose="020F0302020204030204" pitchFamily="34" charset="0"/>
              </a:rPr>
              <a:t> die ASV</a:t>
            </a:r>
            <a:br>
              <a:rPr lang="en-US" dirty="0"/>
            </a:b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23576" y="3207714"/>
            <a:ext cx="7546445" cy="297527"/>
          </a:xfrm>
        </p:spPr>
        <p:txBody>
          <a:bodyPr/>
          <a:lstStyle/>
          <a:p>
            <a:r>
              <a:rPr lang="en-US" dirty="0" err="1"/>
              <a:t>Neues</a:t>
            </a:r>
            <a:r>
              <a:rPr lang="en-US" dirty="0"/>
              <a:t> </a:t>
            </a:r>
            <a:r>
              <a:rPr lang="en-US" dirty="0" err="1"/>
              <a:t>zum</a:t>
            </a:r>
            <a:r>
              <a:rPr lang="en-US" dirty="0"/>
              <a:t> G-BA </a:t>
            </a:r>
            <a:r>
              <a:rPr lang="en-US" dirty="0" err="1"/>
              <a:t>Beschluss</a:t>
            </a:r>
            <a:r>
              <a:rPr lang="en-US" dirty="0"/>
              <a:t> </a:t>
            </a:r>
            <a:r>
              <a:rPr lang="en-US" dirty="0" err="1"/>
              <a:t>vom</a:t>
            </a:r>
            <a:r>
              <a:rPr lang="en-US" dirty="0"/>
              <a:t> </a:t>
            </a:r>
            <a:r>
              <a:rPr lang="en-US" dirty="0" err="1"/>
              <a:t>März</a:t>
            </a:r>
            <a:r>
              <a:rPr lang="en-US" dirty="0"/>
              <a:t> 2022</a:t>
            </a:r>
          </a:p>
          <a:p>
            <a:endParaRPr lang="en-US" dirty="0"/>
          </a:p>
          <a:p>
            <a:r>
              <a:rPr lang="en-US" sz="1400" dirty="0"/>
              <a:t>DR. Thomas Gottlieb – Vice President Pharmaceuticals – Commercial Operations</a:t>
            </a:r>
          </a:p>
        </p:txBody>
      </p:sp>
    </p:spTree>
    <p:extLst>
      <p:ext uri="{BB962C8B-B14F-4D97-AF65-F5344CB8AC3E}">
        <p14:creationId xmlns:p14="http://schemas.microsoft.com/office/powerpoint/2010/main" val="26238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BDDE601-ACF9-4014-AAF6-CFCFF378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BD523EE-1BDA-B034-BC36-EAD73159699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600" b="1" dirty="0">
                <a:solidFill>
                  <a:schemeClr val="accent1"/>
                </a:solidFill>
              </a:rPr>
              <a:t>Bei neuroendokrinen oder </a:t>
            </a:r>
            <a:r>
              <a:rPr lang="de-DE" sz="1600" b="1" dirty="0" err="1">
                <a:solidFill>
                  <a:schemeClr val="accent1"/>
                </a:solidFill>
              </a:rPr>
              <a:t>gastroenteropankreatischen</a:t>
            </a:r>
            <a:r>
              <a:rPr lang="de-DE" sz="1600" b="1" dirty="0">
                <a:solidFill>
                  <a:schemeClr val="accent1"/>
                </a:solidFill>
              </a:rPr>
              <a:t> neuroendokrinen Tumoren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73CA2E6-5D67-4EB4-8517-7F33D1FA8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/>
              <a:t>Anwendungsgebiete</a:t>
            </a:r>
            <a:endParaRPr lang="en-US" b="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C58B5B-A111-430B-94A5-967DED60E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242980"/>
            <a:ext cx="5056297" cy="3222363"/>
          </a:xfrm>
        </p:spPr>
        <p:txBody>
          <a:bodyPr/>
          <a:lstStyle/>
          <a:p>
            <a:pPr marL="0" indent="0">
              <a:buNone/>
            </a:pPr>
            <a:endParaRPr lang="de-DE" sz="1400" b="1" dirty="0">
              <a:solidFill>
                <a:schemeClr val="accent1"/>
              </a:solidFill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Bei Patientinnen und Patienten mit</a:t>
            </a:r>
            <a:r>
              <a:rPr lang="de-DE" sz="1400" b="1" dirty="0">
                <a:solidFill>
                  <a:schemeClr val="accent1"/>
                </a:solidFill>
              </a:rPr>
              <a:t> gastrointestinalen neuroendokrinen Tumoren</a:t>
            </a:r>
            <a:r>
              <a:rPr lang="de-DE" sz="1400" dirty="0"/>
              <a:t>.</a:t>
            </a:r>
            <a:br>
              <a:rPr lang="de-DE" sz="1400" dirty="0"/>
            </a:br>
            <a:r>
              <a:rPr lang="de-DE" sz="1400" i="1" dirty="0"/>
              <a:t>Zur Charakterisierung, zum </a:t>
            </a:r>
            <a:r>
              <a:rPr lang="de-DE" sz="1400" i="1" dirty="0" err="1"/>
              <a:t>Staging</a:t>
            </a:r>
            <a:r>
              <a:rPr lang="de-DE" sz="1400" i="1" dirty="0"/>
              <a:t> und zur Erkennung von biochemischen Rezidiven und </a:t>
            </a:r>
            <a:r>
              <a:rPr lang="de-DE" sz="1400" i="1" dirty="0" err="1"/>
              <a:t>Restaging</a:t>
            </a:r>
            <a:r>
              <a:rPr lang="de-DE" sz="1400" i="1" dirty="0"/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Bei Patientinnen und Patienten mit neuroendokrinen Tumoren des </a:t>
            </a:r>
            <a:r>
              <a:rPr lang="de-DE" sz="1400" b="1" dirty="0">
                <a:solidFill>
                  <a:schemeClr val="accent1"/>
                </a:solidFill>
              </a:rPr>
              <a:t>Thymus</a:t>
            </a:r>
            <a:r>
              <a:rPr lang="de-DE" sz="1400" dirty="0"/>
              <a:t> oder der </a:t>
            </a:r>
            <a:r>
              <a:rPr lang="de-DE" sz="1400" b="1" dirty="0">
                <a:solidFill>
                  <a:schemeClr val="accent1"/>
                </a:solidFill>
              </a:rPr>
              <a:t>Bronchien</a:t>
            </a:r>
            <a:r>
              <a:rPr lang="de-DE" sz="1400" dirty="0"/>
              <a:t>.</a:t>
            </a:r>
            <a:br>
              <a:rPr lang="de-DE" sz="1400" dirty="0"/>
            </a:br>
            <a:r>
              <a:rPr lang="de-DE" sz="1400" i="1" dirty="0"/>
              <a:t>Zur Charakterisierung, zum </a:t>
            </a:r>
            <a:r>
              <a:rPr lang="de-DE" sz="1400" i="1" dirty="0" err="1"/>
              <a:t>Staging</a:t>
            </a:r>
            <a:r>
              <a:rPr lang="de-DE" sz="1400" i="1" dirty="0"/>
              <a:t> und zur Erkennung von biochemischen Rezidiven und </a:t>
            </a:r>
            <a:r>
              <a:rPr lang="de-DE" sz="1400" i="1" dirty="0" err="1"/>
              <a:t>Restaging</a:t>
            </a:r>
            <a:r>
              <a:rPr lang="de-DE" sz="1400" i="1" dirty="0"/>
              <a:t>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Bei Patientinnen und Patienten mit </a:t>
            </a:r>
            <a:r>
              <a:rPr lang="de-DE" sz="1400" b="1" dirty="0">
                <a:solidFill>
                  <a:schemeClr val="accent1"/>
                </a:solidFill>
              </a:rPr>
              <a:t>Metastasen</a:t>
            </a:r>
            <a:r>
              <a:rPr lang="de-DE" sz="1400" dirty="0"/>
              <a:t> eines primär neuroendokrinen Tumors.</a:t>
            </a:r>
            <a:br>
              <a:rPr lang="de-DE" sz="1400" dirty="0"/>
            </a:br>
            <a:r>
              <a:rPr lang="de-DE" sz="1400" i="1" dirty="0"/>
              <a:t>Zur Erkennung primär okkulter neuroendokriner Tumoren.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de-DE" sz="1400" dirty="0"/>
              <a:t>Als Ergänzung zur anatomischen Bildgebung bei prätherapeutischer Beurteilung von </a:t>
            </a:r>
            <a:r>
              <a:rPr lang="de-DE" sz="1400" b="1" dirty="0">
                <a:solidFill>
                  <a:schemeClr val="accent1"/>
                </a:solidFill>
              </a:rPr>
              <a:t>Meningeomen.</a:t>
            </a:r>
            <a:endParaRPr lang="en-US" sz="1400" b="1" dirty="0">
              <a:solidFill>
                <a:schemeClr val="accent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DFF6290-8D12-461E-9364-E69CDB07CB94}"/>
              </a:ext>
            </a:extLst>
          </p:cNvPr>
          <p:cNvSpPr/>
          <p:nvPr/>
        </p:nvSpPr>
        <p:spPr>
          <a:xfrm>
            <a:off x="390348" y="4576659"/>
            <a:ext cx="4340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>
                <a:solidFill>
                  <a:schemeClr val="bg1">
                    <a:lumMod val="65000"/>
                  </a:schemeClr>
                </a:solidFill>
              </a:rPr>
              <a:t>Tumore, die keine  SSTR Expression zeigen, können nicht mit Hilfe von  </a:t>
            </a:r>
            <a:r>
              <a:rPr lang="de-DE" sz="1100" i="1" dirty="0" err="1">
                <a:solidFill>
                  <a:schemeClr val="bg1">
                    <a:lumMod val="65000"/>
                  </a:schemeClr>
                </a:solidFill>
              </a:rPr>
              <a:t>TOCscan</a:t>
            </a:r>
            <a:r>
              <a:rPr lang="de-DE" sz="1100" i="1" dirty="0">
                <a:solidFill>
                  <a:schemeClr val="bg1">
                    <a:lumMod val="65000"/>
                  </a:schemeClr>
                </a:solidFill>
              </a:rPr>
              <a:t> nachgewiesen werden.</a:t>
            </a:r>
            <a:endParaRPr lang="en-US" sz="1100" i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833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4556A1A-8E71-403E-A927-4C28E0973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DA5D0B-F4BC-42A0-87F5-2DC89041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499" y="2436580"/>
            <a:ext cx="3199056" cy="1883249"/>
          </a:xfrm>
          <a:solidFill>
            <a:srgbClr val="B1C0C9">
              <a:alpha val="34902"/>
            </a:srgbClr>
          </a:solidFill>
          <a:ln>
            <a:noFill/>
          </a:ln>
        </p:spPr>
        <p:txBody>
          <a:bodyPr lIns="144000" tIns="144000" rIns="144000" bIns="144000"/>
          <a:lstStyle/>
          <a:p>
            <a:pPr>
              <a:spcAft>
                <a:spcPts val="1200"/>
              </a:spcAft>
            </a:pPr>
            <a:r>
              <a:rPr lang="de-DE" sz="1600" dirty="0"/>
              <a:t>Klare, farblose Injektionslösung</a:t>
            </a:r>
          </a:p>
          <a:p>
            <a:r>
              <a:rPr lang="de-DE" sz="1600" dirty="0"/>
              <a:t>1 </a:t>
            </a:r>
            <a:r>
              <a:rPr lang="de-DE" sz="1600" dirty="0" err="1"/>
              <a:t>mL</a:t>
            </a:r>
            <a:r>
              <a:rPr lang="de-DE" sz="1600" dirty="0"/>
              <a:t> enthält 20 </a:t>
            </a:r>
            <a:r>
              <a:rPr lang="de-DE" sz="1600" dirty="0" err="1"/>
              <a:t>MBq</a:t>
            </a:r>
            <a:r>
              <a:rPr lang="de-DE" sz="1600" dirty="0"/>
              <a:t> </a:t>
            </a:r>
            <a:r>
              <a:rPr lang="de-DE" sz="1600" baseline="30000" dirty="0"/>
              <a:t>68</a:t>
            </a:r>
            <a:r>
              <a:rPr lang="de-DE" sz="1600" dirty="0"/>
              <a:t>Ga-DOTA-TOC zu Datum und Uhrzeit der Kalibrierung, die Gesamtaktivität der Durchstechflasche liegt zu diesem Zeitpunkt bei 200 </a:t>
            </a:r>
            <a:r>
              <a:rPr lang="de-DE" sz="1600" dirty="0" err="1"/>
              <a:t>MBq</a:t>
            </a:r>
            <a:r>
              <a:rPr lang="de-DE" sz="1600" dirty="0"/>
              <a:t>.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09F53B8-DE3E-4300-ACA3-73F26D0E8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09" y="141473"/>
            <a:ext cx="6509791" cy="373259"/>
          </a:xfrm>
        </p:spPr>
        <p:txBody>
          <a:bodyPr/>
          <a:lstStyle/>
          <a:p>
            <a:r>
              <a:rPr lang="de-DE" b="0" dirty="0"/>
              <a:t>Darreichungsform und Quantitative Zusammensetzung</a:t>
            </a:r>
            <a:endParaRPr lang="en-US" b="0" dirty="0"/>
          </a:p>
        </p:txBody>
      </p:sp>
      <p:pic>
        <p:nvPicPr>
          <p:cNvPr id="8" name="Grafik 7" descr="Ein Bild, das Text enthält.&#10;&#10;Automatisch generierte Beschreibung">
            <a:extLst>
              <a:ext uri="{FF2B5EF4-FFF2-40B4-BE49-F238E27FC236}">
                <a16:creationId xmlns:a16="http://schemas.microsoft.com/office/drawing/2014/main" id="{D8A857A4-FBC3-ED6E-9380-A27DC0DC82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48" b="38010"/>
          <a:stretch/>
        </p:blipFill>
        <p:spPr>
          <a:xfrm>
            <a:off x="3694773" y="1071119"/>
            <a:ext cx="3882579" cy="36635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A46ECE3-2788-AC35-808B-B2A1A8E3B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55" y="1131357"/>
            <a:ext cx="3640490" cy="166459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C300E4E8-7FAF-4B81-8583-76D9921A357A}"/>
              </a:ext>
            </a:extLst>
          </p:cNvPr>
          <p:cNvSpPr/>
          <p:nvPr/>
        </p:nvSpPr>
        <p:spPr>
          <a:xfrm>
            <a:off x="7104819" y="786933"/>
            <a:ext cx="2138317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Pharmazeut. Unternehmen: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ITM Medical Isotopes GmbH, Lichtenbergstr. 1, 85748 Garching/München, Deutschland. 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Bezeichnung d. Arzneimittels: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TOCscan® 20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MBq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/ml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Injektionslsg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., 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Wirkstoff: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Edotreotid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-(68Ga)Gallium. </a:t>
            </a:r>
            <a:r>
              <a:rPr lang="de-DE" sz="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Zusammensetz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1 ml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enth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20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MBq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Edotreotid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-(68Ga)Gallium z. Dat. u.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Uhrzt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der Kalibrierung. 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Sonst. </a:t>
            </a:r>
            <a:r>
              <a:rPr lang="de-DE" sz="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Bestandt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Natriumchlorid, Ethanol, Wasser f. Injektionszwecke. </a:t>
            </a:r>
            <a:r>
              <a:rPr lang="de-DE" sz="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Anw.geb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TOCscan® ist ein Diagnostikum. TOCscan® bindet spez. an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Somatostatinrezeptoren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 (SSTR) u. wird in d. Positronen-Emissions-Tomographie eingesetzt. TOCscan® wird b. Pat.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angew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., d. sich einem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bildgeb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Verfahren im Rahmen d.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onkolog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Diagnostik unterziehen müssen, z. Untersuch. v. Funkt. o.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Erkr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., d. eine verstärkte Expression d. SSTR in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spezif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Organen o. Geweben aufweisen. Tumore ohne SSTR können nicht m. TOCscan®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nachgew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werden. </a:t>
            </a:r>
            <a:r>
              <a:rPr lang="de-DE" sz="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Gegenanz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.: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Überempfindl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gg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d. Wirkstoff od. einen d. sonst. Bestand., Schwangerschaft. </a:t>
            </a:r>
            <a:r>
              <a:rPr lang="de-DE" sz="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Nebenwirk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Ionisierende Strahlen können Krebs u. Erbgutveränderungen verursachen. Da d. effektive Dosis b.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Anw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d. max. empfohlenen Aktivität v. 200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MBq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 ledigl. 4,4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mSv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 b. Männern und 5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mSv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 b. Frauen beträgt, sind d. Effekte m. geringer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Wahrscheinlichk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z. erwarten. </a:t>
            </a:r>
            <a:r>
              <a:rPr lang="de-DE" sz="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Warnhinw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.: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Arzneim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f. Kinder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unzugängl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aufbewahren. Radioaktives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Arzneim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.. Siehe im Übrigen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ausführl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Warn- u.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Wechselwirkungshinw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 gem. </a:t>
            </a:r>
            <a:r>
              <a:rPr lang="de-DE" sz="800" i="1" dirty="0" err="1">
                <a:solidFill>
                  <a:srgbClr val="000000"/>
                </a:solidFill>
                <a:latin typeface="Calibri" panose="020F0502020204030204" pitchFamily="34" charset="0"/>
              </a:rPr>
              <a:t>Fachinform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.. 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Hinweis: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Verschreibungspflichtig. </a:t>
            </a:r>
            <a:r>
              <a:rPr lang="de-DE" sz="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Stand d. Inform.: </a:t>
            </a:r>
            <a:r>
              <a:rPr lang="de-DE" sz="800" i="1" dirty="0">
                <a:solidFill>
                  <a:srgbClr val="000000"/>
                </a:solidFill>
                <a:latin typeface="Calibri" panose="020F0502020204030204" pitchFamily="34" charset="0"/>
              </a:rPr>
              <a:t>03/2022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58082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3101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345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FFE4-D0CA-F741-A889-4771F8173440}" type="datetime1">
              <a:rPr lang="de-DE" smtClean="0"/>
              <a:pPr/>
              <a:t>05.10.2022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ASV – </a:t>
            </a:r>
            <a:r>
              <a:rPr lang="de-DE" b="0" dirty="0"/>
              <a:t>Tumoren der Lunge und des Thorax</a:t>
            </a:r>
            <a:endParaRPr lang="en-US" b="0" dirty="0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EAF5B51E-4BFE-089C-160E-1F4E7C9AA1EA}"/>
              </a:ext>
            </a:extLst>
          </p:cNvPr>
          <p:cNvGrpSpPr/>
          <p:nvPr/>
        </p:nvGrpSpPr>
        <p:grpSpPr>
          <a:xfrm>
            <a:off x="865335" y="1247036"/>
            <a:ext cx="7781029" cy="3375902"/>
            <a:chOff x="865335" y="1247036"/>
            <a:chExt cx="7781029" cy="3375902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3BB42F8A-905E-D403-18CA-E62DE9C8CCB6}"/>
                </a:ext>
              </a:extLst>
            </p:cNvPr>
            <p:cNvGrpSpPr/>
            <p:nvPr/>
          </p:nvGrpSpPr>
          <p:grpSpPr>
            <a:xfrm>
              <a:off x="865335" y="1247036"/>
              <a:ext cx="7781029" cy="3375902"/>
              <a:chOff x="500610" y="1084585"/>
              <a:chExt cx="8672122" cy="3649929"/>
            </a:xfrm>
          </p:grpSpPr>
          <p:pic>
            <p:nvPicPr>
              <p:cNvPr id="11" name="Grafik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0610" y="1084585"/>
                <a:ext cx="2655340" cy="3649929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2" name="Gruppieren 1"/>
              <p:cNvGrpSpPr/>
              <p:nvPr/>
            </p:nvGrpSpPr>
            <p:grpSpPr>
              <a:xfrm>
                <a:off x="3155950" y="1084585"/>
                <a:ext cx="6016782" cy="3649929"/>
                <a:chOff x="208343" y="1309754"/>
                <a:chExt cx="6016230" cy="3649596"/>
              </a:xfrm>
            </p:grpSpPr>
            <p:sp>
              <p:nvSpPr>
                <p:cNvPr id="10" name="Rechteck 9"/>
                <p:cNvSpPr/>
                <p:nvPr/>
              </p:nvSpPr>
              <p:spPr>
                <a:xfrm>
                  <a:off x="500609" y="3325953"/>
                  <a:ext cx="2966491" cy="928547"/>
                </a:xfrm>
                <a:prstGeom prst="rect">
                  <a:avLst/>
                </a:prstGeom>
                <a:noFill/>
                <a:ln w="28575">
                  <a:solidFill>
                    <a:schemeClr val="accent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" name="Grafik 8" descr="Bildschirmausschnitt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8343" y="1309754"/>
                  <a:ext cx="6016230" cy="364959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</p:grp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B097070-ABEF-BD52-F0B9-F30647F58477}"/>
                </a:ext>
              </a:extLst>
            </p:cNvPr>
            <p:cNvSpPr/>
            <p:nvPr/>
          </p:nvSpPr>
          <p:spPr>
            <a:xfrm>
              <a:off x="3247829" y="3112033"/>
              <a:ext cx="2924176" cy="858913"/>
            </a:xfrm>
            <a:prstGeom prst="rect">
              <a:avLst/>
            </a:prstGeom>
            <a:noFill/>
            <a:ln w="28575">
              <a:solidFill>
                <a:srgbClr val="009EB4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7" name="Ellipse 16">
            <a:extLst>
              <a:ext uri="{FF2B5EF4-FFF2-40B4-BE49-F238E27FC236}">
                <a16:creationId xmlns:a16="http://schemas.microsoft.com/office/drawing/2014/main" id="{38933925-2F8C-ACB5-649C-7044283FA988}"/>
              </a:ext>
            </a:extLst>
          </p:cNvPr>
          <p:cNvSpPr/>
          <p:nvPr/>
        </p:nvSpPr>
        <p:spPr>
          <a:xfrm>
            <a:off x="445273" y="1387244"/>
            <a:ext cx="1093079" cy="1059252"/>
          </a:xfrm>
          <a:prstGeom prst="ellipse">
            <a:avLst/>
          </a:prstGeom>
          <a:solidFill>
            <a:srgbClr val="009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ASV Lunge/Thorax </a:t>
            </a:r>
            <a:r>
              <a:rPr lang="en-US" sz="1000" dirty="0" err="1"/>
              <a:t>mit</a:t>
            </a:r>
            <a:r>
              <a:rPr lang="en-US" sz="1000" dirty="0"/>
              <a:t> </a:t>
            </a:r>
            <a:r>
              <a:rPr lang="en-US" sz="1000" dirty="0" err="1"/>
              <a:t>NukMed</a:t>
            </a:r>
            <a:r>
              <a:rPr lang="en-US" sz="1000" dirty="0"/>
              <a:t> </a:t>
            </a:r>
            <a:r>
              <a:rPr lang="en-US" sz="1000" dirty="0" err="1"/>
              <a:t>Beteiligung</a:t>
            </a:r>
            <a:r>
              <a:rPr lang="en-US" sz="1000" dirty="0"/>
              <a:t> (11)</a:t>
            </a:r>
          </a:p>
          <a:p>
            <a:pPr algn="ctr"/>
            <a:endParaRPr lang="de-DE" sz="1000" b="1" dirty="0">
              <a:solidFill>
                <a:schemeClr val="bg1"/>
              </a:solidFill>
            </a:endParaRPr>
          </a:p>
          <a:p>
            <a:pPr algn="ctr"/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302715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8FFE4-D0CA-F741-A889-4771F8173440}" type="datetime1">
              <a:rPr lang="de-DE" smtClean="0"/>
              <a:pPr/>
              <a:t>05.10.2022</a:t>
            </a:fld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ASV – </a:t>
            </a:r>
            <a:r>
              <a:rPr lang="de-DE" b="0" dirty="0"/>
              <a:t>Hauttumore</a:t>
            </a:r>
            <a:endParaRPr lang="en-US" b="0" dirty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DCB9FF66-3D70-C3F5-886B-4C997CAEE8D2}"/>
              </a:ext>
            </a:extLst>
          </p:cNvPr>
          <p:cNvGrpSpPr/>
          <p:nvPr/>
        </p:nvGrpSpPr>
        <p:grpSpPr>
          <a:xfrm>
            <a:off x="550228" y="1565264"/>
            <a:ext cx="8304613" cy="2352748"/>
            <a:chOff x="500608" y="1000891"/>
            <a:chExt cx="7525034" cy="2131888"/>
          </a:xfrm>
        </p:grpSpPr>
        <p:pic>
          <p:nvPicPr>
            <p:cNvPr id="11" name="Grafik 10"/>
            <p:cNvPicPr>
              <a:picLocks noChangeAspect="1"/>
            </p:cNvPicPr>
            <p:nvPr/>
          </p:nvPicPr>
          <p:blipFill rotWithShape="1">
            <a:blip r:embed="rId2"/>
            <a:srcRect l="14039" r="8596"/>
            <a:stretch/>
          </p:blipFill>
          <p:spPr>
            <a:xfrm>
              <a:off x="500608" y="1000891"/>
              <a:ext cx="2943923" cy="21318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8" name="Gruppieren 7"/>
            <p:cNvGrpSpPr/>
            <p:nvPr/>
          </p:nvGrpSpPr>
          <p:grpSpPr>
            <a:xfrm>
              <a:off x="3444532" y="1000893"/>
              <a:ext cx="4581110" cy="2131886"/>
              <a:chOff x="0" y="1236347"/>
              <a:chExt cx="9144000" cy="4451684"/>
            </a:xfrm>
          </p:grpSpPr>
          <p:pic>
            <p:nvPicPr>
              <p:cNvPr id="2" name="Grafik 1" descr="Bildschirmausschnitt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236347"/>
                <a:ext cx="9144000" cy="445168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0" name="Rechteck 9"/>
              <p:cNvSpPr/>
              <p:nvPr/>
            </p:nvSpPr>
            <p:spPr>
              <a:xfrm>
                <a:off x="359388" y="5043869"/>
                <a:ext cx="3691748" cy="610565"/>
              </a:xfrm>
              <a:prstGeom prst="rect">
                <a:avLst/>
              </a:prstGeom>
              <a:noFill/>
              <a:ln w="28575">
                <a:solidFill>
                  <a:srgbClr val="009EB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16" name="Ellipse 15">
            <a:extLst>
              <a:ext uri="{FF2B5EF4-FFF2-40B4-BE49-F238E27FC236}">
                <a16:creationId xmlns:a16="http://schemas.microsoft.com/office/drawing/2014/main" id="{A2F5E16C-5D59-638E-0A71-E2C2DE480B99}"/>
              </a:ext>
            </a:extLst>
          </p:cNvPr>
          <p:cNvSpPr/>
          <p:nvPr/>
        </p:nvSpPr>
        <p:spPr>
          <a:xfrm>
            <a:off x="688013" y="3403896"/>
            <a:ext cx="987983" cy="957408"/>
          </a:xfrm>
          <a:prstGeom prst="ellipse">
            <a:avLst/>
          </a:prstGeom>
          <a:solidFill>
            <a:srgbClr val="009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ASV </a:t>
            </a:r>
            <a:r>
              <a:rPr lang="en-US" sz="1000" dirty="0" err="1"/>
              <a:t>Hauttumore</a:t>
            </a:r>
            <a:r>
              <a:rPr lang="en-US" sz="1000" dirty="0"/>
              <a:t> </a:t>
            </a:r>
            <a:r>
              <a:rPr lang="en-US" sz="1000" dirty="0" err="1"/>
              <a:t>mit</a:t>
            </a:r>
            <a:r>
              <a:rPr lang="en-US" sz="1000" dirty="0"/>
              <a:t> </a:t>
            </a:r>
            <a:r>
              <a:rPr lang="en-US" sz="1000" dirty="0" err="1"/>
              <a:t>NukMed</a:t>
            </a:r>
            <a:r>
              <a:rPr lang="en-US" sz="1000" dirty="0"/>
              <a:t> </a:t>
            </a:r>
            <a:r>
              <a:rPr lang="en-US" sz="1000" dirty="0" err="1"/>
              <a:t>Beteiligung</a:t>
            </a:r>
            <a:r>
              <a:rPr lang="en-US" sz="1000" dirty="0"/>
              <a:t> (6)</a:t>
            </a:r>
          </a:p>
          <a:p>
            <a:pPr algn="ctr"/>
            <a:endParaRPr lang="de-DE" sz="1000" b="1" dirty="0">
              <a:solidFill>
                <a:schemeClr val="bg1"/>
              </a:solidFill>
            </a:endParaRPr>
          </a:p>
          <a:p>
            <a:pPr algn="ctr"/>
            <a:endParaRPr lang="de-DE" sz="1000" b="1" dirty="0"/>
          </a:p>
        </p:txBody>
      </p:sp>
    </p:spTree>
    <p:extLst>
      <p:ext uri="{BB962C8B-B14F-4D97-AF65-F5344CB8AC3E}">
        <p14:creationId xmlns:p14="http://schemas.microsoft.com/office/powerpoint/2010/main" val="35161002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ACF7D05-359A-4A06-8783-53B770E4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41AAF28-2B93-4C18-9B31-0458EE48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ASV – </a:t>
            </a:r>
            <a:r>
              <a:rPr lang="en-US" b="0" dirty="0" err="1"/>
              <a:t>Gastrointestinale</a:t>
            </a:r>
            <a:r>
              <a:rPr lang="en-US" b="0" dirty="0"/>
              <a:t> </a:t>
            </a:r>
            <a:r>
              <a:rPr lang="en-US" b="0" dirty="0" err="1"/>
              <a:t>Tumore</a:t>
            </a:r>
            <a:endParaRPr lang="de-DE" b="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4FEA63E8-943F-A1A5-8A72-ADD4A8F35919}"/>
              </a:ext>
            </a:extLst>
          </p:cNvPr>
          <p:cNvGrpSpPr/>
          <p:nvPr/>
        </p:nvGrpSpPr>
        <p:grpSpPr>
          <a:xfrm>
            <a:off x="937015" y="1414571"/>
            <a:ext cx="7062554" cy="3535804"/>
            <a:chOff x="500609" y="1414572"/>
            <a:chExt cx="7062554" cy="353580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0000000-0008-0000-0000-000004000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09" y="1414573"/>
              <a:ext cx="2820512" cy="3535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7">
              <a:extLst>
                <a:ext uri="{FF2B5EF4-FFF2-40B4-BE49-F238E27FC236}">
                  <a16:creationId xmlns:a16="http://schemas.microsoft.com/office/drawing/2014/main" id="{BD25A6C1-2F97-4E0C-A25B-831800AA15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5618" t="53416" r="33389" b="14006"/>
            <a:stretch/>
          </p:blipFill>
          <p:spPr>
            <a:xfrm>
              <a:off x="3321121" y="1414572"/>
              <a:ext cx="4242042" cy="353580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3" name="Ellipse 12">
            <a:extLst>
              <a:ext uri="{FF2B5EF4-FFF2-40B4-BE49-F238E27FC236}">
                <a16:creationId xmlns:a16="http://schemas.microsoft.com/office/drawing/2014/main" id="{9B9CBA55-A191-415E-9709-7CD1E06859A3}"/>
              </a:ext>
            </a:extLst>
          </p:cNvPr>
          <p:cNvSpPr/>
          <p:nvPr/>
        </p:nvSpPr>
        <p:spPr>
          <a:xfrm>
            <a:off x="7927818" y="1026546"/>
            <a:ext cx="887240" cy="873125"/>
          </a:xfrm>
          <a:prstGeom prst="ellipse">
            <a:avLst/>
          </a:prstGeom>
          <a:solidFill>
            <a:srgbClr val="009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>
              <a:solidFill>
                <a:schemeClr val="bg1"/>
              </a:solidFill>
            </a:endParaRPr>
          </a:p>
          <a:p>
            <a:pPr algn="ctr"/>
            <a:endParaRPr lang="de-DE" sz="1000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B0F85565-3DEC-4FE1-899B-3B0AE83AA601}"/>
              </a:ext>
            </a:extLst>
          </p:cNvPr>
          <p:cNvSpPr/>
          <p:nvPr/>
        </p:nvSpPr>
        <p:spPr>
          <a:xfrm>
            <a:off x="301732" y="1092622"/>
            <a:ext cx="987983" cy="957408"/>
          </a:xfrm>
          <a:prstGeom prst="ellipse">
            <a:avLst/>
          </a:prstGeom>
          <a:solidFill>
            <a:srgbClr val="009E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1000" dirty="0"/>
          </a:p>
          <a:p>
            <a:pPr algn="ctr"/>
            <a:endParaRPr lang="en-US" sz="1000" dirty="0"/>
          </a:p>
          <a:p>
            <a:pPr algn="ctr"/>
            <a:r>
              <a:rPr lang="en-US" sz="1000" dirty="0"/>
              <a:t>ASV GI </a:t>
            </a:r>
            <a:r>
              <a:rPr lang="en-US" sz="1000" dirty="0" err="1"/>
              <a:t>mit</a:t>
            </a:r>
            <a:r>
              <a:rPr lang="en-US" sz="1000" dirty="0"/>
              <a:t> </a:t>
            </a:r>
            <a:r>
              <a:rPr lang="en-US" sz="1000" dirty="0" err="1"/>
              <a:t>NukMed</a:t>
            </a:r>
            <a:r>
              <a:rPr lang="en-US" sz="1000" dirty="0"/>
              <a:t> </a:t>
            </a:r>
            <a:r>
              <a:rPr lang="en-US" sz="1000" dirty="0" err="1"/>
              <a:t>Beteiligung</a:t>
            </a:r>
            <a:r>
              <a:rPr lang="en-US" sz="1000" dirty="0"/>
              <a:t> (&gt;140)</a:t>
            </a:r>
          </a:p>
          <a:p>
            <a:pPr algn="ctr"/>
            <a:endParaRPr lang="de-DE" sz="1000" b="1" dirty="0">
              <a:solidFill>
                <a:schemeClr val="bg1"/>
              </a:solidFill>
            </a:endParaRPr>
          </a:p>
          <a:p>
            <a:pPr algn="ctr"/>
            <a:endParaRPr lang="de-DE" sz="1000" b="1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B23F965F-3EC6-4BC1-95FC-DF3B853AA9EF}"/>
              </a:ext>
            </a:extLst>
          </p:cNvPr>
          <p:cNvSpPr/>
          <p:nvPr/>
        </p:nvSpPr>
        <p:spPr>
          <a:xfrm>
            <a:off x="7745994" y="1147156"/>
            <a:ext cx="125088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050" dirty="0">
                <a:solidFill>
                  <a:schemeClr val="bg1"/>
                </a:solidFill>
              </a:rPr>
              <a:t>Leistungs- </a:t>
            </a:r>
          </a:p>
          <a:p>
            <a:pPr algn="ctr"/>
            <a:r>
              <a:rPr lang="de-DE" sz="1050" dirty="0" err="1">
                <a:solidFill>
                  <a:schemeClr val="bg1"/>
                </a:solidFill>
              </a:rPr>
              <a:t>katalog</a:t>
            </a:r>
            <a:r>
              <a:rPr lang="de-DE" sz="1050" dirty="0">
                <a:solidFill>
                  <a:schemeClr val="bg1"/>
                </a:solidFill>
              </a:rPr>
              <a:t> Stand </a:t>
            </a:r>
          </a:p>
          <a:p>
            <a:pPr algn="ctr"/>
            <a:r>
              <a:rPr lang="de-DE" sz="1050" dirty="0">
                <a:solidFill>
                  <a:schemeClr val="bg1"/>
                </a:solidFill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67530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7776EE2-A8C0-45AA-8AF6-F12E50205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89" y="801658"/>
            <a:ext cx="5537311" cy="2074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217834C-6B3F-4483-92FA-BEB58D5D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C3582F6B-C202-474C-A175-CF2FE2649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0" dirty="0" err="1"/>
              <a:t>VeröffenTlichgung</a:t>
            </a:r>
            <a:r>
              <a:rPr lang="de-DE" b="0" dirty="0"/>
              <a:t> im Bundesanzeiger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5D7A5C4-32E3-4679-8BF1-F6171E044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392706"/>
            <a:ext cx="7162800" cy="216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14AF11A7-11F6-4F8D-9B8A-731F32521266}"/>
              </a:ext>
            </a:extLst>
          </p:cNvPr>
          <p:cNvSpPr/>
          <p:nvPr/>
        </p:nvSpPr>
        <p:spPr>
          <a:xfrm>
            <a:off x="339504" y="4571371"/>
            <a:ext cx="707528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1050" dirty="0"/>
          </a:p>
          <a:p>
            <a:r>
              <a:rPr lang="de-DE" sz="1050" dirty="0">
                <a:hlinkClick r:id="rId4"/>
              </a:rPr>
              <a:t>https://www.g-ba.de/beschluesse/4764/</a:t>
            </a:r>
            <a:endParaRPr lang="de-DE" sz="1050" dirty="0"/>
          </a:p>
          <a:p>
            <a:r>
              <a:rPr lang="de-DE" sz="1050" dirty="0"/>
              <a:t>https://www.bundesanzeiger.de/pub/de/amtliche-veroeffentlichung?1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831D335C-8649-4BF8-B889-84C581F51776}"/>
              </a:ext>
            </a:extLst>
          </p:cNvPr>
          <p:cNvSpPr/>
          <p:nvPr/>
        </p:nvSpPr>
        <p:spPr>
          <a:xfrm>
            <a:off x="5620188" y="1125824"/>
            <a:ext cx="1080380" cy="1081160"/>
          </a:xfrm>
          <a:prstGeom prst="ellipse">
            <a:avLst/>
          </a:prstGeom>
          <a:solidFill>
            <a:srgbClr val="009E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100" b="1" dirty="0"/>
              <a:t>Beschluss vom 18.03.2022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4BCC0B3E-6FB4-E41F-4308-F106FBE92E0F}"/>
              </a:ext>
            </a:extLst>
          </p:cNvPr>
          <p:cNvSpPr/>
          <p:nvPr/>
        </p:nvSpPr>
        <p:spPr>
          <a:xfrm>
            <a:off x="7847831" y="2963213"/>
            <a:ext cx="1080380" cy="1081160"/>
          </a:xfrm>
          <a:prstGeom prst="ellipse">
            <a:avLst/>
          </a:prstGeom>
          <a:solidFill>
            <a:srgbClr val="009E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1100" b="1" dirty="0"/>
          </a:p>
          <a:p>
            <a:pPr algn="ctr"/>
            <a:r>
              <a:rPr lang="de-DE" sz="1100" b="1" dirty="0"/>
              <a:t>Gültig ab 10.08.2022</a:t>
            </a:r>
          </a:p>
          <a:p>
            <a:pPr algn="ctr"/>
            <a:endParaRPr lang="de-DE" sz="1100" b="1" dirty="0"/>
          </a:p>
        </p:txBody>
      </p:sp>
    </p:spTree>
    <p:extLst>
      <p:ext uri="{BB962C8B-B14F-4D97-AF65-F5344CB8AC3E}">
        <p14:creationId xmlns:p14="http://schemas.microsoft.com/office/powerpoint/2010/main" val="1876346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7ACF7D05-359A-4A06-8783-53B770E4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19" name="Inhaltsplatzhalter 18">
            <a:extLst>
              <a:ext uri="{FF2B5EF4-FFF2-40B4-BE49-F238E27FC236}">
                <a16:creationId xmlns:a16="http://schemas.microsoft.com/office/drawing/2014/main" id="{E8E1D3B5-2F8C-0911-1F66-32CF926C1C5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sz="1600" dirty="0"/>
              <a:t>ASV GI mit </a:t>
            </a:r>
            <a:r>
              <a:rPr lang="de-DE" sz="1600" dirty="0" err="1"/>
              <a:t>NukMed</a:t>
            </a:r>
            <a:r>
              <a:rPr lang="de-DE" sz="1600" dirty="0"/>
              <a:t>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41AAF28-2B93-4C18-9B31-0458EE48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ASV – </a:t>
            </a:r>
            <a:r>
              <a:rPr lang="en-US" b="0" dirty="0" err="1"/>
              <a:t>Gastrointestinale</a:t>
            </a:r>
            <a:r>
              <a:rPr lang="en-US" b="0" dirty="0"/>
              <a:t> </a:t>
            </a:r>
            <a:r>
              <a:rPr lang="en-US" b="0" dirty="0" err="1"/>
              <a:t>Tumore</a:t>
            </a:r>
            <a:endParaRPr lang="de-DE" b="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10" y="1392688"/>
            <a:ext cx="2815018" cy="3528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4615D68C-538D-44AD-A814-1D9718CF83C6}"/>
              </a:ext>
            </a:extLst>
          </p:cNvPr>
          <p:cNvSpPr/>
          <p:nvPr/>
        </p:nvSpPr>
        <p:spPr>
          <a:xfrm>
            <a:off x="628066" y="2983684"/>
            <a:ext cx="640536" cy="640535"/>
          </a:xfrm>
          <a:prstGeom prst="ellipse">
            <a:avLst/>
          </a:prstGeom>
          <a:noFill/>
          <a:ln w="28575">
            <a:solidFill>
              <a:srgbClr val="008F6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E23381-1CE6-4087-A5B7-E9D59804F63D}"/>
              </a:ext>
            </a:extLst>
          </p:cNvPr>
          <p:cNvSpPr/>
          <p:nvPr/>
        </p:nvSpPr>
        <p:spPr>
          <a:xfrm>
            <a:off x="2446650" y="2249084"/>
            <a:ext cx="640536" cy="640535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C000"/>
                </a:solidFill>
              </a:ln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7FD9A15A-1659-465C-B36E-3963479EF146}"/>
              </a:ext>
            </a:extLst>
          </p:cNvPr>
          <p:cNvSpPr/>
          <p:nvPr/>
        </p:nvSpPr>
        <p:spPr>
          <a:xfrm>
            <a:off x="2068116" y="2944807"/>
            <a:ext cx="640536" cy="640535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solidFill>
                  <a:srgbClr val="FFC000"/>
                </a:solidFill>
              </a:ln>
            </a:endParaRPr>
          </a:p>
        </p:txBody>
      </p:sp>
      <p:pic>
        <p:nvPicPr>
          <p:cNvPr id="15" name="Picture 4" descr="Image">
            <a:extLst>
              <a:ext uri="{FF2B5EF4-FFF2-40B4-BE49-F238E27FC236}">
                <a16:creationId xmlns:a16="http://schemas.microsoft.com/office/drawing/2014/main" id="{8BF846E0-EAC9-408E-987C-C7BD3DA98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7" y="1602170"/>
            <a:ext cx="962733" cy="291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Gerade Verbindung mit Pfeil 3">
            <a:extLst>
              <a:ext uri="{FF2B5EF4-FFF2-40B4-BE49-F238E27FC236}">
                <a16:creationId xmlns:a16="http://schemas.microsoft.com/office/drawing/2014/main" id="{FA82289D-E5CC-492C-8BCD-7E14687B904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946537" y="1978649"/>
            <a:ext cx="1797" cy="1005036"/>
          </a:xfrm>
          <a:prstGeom prst="straightConnector1">
            <a:avLst/>
          </a:prstGeom>
          <a:ln>
            <a:solidFill>
              <a:srgbClr val="008F6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3322C5E5-5A40-4FD1-85F5-65D49184D52A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948334" y="1977529"/>
            <a:ext cx="1213587" cy="1061083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8B4D704A-747F-4681-8490-7EC8C379AC25}"/>
              </a:ext>
            </a:extLst>
          </p:cNvPr>
          <p:cNvCxnSpPr>
            <a:cxnSpLocks/>
            <a:endCxn id="9" idx="2"/>
          </p:cNvCxnSpPr>
          <p:nvPr/>
        </p:nvCxnSpPr>
        <p:spPr>
          <a:xfrm>
            <a:off x="946537" y="1978649"/>
            <a:ext cx="1500113" cy="590704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>
            <a:extLst>
              <a:ext uri="{FF2B5EF4-FFF2-40B4-BE49-F238E27FC236}">
                <a16:creationId xmlns:a16="http://schemas.microsoft.com/office/drawing/2014/main" id="{4D01C7CA-7A0A-449D-A950-E7AF6105C7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18" t="9206" r="2839" b="6231"/>
          <a:stretch/>
        </p:blipFill>
        <p:spPr>
          <a:xfrm>
            <a:off x="3295137" y="1392688"/>
            <a:ext cx="3916696" cy="274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3FF0C19-0488-4DF0-86DD-AB57B001F7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09" t="46918" r="3158" b="17304"/>
          <a:stretch/>
        </p:blipFill>
        <p:spPr>
          <a:xfrm>
            <a:off x="3299417" y="4009794"/>
            <a:ext cx="3912415" cy="911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867888B5-1A25-4209-883C-1F2FF35DF3C0}"/>
              </a:ext>
            </a:extLst>
          </p:cNvPr>
          <p:cNvSpPr/>
          <p:nvPr/>
        </p:nvSpPr>
        <p:spPr>
          <a:xfrm>
            <a:off x="7054782" y="847988"/>
            <a:ext cx="873125" cy="873125"/>
          </a:xfrm>
          <a:prstGeom prst="ellipse">
            <a:avLst/>
          </a:prstGeom>
          <a:solidFill>
            <a:srgbClr val="009EB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1200" b="1" dirty="0">
                <a:solidFill>
                  <a:schemeClr val="bg1"/>
                </a:solidFill>
              </a:rPr>
              <a:t>Neu seit </a:t>
            </a:r>
          </a:p>
          <a:p>
            <a:pPr algn="ctr"/>
            <a:r>
              <a:rPr lang="de-DE" sz="1200" b="1" dirty="0">
                <a:solidFill>
                  <a:schemeClr val="bg1"/>
                </a:solidFill>
              </a:rPr>
              <a:t>10.08.22</a:t>
            </a:r>
          </a:p>
        </p:txBody>
      </p:sp>
    </p:spTree>
    <p:extLst>
      <p:ext uri="{BB962C8B-B14F-4D97-AF65-F5344CB8AC3E}">
        <p14:creationId xmlns:p14="http://schemas.microsoft.com/office/powerpoint/2010/main" val="263315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AC4444-3664-47AF-8422-D81653B24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14237-BA9E-4205-8C49-492E8501D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1892409"/>
            <a:ext cx="7940070" cy="2572933"/>
          </a:xfrm>
        </p:spPr>
        <p:txBody>
          <a:bodyPr/>
          <a:lstStyle/>
          <a:p>
            <a:pPr marL="358775" indent="-342900">
              <a:buAutoNum type="arabicPeriod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Interdisziplinäres ASV-Team bilden</a:t>
            </a:r>
          </a:p>
          <a:p>
            <a:pPr marL="358775" indent="-342900">
              <a:buAutoNum type="arabicPeriod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Teilnahme beim erweiterten Landesausschuss anzeigen</a:t>
            </a:r>
          </a:p>
          <a:p>
            <a:pPr marL="358775" indent="-342900">
              <a:buAutoNum type="arabicPeriod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Teamnummer erhalten</a:t>
            </a:r>
          </a:p>
          <a:p>
            <a:pPr marL="358775" indent="-342900">
              <a:buAutoNum type="arabicPeriod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Vertrag für die Abrechnung schließen</a:t>
            </a:r>
          </a:p>
          <a:p>
            <a:pPr marL="358775" indent="-342900">
              <a:buAutoNum type="arabicPeriod"/>
            </a:pPr>
            <a:r>
              <a:rPr lang="de-DE" sz="1600" dirty="0">
                <a:solidFill>
                  <a:schemeClr val="tx1"/>
                </a:solidFill>
                <a:latin typeface="+mn-lt"/>
              </a:rPr>
              <a:t>Starten und Patienten informieren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CD14A8-8ADB-4FDF-AD8F-78CE62A4A3F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00610" y="874689"/>
            <a:ext cx="7935365" cy="633246"/>
          </a:xfrm>
        </p:spPr>
        <p:txBody>
          <a:bodyPr/>
          <a:lstStyle/>
          <a:p>
            <a:r>
              <a:rPr lang="de-DE" sz="1600" dirty="0"/>
              <a:t>Teilnahme an der ambulanten spezialfachärztlichen Versorgung (ASV) </a:t>
            </a:r>
          </a:p>
          <a:p>
            <a:r>
              <a:rPr lang="de-DE" sz="1600" dirty="0"/>
              <a:t>Gastrointestinale Tumoren: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D4A3F6-B07B-4D89-A528-E07DE302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de-DE" b="0" dirty="0"/>
              <a:t>Möglichkeit der Erstattung durch die ASV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8DAB477-EB0E-4446-A182-378397602021}"/>
              </a:ext>
            </a:extLst>
          </p:cNvPr>
          <p:cNvGrpSpPr/>
          <p:nvPr/>
        </p:nvGrpSpPr>
        <p:grpSpPr>
          <a:xfrm>
            <a:off x="500609" y="3502597"/>
            <a:ext cx="5532761" cy="276999"/>
            <a:chOff x="325293" y="4669531"/>
            <a:chExt cx="5532761" cy="27699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DD998B8-E240-4A04-9E23-F7071255F7E6}"/>
                </a:ext>
              </a:extLst>
            </p:cNvPr>
            <p:cNvSpPr/>
            <p:nvPr/>
          </p:nvSpPr>
          <p:spPr>
            <a:xfrm>
              <a:off x="540603" y="4669531"/>
              <a:ext cx="53174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sz="1200" dirty="0"/>
                <a:t>https://www.asv-servicestelle.de/home/asv-teilnahme</a:t>
              </a:r>
            </a:p>
          </p:txBody>
        </p:sp>
        <p:pic>
          <p:nvPicPr>
            <p:cNvPr id="9" name="Graphic 8" descr="Cursor">
              <a:extLst>
                <a:ext uri="{FF2B5EF4-FFF2-40B4-BE49-F238E27FC236}">
                  <a16:creationId xmlns:a16="http://schemas.microsoft.com/office/drawing/2014/main" id="{3D66A6B9-26D0-4719-8E69-4A4D51E75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25293" y="4669531"/>
              <a:ext cx="252000" cy="252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243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3F757B16-5E4B-4234-8344-DA70DB9502BC}"/>
              </a:ext>
            </a:extLst>
          </p:cNvPr>
          <p:cNvSpPr/>
          <p:nvPr/>
        </p:nvSpPr>
        <p:spPr>
          <a:xfrm>
            <a:off x="4035391" y="4734842"/>
            <a:ext cx="1718318" cy="4409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57200"/>
            <a:r>
              <a:rPr lang="de-DE" sz="1200" b="1" dirty="0">
                <a:solidFill>
                  <a:srgbClr val="009EB4"/>
                </a:solidFill>
              </a:rPr>
              <a:t>PET-CT</a:t>
            </a:r>
          </a:p>
          <a:p>
            <a:pPr algn="ctr" defTabSz="457200"/>
            <a:r>
              <a:rPr lang="de-DE" sz="1200" b="1">
                <a:solidFill>
                  <a:srgbClr val="009EB4"/>
                </a:solidFill>
              </a:rPr>
              <a:t> 15 min</a:t>
            </a:r>
            <a:endParaRPr lang="en-US" sz="1200" b="1" dirty="0">
              <a:solidFill>
                <a:srgbClr val="009EB4"/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BF07F71-44E6-4783-806B-BE5B6C53C602}"/>
              </a:ext>
            </a:extLst>
          </p:cNvPr>
          <p:cNvSpPr/>
          <p:nvPr/>
        </p:nvSpPr>
        <p:spPr>
          <a:xfrm>
            <a:off x="2163409" y="4734842"/>
            <a:ext cx="1718318" cy="4086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57200"/>
            <a:r>
              <a:rPr lang="de-DE" sz="1200" b="1" dirty="0">
                <a:solidFill>
                  <a:srgbClr val="009EB4"/>
                </a:solidFill>
              </a:rPr>
              <a:t>Biodistribution </a:t>
            </a:r>
          </a:p>
          <a:p>
            <a:pPr algn="ctr" defTabSz="457200"/>
            <a:r>
              <a:rPr lang="de-DE" sz="1200" b="1" dirty="0">
                <a:solidFill>
                  <a:srgbClr val="009EB4"/>
                </a:solidFill>
              </a:rPr>
              <a:t>60 min</a:t>
            </a:r>
            <a:endParaRPr lang="en-US" sz="1200" b="1" dirty="0">
              <a:solidFill>
                <a:srgbClr val="009EB4"/>
              </a:solidFill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D1AEB87-682B-4A14-8C8D-BC685E7A7759}"/>
              </a:ext>
            </a:extLst>
          </p:cNvPr>
          <p:cNvSpPr/>
          <p:nvPr/>
        </p:nvSpPr>
        <p:spPr>
          <a:xfrm>
            <a:off x="611197" y="4734842"/>
            <a:ext cx="1398548" cy="3844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57200"/>
            <a:r>
              <a:rPr lang="de-DE" sz="1200" b="1" dirty="0">
                <a:solidFill>
                  <a:srgbClr val="009EB4"/>
                </a:solidFill>
              </a:rPr>
              <a:t>Injektion</a:t>
            </a:r>
          </a:p>
        </p:txBody>
      </p:sp>
      <p:sp>
        <p:nvSpPr>
          <p:cNvPr id="26" name="Pfeil nach rechts 2">
            <a:extLst>
              <a:ext uri="{FF2B5EF4-FFF2-40B4-BE49-F238E27FC236}">
                <a16:creationId xmlns:a16="http://schemas.microsoft.com/office/drawing/2014/main" id="{DBB417E3-D1AC-4B0D-B49B-040765A5AED5}"/>
              </a:ext>
            </a:extLst>
          </p:cNvPr>
          <p:cNvSpPr/>
          <p:nvPr/>
        </p:nvSpPr>
        <p:spPr>
          <a:xfrm>
            <a:off x="500609" y="4597261"/>
            <a:ext cx="8524586" cy="180000"/>
          </a:xfrm>
          <a:prstGeom prst="rightArrow">
            <a:avLst/>
          </a:prstGeom>
          <a:solidFill>
            <a:srgbClr val="009EB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72630F1-F91B-4751-B923-73348A7DC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85A92B-E244-2543-B3AD-F1B224E3437A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4498E3-C176-4B59-8C5A-13A74DB7A6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993913"/>
            <a:ext cx="7940070" cy="2851267"/>
          </a:xfrm>
        </p:spPr>
        <p:txBody>
          <a:bodyPr anchor="t"/>
          <a:lstStyle/>
          <a:p>
            <a:pPr marL="0" indent="0">
              <a:lnSpc>
                <a:spcPct val="150000"/>
              </a:lnSpc>
              <a:buNone/>
            </a:pPr>
            <a:r>
              <a:rPr lang="de-DE" sz="1600" b="1" baseline="30000" dirty="0">
                <a:solidFill>
                  <a:schemeClr val="accent1"/>
                </a:solidFill>
              </a:rPr>
              <a:t>68</a:t>
            </a:r>
            <a:r>
              <a:rPr lang="de-DE" sz="1600" b="1" dirty="0">
                <a:solidFill>
                  <a:schemeClr val="accent1"/>
                </a:solidFill>
              </a:rPr>
              <a:t>Ga-Edotreotid (</a:t>
            </a:r>
            <a:r>
              <a:rPr lang="de-DE" sz="1600" b="1" baseline="30000" dirty="0">
                <a:solidFill>
                  <a:schemeClr val="accent1"/>
                </a:solidFill>
              </a:rPr>
              <a:t>68</a:t>
            </a:r>
            <a:r>
              <a:rPr lang="de-DE" sz="1600" b="1" dirty="0">
                <a:solidFill>
                  <a:schemeClr val="accent1"/>
                </a:solidFill>
              </a:rPr>
              <a:t>Ga-DOTA-TOC)</a:t>
            </a:r>
          </a:p>
          <a:p>
            <a:pPr marL="0" indent="0">
              <a:buNone/>
            </a:pPr>
            <a:endParaRPr lang="de-DE" sz="600" dirty="0"/>
          </a:p>
          <a:p>
            <a:pPr marL="0" indent="0">
              <a:buNone/>
            </a:pPr>
            <a:r>
              <a:rPr lang="de-DE" sz="1400" dirty="0"/>
              <a:t>Radiopharmazeutikum zur Diagnose neuroendokriner Tumoren </a:t>
            </a:r>
            <a:br>
              <a:rPr lang="de-DE" sz="1400" dirty="0"/>
            </a:br>
            <a:r>
              <a:rPr lang="de-DE" sz="1400" dirty="0"/>
              <a:t>mit Positronen-Emissions-Tomographie (PET)</a:t>
            </a:r>
          </a:p>
          <a:p>
            <a:pPr marL="0" indent="0">
              <a:buNone/>
            </a:pPr>
            <a:endParaRPr lang="de-DE" sz="800" dirty="0">
              <a:solidFill>
                <a:schemeClr val="accent1"/>
              </a:solidFill>
            </a:endParaRPr>
          </a:p>
          <a:p>
            <a:pPr marL="360363" indent="-1968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accent1"/>
                </a:solidFill>
              </a:rPr>
              <a:t>Gebrauchsfertige </a:t>
            </a:r>
            <a:r>
              <a:rPr lang="de-DE" sz="1400" dirty="0"/>
              <a:t>20 </a:t>
            </a:r>
            <a:r>
              <a:rPr lang="de-DE" sz="1400" dirty="0" err="1"/>
              <a:t>MBq</a:t>
            </a:r>
            <a:r>
              <a:rPr lang="de-DE" sz="1400" dirty="0"/>
              <a:t>/</a:t>
            </a:r>
            <a:r>
              <a:rPr lang="de-DE" sz="1400" dirty="0" err="1"/>
              <a:t>mL</a:t>
            </a:r>
            <a:r>
              <a:rPr lang="de-DE" sz="1400" dirty="0"/>
              <a:t> </a:t>
            </a:r>
            <a:r>
              <a:rPr lang="de-DE" sz="1400" baseline="30000" dirty="0"/>
              <a:t>68</a:t>
            </a:r>
            <a:r>
              <a:rPr lang="de-DE" sz="1400" dirty="0"/>
              <a:t>Ga-DOTA-TOC Injektionslösung</a:t>
            </a:r>
          </a:p>
          <a:p>
            <a:pPr marL="360363" indent="-1968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accent1"/>
                </a:solidFill>
              </a:rPr>
              <a:t>Hochselektive</a:t>
            </a:r>
            <a:r>
              <a:rPr lang="de-DE" sz="1400" dirty="0"/>
              <a:t> Bindung an Somatostatin </a:t>
            </a:r>
            <a:r>
              <a:rPr lang="de-DE" sz="1400" dirty="0" err="1"/>
              <a:t>Rezpetor</a:t>
            </a:r>
            <a:r>
              <a:rPr lang="de-DE" sz="1400" dirty="0"/>
              <a:t> 2 (SSTR2)</a:t>
            </a:r>
          </a:p>
          <a:p>
            <a:pPr marL="360363" indent="-1968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accent1"/>
                </a:solidFill>
              </a:rPr>
              <a:t>Schnelle Biodistribution, kurze Bildgebungszeit, hoher Kontrast</a:t>
            </a:r>
          </a:p>
          <a:p>
            <a:pPr marL="360363" indent="-1968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accent1"/>
                </a:solidFill>
              </a:rPr>
              <a:t>Erleichterte Therapieplanung </a:t>
            </a:r>
            <a:r>
              <a:rPr lang="de-DE" sz="1400" dirty="0">
                <a:solidFill>
                  <a:prstClr val="black"/>
                </a:solidFill>
              </a:rPr>
              <a:t>und Dosimetrie in Vorbereitung auf TRT</a:t>
            </a:r>
            <a:endParaRPr lang="de-DE" sz="1400" b="1" dirty="0">
              <a:solidFill>
                <a:schemeClr val="accent1"/>
              </a:solidFill>
            </a:endParaRPr>
          </a:p>
          <a:p>
            <a:pPr marL="360363" indent="-1968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accent1"/>
                </a:solidFill>
              </a:rPr>
              <a:t>Zulassung</a:t>
            </a:r>
            <a:r>
              <a:rPr lang="de-DE" sz="1400" dirty="0"/>
              <a:t> in Deutschland, Frankreich und Österreich</a:t>
            </a:r>
          </a:p>
          <a:p>
            <a:pPr marL="360363" indent="-1968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de-DE" sz="1400" b="1" dirty="0">
                <a:solidFill>
                  <a:schemeClr val="accent1"/>
                </a:solidFill>
              </a:rPr>
              <a:t>Erstattung</a:t>
            </a:r>
            <a:r>
              <a:rPr lang="de-DE" sz="1400" dirty="0"/>
              <a:t> zum Teil über ASV Gastrointestinale Tumoren</a:t>
            </a:r>
            <a:endParaRPr lang="en-US" sz="1400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F09823B-9A74-498E-8203-A34C7FFF8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141473"/>
            <a:ext cx="6461299" cy="373259"/>
          </a:xfrm>
        </p:spPr>
        <p:txBody>
          <a:bodyPr/>
          <a:lstStyle/>
          <a:p>
            <a:r>
              <a:rPr lang="de-DE" b="0" dirty="0" err="1"/>
              <a:t>TOC</a:t>
            </a:r>
            <a:r>
              <a:rPr lang="de-DE" b="0" cap="none" dirty="0" err="1"/>
              <a:t>scan</a:t>
            </a:r>
            <a:r>
              <a:rPr lang="de-DE" b="0" dirty="0"/>
              <a:t>® Auf einen Blick</a:t>
            </a:r>
            <a:endParaRPr lang="en-US" b="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C53A5BD-A08D-429D-8D6D-5E57DAD87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80723">
            <a:off x="5060864" y="708299"/>
            <a:ext cx="1080169" cy="1080169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639374F-2F47-4FE7-A720-281056CEC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644" y="4015043"/>
            <a:ext cx="449812" cy="575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D8890FF-BC84-4507-90D2-FE0CC0D7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443" y="4032676"/>
            <a:ext cx="575758" cy="57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99BDB08D-A5D9-4EFB-AEE0-16D781B7A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21" y="4021673"/>
            <a:ext cx="562500" cy="5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578F8FDF-83AE-4260-BF5B-1AC9A32CBF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295" r="7419" b="4200"/>
          <a:stretch/>
        </p:blipFill>
        <p:spPr bwMode="auto">
          <a:xfrm>
            <a:off x="7774590" y="1790270"/>
            <a:ext cx="967086" cy="1944000"/>
          </a:xfrm>
          <a:prstGeom prst="rect">
            <a:avLst/>
          </a:prstGeom>
          <a:solidFill>
            <a:srgbClr val="0077BF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19F68033-E36F-4430-97A7-402D7EC6A16B}"/>
              </a:ext>
            </a:extLst>
          </p:cNvPr>
          <p:cNvSpPr txBox="1"/>
          <p:nvPr/>
        </p:nvSpPr>
        <p:spPr>
          <a:xfrm>
            <a:off x="8211780" y="3921683"/>
            <a:ext cx="3786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050" b="1" dirty="0" err="1">
                <a:solidFill>
                  <a:srgbClr val="009EB4"/>
                </a:solidFill>
              </a:rPr>
              <a:t>yes</a:t>
            </a:r>
            <a:endParaRPr lang="en-US" sz="1050" b="1" dirty="0">
              <a:solidFill>
                <a:srgbClr val="009EB4"/>
              </a:solidFill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34670551-CE68-4E0C-B229-509188EB2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2446" y="3920186"/>
            <a:ext cx="1062117" cy="665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A7483905-ED43-4174-93D5-37FF371E0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0" t="3473" r="56194" b="2991"/>
          <a:stretch/>
        </p:blipFill>
        <p:spPr bwMode="auto">
          <a:xfrm>
            <a:off x="6197415" y="1798085"/>
            <a:ext cx="854689" cy="194400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379EF488-D5DB-4584-ABAE-3147002F6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56" y="3953743"/>
            <a:ext cx="995915" cy="62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9C98708B-E3A2-473B-B829-E77FD86285A8}"/>
              </a:ext>
            </a:extLst>
          </p:cNvPr>
          <p:cNvSpPr txBox="1"/>
          <p:nvPr/>
        </p:nvSpPr>
        <p:spPr>
          <a:xfrm>
            <a:off x="6606638" y="3921683"/>
            <a:ext cx="335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de-DE" sz="1050" b="1" dirty="0" err="1">
                <a:solidFill>
                  <a:srgbClr val="009EB4"/>
                </a:solidFill>
              </a:rPr>
              <a:t>no</a:t>
            </a:r>
            <a:endParaRPr lang="en-US" sz="1050" b="1" dirty="0">
              <a:solidFill>
                <a:srgbClr val="009EB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6603"/>
      </p:ext>
    </p:extLst>
  </p:cSld>
  <p:clrMapOvr>
    <a:masterClrMapping/>
  </p:clrMapOvr>
</p:sld>
</file>

<file path=ppt/theme/theme1.xml><?xml version="1.0" encoding="utf-8"?>
<a:theme xmlns:a="http://schemas.openxmlformats.org/drawingml/2006/main" name="General Templates">
  <a:themeElements>
    <a:clrScheme name="itm">
      <a:dk1>
        <a:sysClr val="windowText" lastClr="000000"/>
      </a:dk1>
      <a:lt1>
        <a:sysClr val="window" lastClr="FFFFFF"/>
      </a:lt1>
      <a:dk2>
        <a:srgbClr val="7D919B"/>
      </a:dk2>
      <a:lt2>
        <a:srgbClr val="E9F5F7"/>
      </a:lt2>
      <a:accent1>
        <a:srgbClr val="00458F"/>
      </a:accent1>
      <a:accent2>
        <a:srgbClr val="009EE0"/>
      </a:accent2>
      <a:accent3>
        <a:srgbClr val="009EB4"/>
      </a:accent3>
      <a:accent4>
        <a:srgbClr val="838BBF"/>
      </a:accent4>
      <a:accent5>
        <a:srgbClr val="BA7CAF"/>
      </a:accent5>
      <a:accent6>
        <a:srgbClr val="CF327A"/>
      </a:accent6>
      <a:hlink>
        <a:srgbClr val="009EE0"/>
      </a:hlink>
      <a:folHlink>
        <a:srgbClr val="00458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738</Words>
  <Application>Microsoft Office PowerPoint</Application>
  <PresentationFormat>Bildschirmpräsentation (16:9)</PresentationFormat>
  <Paragraphs>86</Paragraphs>
  <Slides>12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Verdana</vt:lpstr>
      <vt:lpstr>Wingdings</vt:lpstr>
      <vt:lpstr>General Templates</vt:lpstr>
      <vt:lpstr>Benutzerdefiniertes Design</vt:lpstr>
      <vt:lpstr>Erstattung von 68Ga-SSTR PET/CT (TOCscan®) über die ASV </vt:lpstr>
      <vt:lpstr>PowerPoint-Präsentation</vt:lpstr>
      <vt:lpstr>ASV – Tumoren der Lunge und des Thorax</vt:lpstr>
      <vt:lpstr>ASV – Hauttumore</vt:lpstr>
      <vt:lpstr>ASV – Gastrointestinale Tumore</vt:lpstr>
      <vt:lpstr>VeröffenTlichgung im Bundesanzeiger</vt:lpstr>
      <vt:lpstr>ASV – Gastrointestinale Tumore</vt:lpstr>
      <vt:lpstr>Möglichkeit der Erstattung durch die ASV</vt:lpstr>
      <vt:lpstr>TOCscan® Auf einen Blick</vt:lpstr>
      <vt:lpstr>Anwendungsgebiete</vt:lpstr>
      <vt:lpstr>Darreichungsform und Quantitative Zusammensetzung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</dc:creator>
  <cp:lastModifiedBy>Herzogenrath</cp:lastModifiedBy>
  <cp:revision>912</cp:revision>
  <dcterms:created xsi:type="dcterms:W3CDTF">2016-06-07T12:31:43Z</dcterms:created>
  <dcterms:modified xsi:type="dcterms:W3CDTF">2022-10-05T07:37:41Z</dcterms:modified>
</cp:coreProperties>
</file>