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71_C590CAEC.xml" ContentType="application/vnd.ms-powerpoint.comments+xml"/>
  <Override PartName="/ppt/notesSlides/notesSlide2.xml" ContentType="application/vnd.openxmlformats-officedocument.presentationml.notesSlide+xml"/>
  <Override PartName="/ppt/comments/modernComment_266_3597EE46.xml" ContentType="application/vnd.ms-powerpoint.comments+xml"/>
  <Override PartName="/ppt/notesSlides/notesSlide3.xml" ContentType="application/vnd.openxmlformats-officedocument.presentationml.notesSlide+xml"/>
  <Override PartName="/ppt/comments/modernComment_108_EB503E7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625" r:id="rId5"/>
    <p:sldId id="614" r:id="rId6"/>
    <p:sldId id="264" r:id="rId7"/>
    <p:sldId id="628" r:id="rId8"/>
    <p:sldId id="606" r:id="rId9"/>
    <p:sldId id="630" r:id="rId10"/>
    <p:sldId id="631" r:id="rId11"/>
    <p:sldId id="647" r:id="rId12"/>
    <p:sldId id="632" r:id="rId13"/>
    <p:sldId id="634" r:id="rId14"/>
  </p:sldIdLst>
  <p:sldSz cx="12192000" cy="6858000"/>
  <p:notesSz cx="7104063" cy="10234613"/>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530787-9B17-43DA-9AED-4AC3A4618FBA}">
          <p14:sldIdLst>
            <p14:sldId id="625"/>
            <p14:sldId id="614"/>
            <p14:sldId id="264"/>
            <p14:sldId id="628"/>
            <p14:sldId id="606"/>
            <p14:sldId id="630"/>
            <p14:sldId id="631"/>
            <p14:sldId id="647"/>
            <p14:sldId id="632"/>
            <p14:sldId id="634"/>
          </p14:sldIdLst>
        </p14:section>
        <p14:section name="Further Material" id="{E109A606-36B8-4D15-A684-D594B2327A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9FE658-6979-CC72-7C7F-6AD4E5EEC719}" name="Frederik Bender" initials="FB" userId="S::bender@piurimaging.com::1e434be6-af12-44ba-ba6e-1a39a3b9bda2" providerId="AD"/>
  <p188:author id="{80FEF49F-C843-7118-1081-481D0D70CDBE}" name="Katerina Memedovic" initials="KM" userId="S::memedovic@piurimaging.com::eb515e66-5f82-4d10-acff-52c07fd521bd" providerId="AD"/>
  <p188:author id="{2B47E6AE-3C76-1BB5-CA98-6A51341AF062}" name="Jörg Seiler" initials="JS" userId="S::seiler@piurimaging.com::5c13dc96-1cf6-431d-b079-7bdbcfa497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sele Moura" initials="GM" lastIdx="5" clrIdx="0">
    <p:extLst>
      <p:ext uri="{19B8F6BF-5375-455C-9EA6-DF929625EA0E}">
        <p15:presenceInfo xmlns:p15="http://schemas.microsoft.com/office/powerpoint/2012/main" userId="S::moura@piurimaging.com::f44b25fe-8efc-472e-a2ce-f3ba56a22a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A2CE"/>
    <a:srgbClr val="000000"/>
    <a:srgbClr val="1B1B1B"/>
    <a:srgbClr val="5593C7"/>
    <a:srgbClr val="37C9EF"/>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8535" autoAdjust="0"/>
  </p:normalViewPr>
  <p:slideViewPr>
    <p:cSldViewPr snapToGrid="0">
      <p:cViewPr varScale="1">
        <p:scale>
          <a:sx n="64" d="100"/>
          <a:sy n="64" d="100"/>
        </p:scale>
        <p:origin x="1397"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4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8_EB503E72.xml><?xml version="1.0" encoding="utf-8"?>
<p188:cmLst xmlns:a="http://schemas.openxmlformats.org/drawingml/2006/main" xmlns:r="http://schemas.openxmlformats.org/officeDocument/2006/relationships" xmlns:p188="http://schemas.microsoft.com/office/powerpoint/2018/8/main">
  <p188:cm id="{AC44E420-2152-4DF7-85AF-1C085DDD6F7B}" authorId="{2B47E6AE-3C76-1BB5-CA98-6A51341AF062}" created="2022-09-15T07:03:47.003">
    <pc:sldMkLst xmlns:pc="http://schemas.microsoft.com/office/powerpoint/2013/main/command">
      <pc:docMk/>
      <pc:sldMk cId="3947904626" sldId="264"/>
    </pc:sldMkLst>
    <p188:txBody>
      <a:bodyPr/>
      <a:lstStyle/>
      <a:p>
        <a:r>
          <a:rPr lang="de-DE"/>
          <a:t>Folie 3 - Das Beste aus zwei Welten verbinden -Sonographie und Radiologie</a:t>
        </a:r>
      </a:p>
    </p188:txBody>
  </p188:cm>
</p188:cmLst>
</file>

<file path=ppt/comments/modernComment_266_3597EE46.xml><?xml version="1.0" encoding="utf-8"?>
<p188:cmLst xmlns:a="http://schemas.openxmlformats.org/drawingml/2006/main" xmlns:r="http://schemas.openxmlformats.org/officeDocument/2006/relationships" xmlns:p188="http://schemas.microsoft.com/office/powerpoint/2018/8/main">
  <p188:cm id="{0F019CAE-001A-4BC2-B3A3-2523F9AF1A48}" authorId="{2B47E6AE-3C76-1BB5-CA98-6A51341AF062}" created="2022-09-15T07:00:14">
    <pc:sldMkLst xmlns:pc="http://schemas.microsoft.com/office/powerpoint/2013/main/command">
      <pc:docMk/>
      <pc:sldMk cId="899149382" sldId="614"/>
    </pc:sldMkLst>
    <p188:txBody>
      <a:bodyPr/>
      <a:lstStyle/>
      <a:p>
        <a:r>
          <a:rPr lang="de-DE"/>
          <a:t>Folie 2- Was macht uns besonders
-Wir ermöglichen IHNEN</a:t>
        </a:r>
      </a:p>
    </p188:txBody>
  </p188:cm>
</p188:cmLst>
</file>

<file path=ppt/comments/modernComment_271_C590CAEC.xml><?xml version="1.0" encoding="utf-8"?>
<p188:cmLst xmlns:a="http://schemas.openxmlformats.org/drawingml/2006/main" xmlns:r="http://schemas.openxmlformats.org/officeDocument/2006/relationships" xmlns:p188="http://schemas.microsoft.com/office/powerpoint/2018/8/main">
  <p188:cm id="{AA1D092F-AD6D-4B13-97A4-D24D4F40E07C}" authorId="{2B47E6AE-3C76-1BB5-CA98-6A51341AF062}" created="2022-09-15T06:58:48.417">
    <pc:sldMkLst xmlns:pc="http://schemas.microsoft.com/office/powerpoint/2013/main/command">
      <pc:docMk/>
      <pc:sldMk cId="3314600684" sldId="625"/>
    </pc:sldMkLst>
    <p188:txBody>
      <a:bodyPr/>
      <a:lstStyle/>
      <a:p>
        <a:r>
          <a:rPr lang="de-DE"/>
          <a:t>Folie 1 - durch künstliche intelligenz</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368CF1D-BE8E-E6EA-EC51-859E2FC0F2B8}"/>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A2ED942-9ECC-4567-F547-50B58816677C}"/>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4F07E52D-FCB8-4D92-B976-AEE2ABE06339}" type="datetimeFigureOut">
              <a:rPr lang="de-DE" smtClean="0"/>
              <a:t>13.10.2022</a:t>
            </a:fld>
            <a:endParaRPr lang="de-DE"/>
          </a:p>
        </p:txBody>
      </p:sp>
      <p:sp>
        <p:nvSpPr>
          <p:cNvPr id="4" name="Fußzeilenplatzhalter 3">
            <a:extLst>
              <a:ext uri="{FF2B5EF4-FFF2-40B4-BE49-F238E27FC236}">
                <a16:creationId xmlns:a16="http://schemas.microsoft.com/office/drawing/2014/main" id="{046313C0-132E-ED06-1FD0-F8DC09BEDA8B}"/>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BAA7410-CAF0-5828-4D85-B245ADAFE926}"/>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B2BB099D-848A-441D-B249-B45ECC7BD03F}" type="slidenum">
              <a:rPr lang="de-DE" smtClean="0"/>
              <a:t>‹Nr.›</a:t>
            </a:fld>
            <a:endParaRPr lang="de-DE"/>
          </a:p>
        </p:txBody>
      </p:sp>
    </p:spTree>
    <p:extLst>
      <p:ext uri="{BB962C8B-B14F-4D97-AF65-F5344CB8AC3E}">
        <p14:creationId xmlns:p14="http://schemas.microsoft.com/office/powerpoint/2010/main" val="285585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AT"/>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35C9D1F-FCA7-4743-BD2D-6FE37C0AE93E}" type="datetimeFigureOut">
              <a:rPr lang="en-AT" smtClean="0"/>
              <a:t>10/13/2022</a:t>
            </a:fld>
            <a:endParaRPr lang="en-AT"/>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AT"/>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AT"/>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DF449B-0C93-4395-9CCD-49A68BD943C1}" type="slidenum">
              <a:rPr lang="en-AT" smtClean="0"/>
              <a:t>‹Nr.›</a:t>
            </a:fld>
            <a:endParaRPr lang="en-AT"/>
          </a:p>
        </p:txBody>
      </p:sp>
    </p:spTree>
    <p:extLst>
      <p:ext uri="{BB962C8B-B14F-4D97-AF65-F5344CB8AC3E}">
        <p14:creationId xmlns:p14="http://schemas.microsoft.com/office/powerpoint/2010/main" val="348893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DF449B-0C93-4395-9CCD-49A68BD943C1}" type="slidenum">
              <a:rPr lang="en-AT" smtClean="0"/>
              <a:t>1</a:t>
            </a:fld>
            <a:endParaRPr lang="en-AT"/>
          </a:p>
        </p:txBody>
      </p:sp>
    </p:spTree>
    <p:extLst>
      <p:ext uri="{BB962C8B-B14F-4D97-AF65-F5344CB8AC3E}">
        <p14:creationId xmlns:p14="http://schemas.microsoft.com/office/powerpoint/2010/main" val="72274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DF449B-0C93-4395-9CCD-49A68BD943C1}" type="slidenum">
              <a:rPr lang="en-AT" smtClean="0"/>
              <a:t>10</a:t>
            </a:fld>
            <a:endParaRPr lang="en-AT"/>
          </a:p>
        </p:txBody>
      </p:sp>
    </p:spTree>
    <p:extLst>
      <p:ext uri="{BB962C8B-B14F-4D97-AF65-F5344CB8AC3E}">
        <p14:creationId xmlns:p14="http://schemas.microsoft.com/office/powerpoint/2010/main" val="102234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Wenn man so über die großen radiologischen Kongresse geht, dann sticht einem auf all den Plakaten, Broschüren und Flyern ein Buzz-Word besonders ins Auge: „KI“ oder ja fast schon neudeutsch „A-I“.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KI unterstützte Nachbearbeitung von Bilddaten wie MRT oder CT ist mittlerweile schon sehr nah am medizinisch-technischen Standard der radiologischen Bildgebung.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Im Ultraschall hingegen gibt es solche Möglichkeiten bis dato kaum. </a:t>
            </a:r>
          </a:p>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75DF449B-0C93-4395-9CCD-49A68BD943C1}" type="slidenum">
              <a:rPr lang="en-AT" smtClean="0"/>
              <a:t>2</a:t>
            </a:fld>
            <a:endParaRPr lang="en-AT"/>
          </a:p>
        </p:txBody>
      </p:sp>
    </p:spTree>
    <p:extLst>
      <p:ext uri="{BB962C8B-B14F-4D97-AF65-F5344CB8AC3E}">
        <p14:creationId xmlns:p14="http://schemas.microsoft.com/office/powerpoint/2010/main" val="293610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Ultraschall an sich ist eine ganz tolle und sehr weitverbreitete Technologie. </a:t>
            </a:r>
          </a:p>
          <a:p>
            <a:r>
              <a:rPr lang="de-DE" dirty="0"/>
              <a:t>Es hat eine unheimlich hohe Auflösung, ist kostengünstig und keinerlei Nebenwirkungen- alles Dinge, die Sie ja schon wissen. </a:t>
            </a:r>
          </a:p>
          <a:p>
            <a:r>
              <a:rPr lang="de-DE" dirty="0"/>
              <a:t>ABER- es gibt immer noch viele Limitationen der Sonographie. </a:t>
            </a:r>
          </a:p>
          <a:p>
            <a:endParaRPr lang="de-DE" dirty="0"/>
          </a:p>
          <a:p>
            <a:r>
              <a:rPr lang="de-DE" dirty="0"/>
              <a:t>Die wohl größte ist, dass man für hochqualitative Ergebnisse viel Erfahrung im Ultraschall braucht, da die Bildgebung von der Expertise des Nutzers abhängt. </a:t>
            </a:r>
          </a:p>
          <a:p>
            <a:endParaRPr lang="de-DE" dirty="0"/>
          </a:p>
          <a:p>
            <a:r>
              <a:rPr lang="de-DE" dirty="0"/>
              <a:t>Denn US ist eine live-Bildgebung. Selbst wenn sie Screenshots oder </a:t>
            </a:r>
            <a:r>
              <a:rPr lang="de-DE" dirty="0" err="1"/>
              <a:t>Cine</a:t>
            </a:r>
            <a:r>
              <a:rPr lang="de-DE" dirty="0"/>
              <a:t>-Loops aufzeichnen, ist es unheimlich schwer im Nachhinein zu befunden oder gar Fremdbefunde verlässlich zu interpretieren. Dies macht vor allem Verlaufskontrollen zu einer großen Herausforderung. </a:t>
            </a:r>
          </a:p>
          <a:p>
            <a:endParaRPr lang="de-DE" dirty="0"/>
          </a:p>
          <a:p>
            <a:r>
              <a:rPr lang="de-DE" dirty="0"/>
              <a:t>Einer der Gründe ist, dass US ein zweidimensionales Verfahren ist. Klar gibt es seit vielen Jahren 3D Sonden und 3D Techniken für Ultraschall- diese haben sich aber in der klinischen Routine nur in der Pränataldiagnostik durchgesetzt und solche 3D Sonden wären auch für die Schilddrüse gänzlich ungeeignet. </a:t>
            </a:r>
          </a:p>
          <a:p>
            <a:endParaRPr lang="de-DE" dirty="0"/>
          </a:p>
          <a:p>
            <a:r>
              <a:rPr lang="de-DE" dirty="0"/>
              <a:t>Und genau deshalb gibt es im Ultraschall nicht die Möglichkeit der Nachbearbeitung/post-</a:t>
            </a:r>
            <a:r>
              <a:rPr lang="de-DE" dirty="0" err="1"/>
              <a:t>processing</a:t>
            </a:r>
            <a:r>
              <a:rPr lang="de-DE" dirty="0"/>
              <a:t> und damit auch kaum die Möglichkeit einer Befundung im Nachhinein oder das Einholen einer Zweitmeinung. </a:t>
            </a:r>
          </a:p>
          <a:p>
            <a:endParaRPr lang="de-DE" dirty="0"/>
          </a:p>
          <a:p>
            <a:r>
              <a:rPr lang="de-DE" dirty="0"/>
              <a:t>All diese Gründe haben wir zum Anlass genommen, das tomographische Ultraschallsystem zu entwickeln und das beste aus zwei Welten zu verbinden – DER SONOGRAPHIE UND DER RADIOLOGISCHEN BILDBEARBEITUNG….</a:t>
            </a:r>
          </a:p>
          <a:p>
            <a:endParaRPr lang="de-DE" dirty="0"/>
          </a:p>
        </p:txBody>
      </p:sp>
      <p:sp>
        <p:nvSpPr>
          <p:cNvPr id="4" name="Foliennummernplatzhalter 3"/>
          <p:cNvSpPr>
            <a:spLocks noGrp="1"/>
          </p:cNvSpPr>
          <p:nvPr>
            <p:ph type="sldNum" sz="quarter" idx="5"/>
          </p:nvPr>
        </p:nvSpPr>
        <p:spPr/>
        <p:txBody>
          <a:bodyPr/>
          <a:lstStyle/>
          <a:p>
            <a:fld id="{75DF449B-0C93-4395-9CCD-49A68BD943C1}" type="slidenum">
              <a:rPr lang="en-AT" smtClean="0"/>
              <a:t>3</a:t>
            </a:fld>
            <a:endParaRPr lang="en-AT"/>
          </a:p>
        </p:txBody>
      </p:sp>
    </p:spTree>
    <p:extLst>
      <p:ext uri="{BB962C8B-B14F-4D97-AF65-F5344CB8AC3E}">
        <p14:creationId xmlns:p14="http://schemas.microsoft.com/office/powerpoint/2010/main" val="391639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407" y="4925407"/>
            <a:ext cx="5683250" cy="4896773"/>
          </a:xfrm>
        </p:spPr>
        <p:txBody>
          <a:bodyPr/>
          <a:lstStyle/>
          <a:p>
            <a:r>
              <a:rPr lang="de-DE" dirty="0"/>
              <a:t>Mithilfe eines tomographischen Ultraschall-Systems lässt sich jedes beliebige Sonographie System – also unabhängig von der Marke – zu einem Tomographiesystem aufrüsten. </a:t>
            </a:r>
          </a:p>
          <a:p>
            <a:r>
              <a:rPr lang="de-DE" dirty="0"/>
              <a:t>Tomographie bedeutet in dem Fall, dass ein Volumetrischer Datensatz aus Ultraschallbildern ähnlich wie bei einem MRT oder CT multiplanar dargestellt werden kann und damit Nachbearbeitungsschritte ermöglicht werden, welche Ihnen Ihre Arbeit im diagnostischen Prozess erleichtern soll. </a:t>
            </a:r>
          </a:p>
          <a:p>
            <a:r>
              <a:rPr lang="de-DE" dirty="0"/>
              <a:t>Wie sieht das ganze aus: Es gibt zwei kleine Hardware Komponenten, welche Sie am </a:t>
            </a:r>
            <a:r>
              <a:rPr lang="de-DE" dirty="0" err="1"/>
              <a:t>Sono</a:t>
            </a:r>
            <a:r>
              <a:rPr lang="de-DE" dirty="0"/>
              <a:t>-Gerät installieren. Zum einen eine kleine Box, welche auf Ihrem </a:t>
            </a:r>
            <a:r>
              <a:rPr lang="de-DE" dirty="0" err="1"/>
              <a:t>Sono</a:t>
            </a:r>
            <a:r>
              <a:rPr lang="de-DE" dirty="0"/>
              <a:t> steht und wie ein externer Monitor angeschlossen wird SOWIE ein kleiner Bewegungssensor, welcher an Ihrem Schallkopf aufgebracht wird- über eine kleine Halterung, ähnlich zu einem Biopsie-Bracket. </a:t>
            </a:r>
          </a:p>
          <a:p>
            <a:endParaRPr lang="de-DE" dirty="0"/>
          </a:p>
          <a:p>
            <a:r>
              <a:rPr lang="de-DE" dirty="0"/>
              <a:t>Beide Komponenten arbeiten kabellos- die Box schickt die Bilddaten und der Sensor die Bewegungsdaten an die Software, die auf einer Workstation oder einem Laptop oder ähnliches arbeitet. Aus den jeweiligen Daten wird dann der volumetrische Datensatz berechnet und dann multiplanar, wie bei einem MRT visualisiert. </a:t>
            </a:r>
          </a:p>
          <a:p>
            <a:endParaRPr lang="de-DE" dirty="0"/>
          </a:p>
          <a:p>
            <a:r>
              <a:rPr lang="de-DE" dirty="0"/>
              <a:t>Dadurch entkoppeln wir die </a:t>
            </a:r>
            <a:r>
              <a:rPr lang="de-DE" dirty="0" err="1"/>
              <a:t>Bildaquise</a:t>
            </a:r>
            <a:r>
              <a:rPr lang="de-DE" dirty="0"/>
              <a:t> von der eigentlichen Analyse und die Bearbeitung kann im Nachhinein, entweder direkt im Anschluss mit dem Patienten, am Tag danach oder von mir aus auch Abends auf dem Sofa bei einem Gläschen Wein erfolgen. …..Aber nur EIN Glas bitte!!! </a:t>
            </a:r>
          </a:p>
          <a:p>
            <a:r>
              <a:rPr lang="de-DE" dirty="0"/>
              <a:t>So!- wie der gesamte Vorgang, von der Bildaufnahme, über die Analyse bis hin zur Dokumentation aussieht, habe ich Ihnen in ein paar Videos verdeutlicht. </a:t>
            </a:r>
          </a:p>
          <a:p>
            <a:r>
              <a:rPr lang="de-DE" dirty="0"/>
              <a:t>Im Folgenden sehen Sie ein typisches Setup mit der Software im Bild laufend auf einem Laptop…</a:t>
            </a:r>
          </a:p>
          <a:p>
            <a:endParaRPr lang="de-DE" dirty="0"/>
          </a:p>
        </p:txBody>
      </p:sp>
      <p:sp>
        <p:nvSpPr>
          <p:cNvPr id="4" name="Foliennummernplatzhalter 3"/>
          <p:cNvSpPr>
            <a:spLocks noGrp="1"/>
          </p:cNvSpPr>
          <p:nvPr>
            <p:ph type="sldNum" sz="quarter" idx="5"/>
          </p:nvPr>
        </p:nvSpPr>
        <p:spPr/>
        <p:txBody>
          <a:bodyPr/>
          <a:lstStyle/>
          <a:p>
            <a:fld id="{75DF449B-0C93-4395-9CCD-49A68BD943C1}" type="slidenum">
              <a:rPr lang="en-AT" smtClean="0"/>
              <a:t>4</a:t>
            </a:fld>
            <a:endParaRPr lang="en-AT"/>
          </a:p>
        </p:txBody>
      </p:sp>
    </p:spTree>
    <p:extLst>
      <p:ext uri="{BB962C8B-B14F-4D97-AF65-F5344CB8AC3E}">
        <p14:creationId xmlns:p14="http://schemas.microsoft.com/office/powerpoint/2010/main" val="6650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407" y="4925407"/>
            <a:ext cx="5683250" cy="4683413"/>
          </a:xfrm>
        </p:spPr>
        <p:txBody>
          <a:bodyPr/>
          <a:lstStyle/>
          <a:p>
            <a:r>
              <a:rPr lang="de-DE" dirty="0"/>
              <a:t>Und bei genau dieser Auswertung kann der Computer Ihnen eine große Unterstützung sein.</a:t>
            </a:r>
          </a:p>
          <a:p>
            <a:endParaRPr lang="de-DE" dirty="0"/>
          </a:p>
          <a:p>
            <a:r>
              <a:rPr lang="de-DE" dirty="0"/>
              <a:t>Für Sie – egal ob im konventionellen 2D Protokoll oder in 3D - sind zwei Dinge wichtig, wenn man eine Schilddrüse sonographisch untersucht: </a:t>
            </a:r>
          </a:p>
          <a:p>
            <a:endParaRPr lang="de-DE" dirty="0"/>
          </a:p>
          <a:p>
            <a:r>
              <a:rPr lang="de-DE" dirty="0"/>
              <a:t>Die Volumetrie der Schilddrüse UND die Vermessung / Bewertung des oder der Knoten, sofern welche vorliegen.  </a:t>
            </a:r>
          </a:p>
          <a:p>
            <a:endParaRPr lang="de-DE" dirty="0"/>
          </a:p>
          <a:p>
            <a:r>
              <a:rPr lang="de-DE" dirty="0"/>
              <a:t>Und bei beiden Vorgängen kann eine künstliche Intelligenz angewendet werden. Die Erkennung, oder in technischer Sprache „Segmentierung“ des Lappens kann von der KI durchgeführt werden, ebenso wie Darstellung der Knoten. </a:t>
            </a:r>
          </a:p>
          <a:p>
            <a:endParaRPr lang="de-DE" dirty="0"/>
          </a:p>
          <a:p>
            <a:r>
              <a:rPr lang="de-DE" dirty="0"/>
              <a:t>Allerdings- und das ist ein sehr wichtiger Punkt- ist eine solche KI natürlich nicht perfekt und selbstredend nicht dazu gedacht den Arzt oder seine Kompetenz zu ersetzen. Es werden stets Fälle aufkommen, die durch Ihre Komplexität nicht einwandfrei von der KI erkannt werden. Sinn der Sache ist, dass Ihnen vom Computer Vorschläge gemacht werden, von denen er denkt, dass sie der Sache am nächsten kommen. Es obliegt natürlich immer Ihnen, die Resultate zu validieren und – wenn nötig auch anzupassen. Andernfalls wäre diese Anwendung eine sog. Black-box, und genau das soll es nicht sein. </a:t>
            </a:r>
          </a:p>
          <a:p>
            <a:endParaRPr lang="de-DE" dirty="0"/>
          </a:p>
          <a:p>
            <a:endParaRPr lang="de-DE" dirty="0"/>
          </a:p>
        </p:txBody>
      </p:sp>
      <p:sp>
        <p:nvSpPr>
          <p:cNvPr id="4" name="Foliennummernplatzhalter 3"/>
          <p:cNvSpPr>
            <a:spLocks noGrp="1"/>
          </p:cNvSpPr>
          <p:nvPr>
            <p:ph type="sldNum" sz="quarter" idx="5"/>
          </p:nvPr>
        </p:nvSpPr>
        <p:spPr/>
        <p:txBody>
          <a:bodyPr/>
          <a:lstStyle/>
          <a:p>
            <a:fld id="{75DF449B-0C93-4395-9CCD-49A68BD943C1}" type="slidenum">
              <a:rPr lang="en-AT" smtClean="0"/>
              <a:t>5</a:t>
            </a:fld>
            <a:endParaRPr lang="en-AT"/>
          </a:p>
        </p:txBody>
      </p:sp>
    </p:spTree>
    <p:extLst>
      <p:ext uri="{BB962C8B-B14F-4D97-AF65-F5344CB8AC3E}">
        <p14:creationId xmlns:p14="http://schemas.microsoft.com/office/powerpoint/2010/main" val="306925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1841153"/>
          </a:xfrm>
        </p:spPr>
        <p:txBody>
          <a:bodyPr/>
          <a:lstStyle/>
          <a:p>
            <a:endParaRPr lang="en-AT"/>
          </a:p>
        </p:txBody>
      </p:sp>
      <p:sp>
        <p:nvSpPr>
          <p:cNvPr id="4" name="Slide Number Placeholder 3"/>
          <p:cNvSpPr>
            <a:spLocks noGrp="1"/>
          </p:cNvSpPr>
          <p:nvPr>
            <p:ph type="sldNum" sz="quarter" idx="5"/>
          </p:nvPr>
        </p:nvSpPr>
        <p:spPr/>
        <p:txBody>
          <a:bodyPr/>
          <a:lstStyle/>
          <a:p>
            <a:fld id="{75DF449B-0C93-4395-9CCD-49A68BD943C1}" type="slidenum">
              <a:rPr lang="en-AT" smtClean="0"/>
              <a:t>6</a:t>
            </a:fld>
            <a:endParaRPr lang="en-AT"/>
          </a:p>
        </p:txBody>
      </p:sp>
    </p:spTree>
    <p:extLst>
      <p:ext uri="{BB962C8B-B14F-4D97-AF65-F5344CB8AC3E}">
        <p14:creationId xmlns:p14="http://schemas.microsoft.com/office/powerpoint/2010/main" val="366685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DF449B-0C93-4395-9CCD-49A68BD943C1}" type="slidenum">
              <a:rPr lang="en-AT" smtClean="0"/>
              <a:t>7</a:t>
            </a:fld>
            <a:endParaRPr lang="en-AT"/>
          </a:p>
        </p:txBody>
      </p:sp>
    </p:spTree>
    <p:extLst>
      <p:ext uri="{BB962C8B-B14F-4D97-AF65-F5344CB8AC3E}">
        <p14:creationId xmlns:p14="http://schemas.microsoft.com/office/powerpoint/2010/main" val="290487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5DF449B-0C93-4395-9CCD-49A68BD943C1}" type="slidenum">
              <a:rPr lang="en-AT" smtClean="0"/>
              <a:t>8</a:t>
            </a:fld>
            <a:endParaRPr lang="en-AT"/>
          </a:p>
        </p:txBody>
      </p:sp>
    </p:spTree>
    <p:extLst>
      <p:ext uri="{BB962C8B-B14F-4D97-AF65-F5344CB8AC3E}">
        <p14:creationId xmlns:p14="http://schemas.microsoft.com/office/powerpoint/2010/main" val="333671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Genaue Vermessung von Schilddrüsenknoten durch </a:t>
            </a:r>
            <a:r>
              <a:rPr lang="de-DE" err="1"/>
              <a:t>voxel</a:t>
            </a:r>
            <a:r>
              <a:rPr lang="de-DE"/>
              <a:t>-basierte Volumenmessungen</a:t>
            </a:r>
          </a:p>
          <a:p>
            <a:r>
              <a:rPr lang="de-DE"/>
              <a:t>Objektive Bewertung von Schilddrüsenknoten durch TI-RADS Auswertung für eine optimale Behandlungsentscheidung</a:t>
            </a:r>
          </a:p>
          <a:p>
            <a:r>
              <a:rPr lang="de-DE"/>
              <a:t>Benutzer-unabhängige Untersuchungsergebnisse</a:t>
            </a:r>
          </a:p>
          <a:p>
            <a:r>
              <a:rPr lang="de-DE"/>
              <a:t>Verbesserte Planung möglicher Interventionen wie </a:t>
            </a:r>
            <a:r>
              <a:rPr lang="de-DE" err="1"/>
              <a:t>zb</a:t>
            </a:r>
            <a:r>
              <a:rPr lang="de-DE"/>
              <a:t>. der RFA </a:t>
            </a:r>
          </a:p>
          <a:p>
            <a:r>
              <a:rPr lang="de-DE"/>
              <a:t>Verbesserte  Patientenaufklärung</a:t>
            </a:r>
          </a:p>
          <a:p>
            <a:r>
              <a:rPr lang="de-DE"/>
              <a:t>Mehr Zeit für den Patienten</a:t>
            </a:r>
          </a:p>
          <a:p>
            <a:endParaRPr lang="en-AT"/>
          </a:p>
        </p:txBody>
      </p:sp>
      <p:sp>
        <p:nvSpPr>
          <p:cNvPr id="4" name="Slide Number Placeholder 3"/>
          <p:cNvSpPr>
            <a:spLocks noGrp="1"/>
          </p:cNvSpPr>
          <p:nvPr>
            <p:ph type="sldNum" sz="quarter" idx="5"/>
          </p:nvPr>
        </p:nvSpPr>
        <p:spPr/>
        <p:txBody>
          <a:bodyPr/>
          <a:lstStyle/>
          <a:p>
            <a:fld id="{75DF449B-0C93-4395-9CCD-49A68BD943C1}" type="slidenum">
              <a:rPr lang="en-AT" smtClean="0"/>
              <a:t>9</a:t>
            </a:fld>
            <a:endParaRPr lang="en-AT"/>
          </a:p>
        </p:txBody>
      </p:sp>
    </p:spTree>
    <p:extLst>
      <p:ext uri="{BB962C8B-B14F-4D97-AF65-F5344CB8AC3E}">
        <p14:creationId xmlns:p14="http://schemas.microsoft.com/office/powerpoint/2010/main" val="148237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C839A0D6-477E-11BF-DB48-1555BF55BD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770" r="8501" b="12560"/>
          <a:stretch/>
        </p:blipFill>
        <p:spPr>
          <a:xfrm rot="18855100">
            <a:off x="2011526" y="1673475"/>
            <a:ext cx="12125595" cy="5523549"/>
          </a:xfrm>
          <a:prstGeom prst="rect">
            <a:avLst/>
          </a:prstGeom>
        </p:spPr>
      </p:pic>
      <p:sp>
        <p:nvSpPr>
          <p:cNvPr id="2" name="Title 1">
            <a:extLst>
              <a:ext uri="{FF2B5EF4-FFF2-40B4-BE49-F238E27FC236}">
                <a16:creationId xmlns:a16="http://schemas.microsoft.com/office/drawing/2014/main" id="{BE6F4FF3-2964-CFE9-98CB-93A5C0969393}"/>
              </a:ext>
            </a:extLst>
          </p:cNvPr>
          <p:cNvSpPr>
            <a:spLocks noGrp="1"/>
          </p:cNvSpPr>
          <p:nvPr>
            <p:ph type="ctrTitle"/>
          </p:nvPr>
        </p:nvSpPr>
        <p:spPr>
          <a:xfrm>
            <a:off x="1524000" y="1122363"/>
            <a:ext cx="9144000" cy="2387600"/>
          </a:xfrm>
        </p:spPr>
        <p:txBody>
          <a:bodyPr anchor="b">
            <a:noAutofit/>
          </a:bodyPr>
          <a:lstStyle>
            <a:lvl1pPr algn="ctr">
              <a:defRPr sz="8000"/>
            </a:lvl1pPr>
          </a:lstStyle>
          <a:p>
            <a:r>
              <a:rPr lang="en-US"/>
              <a:t>Click to edit Master title style</a:t>
            </a:r>
            <a:endParaRPr lang="en-AT"/>
          </a:p>
        </p:txBody>
      </p:sp>
      <p:sp>
        <p:nvSpPr>
          <p:cNvPr id="3" name="Subtitle 2">
            <a:extLst>
              <a:ext uri="{FF2B5EF4-FFF2-40B4-BE49-F238E27FC236}">
                <a16:creationId xmlns:a16="http://schemas.microsoft.com/office/drawing/2014/main" id="{AF2FEEBB-6694-6075-33BE-E448E700EFCF}"/>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6CA2CE"/>
                </a:solidFill>
                <a:latin typeface="Montserra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T"/>
          </a:p>
        </p:txBody>
      </p:sp>
    </p:spTree>
    <p:extLst>
      <p:ext uri="{BB962C8B-B14F-4D97-AF65-F5344CB8AC3E}">
        <p14:creationId xmlns:p14="http://schemas.microsoft.com/office/powerpoint/2010/main" val="114030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9A71-85E7-E966-76D6-0181681D1130}"/>
              </a:ext>
            </a:extLst>
          </p:cNvPr>
          <p:cNvSpPr>
            <a:spLocks noGrp="1"/>
          </p:cNvSpPr>
          <p:nvPr>
            <p:ph type="title"/>
          </p:nvPr>
        </p:nvSpPr>
        <p:spPr/>
        <p:txBody>
          <a:bodyPr/>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D28D6AC6-2435-C2BE-CF9D-AA3EDAB4C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1944CDF6-9549-37B8-8D86-B4190E985F46}"/>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5" name="Footer Placeholder 4">
            <a:extLst>
              <a:ext uri="{FF2B5EF4-FFF2-40B4-BE49-F238E27FC236}">
                <a16:creationId xmlns:a16="http://schemas.microsoft.com/office/drawing/2014/main" id="{72E6A0E8-4E09-041C-3489-EB81E4AF7C88}"/>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24F0AC08-6175-F728-83EC-3C956E7464A9}"/>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7" name="Picture 6" descr="A picture containing golf, athletic game, sport, dark&#10;&#10;Description automatically generated">
            <a:extLst>
              <a:ext uri="{FF2B5EF4-FFF2-40B4-BE49-F238E27FC236}">
                <a16:creationId xmlns:a16="http://schemas.microsoft.com/office/drawing/2014/main" id="{2C422B5F-CCAD-5C73-A329-EADABA9553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408866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3EC2D8-68CF-187C-B75C-20AF34AA08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907B8B1A-F380-E458-4B0D-38725537D4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75465F0-F5D2-0F59-EFCF-C5F650FC058B}"/>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5" name="Footer Placeholder 4">
            <a:extLst>
              <a:ext uri="{FF2B5EF4-FFF2-40B4-BE49-F238E27FC236}">
                <a16:creationId xmlns:a16="http://schemas.microsoft.com/office/drawing/2014/main" id="{31A644D9-2F7A-C5C6-B651-52FBCB27BD8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5FE0368E-30AE-A7EA-C85D-8BA1E943F859}"/>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7" name="Picture 6" descr="A picture containing golf, athletic game, sport, dark&#10;&#10;Description automatically generated">
            <a:extLst>
              <a:ext uri="{FF2B5EF4-FFF2-40B4-BE49-F238E27FC236}">
                <a16:creationId xmlns:a16="http://schemas.microsoft.com/office/drawing/2014/main" id="{648936F1-BAFD-369A-1B8D-091D553A61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149299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golf, athletic game, sport, dark&#10;&#10;Description automatically generated">
            <a:extLst>
              <a:ext uri="{FF2B5EF4-FFF2-40B4-BE49-F238E27FC236}">
                <a16:creationId xmlns:a16="http://schemas.microsoft.com/office/drawing/2014/main" id="{6BDDEB5E-43DE-0269-3F52-9B7272F10F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
        <p:nvSpPr>
          <p:cNvPr id="2" name="Title 1">
            <a:extLst>
              <a:ext uri="{FF2B5EF4-FFF2-40B4-BE49-F238E27FC236}">
                <a16:creationId xmlns:a16="http://schemas.microsoft.com/office/drawing/2014/main" id="{D3D9A982-3010-D946-9AD4-B9D34D4E0B74}"/>
              </a:ext>
            </a:extLst>
          </p:cNvPr>
          <p:cNvSpPr>
            <a:spLocks noGrp="1"/>
          </p:cNvSpPr>
          <p:nvPr>
            <p:ph type="title" hasCustomPrompt="1"/>
          </p:nvPr>
        </p:nvSpPr>
        <p:spPr>
          <a:xfrm>
            <a:off x="838200" y="365125"/>
            <a:ext cx="10515600" cy="750887"/>
          </a:xfrm>
        </p:spPr>
        <p:txBody>
          <a:bodyPr/>
          <a:lstStyle>
            <a:lvl1pPr>
              <a:defRPr cap="all" baseline="0"/>
            </a:lvl1pPr>
          </a:lstStyle>
          <a:p>
            <a:r>
              <a:rPr lang="en-US"/>
              <a:t>CLICK TO EDIT</a:t>
            </a:r>
            <a:endParaRPr lang="en-AT"/>
          </a:p>
        </p:txBody>
      </p:sp>
      <p:sp>
        <p:nvSpPr>
          <p:cNvPr id="3" name="Content Placeholder 2">
            <a:extLst>
              <a:ext uri="{FF2B5EF4-FFF2-40B4-BE49-F238E27FC236}">
                <a16:creationId xmlns:a16="http://schemas.microsoft.com/office/drawing/2014/main" id="{DDF4F316-CC63-21BF-C672-A18213CED5A6}"/>
              </a:ext>
            </a:extLst>
          </p:cNvPr>
          <p:cNvSpPr>
            <a:spLocks noGrp="1"/>
          </p:cNvSpPr>
          <p:nvPr>
            <p:ph idx="1"/>
          </p:nvPr>
        </p:nvSpPr>
        <p:spPr>
          <a:xfrm>
            <a:off x="838200" y="1994693"/>
            <a:ext cx="10515600" cy="4182270"/>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12" name="Content Placeholder 11">
            <a:extLst>
              <a:ext uri="{FF2B5EF4-FFF2-40B4-BE49-F238E27FC236}">
                <a16:creationId xmlns:a16="http://schemas.microsoft.com/office/drawing/2014/main" id="{AAA16AA6-2533-AD9B-5572-9AFA7F54906A}"/>
              </a:ext>
            </a:extLst>
          </p:cNvPr>
          <p:cNvSpPr>
            <a:spLocks noGrp="1"/>
          </p:cNvSpPr>
          <p:nvPr>
            <p:ph sz="quarter" idx="13"/>
          </p:nvPr>
        </p:nvSpPr>
        <p:spPr>
          <a:xfrm>
            <a:off x="838200" y="1285080"/>
            <a:ext cx="10515600" cy="540545"/>
          </a:xfrm>
        </p:spPr>
        <p:txBody>
          <a:bodyPr/>
          <a:lstStyle>
            <a:lvl1pPr marL="0" indent="0">
              <a:buNone/>
              <a:defRPr>
                <a:solidFill>
                  <a:srgbClr val="6CA2CE"/>
                </a:solidFill>
                <a:latin typeface="Montserrat SemiBold" pitchFamily="2" charset="0"/>
              </a:defRPr>
            </a:lvl1pPr>
          </a:lstStyle>
          <a:p>
            <a:pPr lvl="0"/>
            <a:r>
              <a:rPr lang="en-US"/>
              <a:t>Click to edit Master text styles</a:t>
            </a:r>
          </a:p>
        </p:txBody>
      </p:sp>
    </p:spTree>
    <p:extLst>
      <p:ext uri="{BB962C8B-B14F-4D97-AF65-F5344CB8AC3E}">
        <p14:creationId xmlns:p14="http://schemas.microsoft.com/office/powerpoint/2010/main" val="382462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7E95-15F7-56DA-159E-210BFB3FC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T"/>
          </a:p>
        </p:txBody>
      </p:sp>
      <p:sp>
        <p:nvSpPr>
          <p:cNvPr id="3" name="Text Placeholder 2">
            <a:extLst>
              <a:ext uri="{FF2B5EF4-FFF2-40B4-BE49-F238E27FC236}">
                <a16:creationId xmlns:a16="http://schemas.microsoft.com/office/drawing/2014/main" id="{D97F8AE8-4039-D03A-18E1-CD001F9D9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A2C18-7538-093C-F5D2-77B152B9B567}"/>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5" name="Footer Placeholder 4">
            <a:extLst>
              <a:ext uri="{FF2B5EF4-FFF2-40B4-BE49-F238E27FC236}">
                <a16:creationId xmlns:a16="http://schemas.microsoft.com/office/drawing/2014/main" id="{88F3A00F-B7F7-AFAF-2F1E-16B955C48A6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D6D15B67-76C0-C1FE-59AA-ACED94CF6DD5}"/>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spTree>
    <p:extLst>
      <p:ext uri="{BB962C8B-B14F-4D97-AF65-F5344CB8AC3E}">
        <p14:creationId xmlns:p14="http://schemas.microsoft.com/office/powerpoint/2010/main" val="114934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DD21-012C-2058-FFA2-8E796C676B6A}"/>
              </a:ext>
            </a:extLst>
          </p:cNvPr>
          <p:cNvSpPr>
            <a:spLocks noGrp="1"/>
          </p:cNvSpPr>
          <p:nvPr>
            <p:ph type="title"/>
          </p:nvPr>
        </p:nvSpPr>
        <p:spPr/>
        <p:txBody>
          <a:bodyPr/>
          <a:lstStyle>
            <a:lvl1pPr>
              <a:defRPr cap="all" baseline="0"/>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72C0D7C2-29EC-A892-6E6D-21A6D8FAA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Content Placeholder 3">
            <a:extLst>
              <a:ext uri="{FF2B5EF4-FFF2-40B4-BE49-F238E27FC236}">
                <a16:creationId xmlns:a16="http://schemas.microsoft.com/office/drawing/2014/main" id="{07FE141F-FABD-42CF-0FB3-2A38CC18FF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Date Placeholder 4">
            <a:extLst>
              <a:ext uri="{FF2B5EF4-FFF2-40B4-BE49-F238E27FC236}">
                <a16:creationId xmlns:a16="http://schemas.microsoft.com/office/drawing/2014/main" id="{3BD77E95-5E0A-40BE-7BD2-CBA3BFA2FE95}"/>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6" name="Footer Placeholder 5">
            <a:extLst>
              <a:ext uri="{FF2B5EF4-FFF2-40B4-BE49-F238E27FC236}">
                <a16:creationId xmlns:a16="http://schemas.microsoft.com/office/drawing/2014/main" id="{1016B95E-69C0-9C0D-9150-8DBE0F11E8C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CF7ED6A5-566A-9621-72EC-1EB4A9B0724D}"/>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8" name="Picture 7" descr="A picture containing golf, athletic game, sport, dark&#10;&#10;Description automatically generated">
            <a:extLst>
              <a:ext uri="{FF2B5EF4-FFF2-40B4-BE49-F238E27FC236}">
                <a16:creationId xmlns:a16="http://schemas.microsoft.com/office/drawing/2014/main" id="{1DA35D5E-62A2-B3C3-E8DA-DCAE04F95E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
        <p:nvSpPr>
          <p:cNvPr id="12" name="Text Placeholder 11">
            <a:extLst>
              <a:ext uri="{FF2B5EF4-FFF2-40B4-BE49-F238E27FC236}">
                <a16:creationId xmlns:a16="http://schemas.microsoft.com/office/drawing/2014/main" id="{BD55A668-0A7B-F7CD-1BA8-5C05C40DAA00}"/>
              </a:ext>
            </a:extLst>
          </p:cNvPr>
          <p:cNvSpPr>
            <a:spLocks noGrp="1"/>
          </p:cNvSpPr>
          <p:nvPr>
            <p:ph type="body" sz="quarter" idx="13"/>
          </p:nvPr>
        </p:nvSpPr>
        <p:spPr>
          <a:xfrm>
            <a:off x="838200" y="1194595"/>
            <a:ext cx="10515600" cy="465930"/>
          </a:xfrm>
        </p:spPr>
        <p:txBody>
          <a:bodyPr/>
          <a:lstStyle>
            <a:lvl1pPr marL="0" indent="0">
              <a:buNone/>
              <a:defRPr>
                <a:solidFill>
                  <a:srgbClr val="6CA2CE"/>
                </a:solidFill>
                <a:latin typeface="Montserrat SemiBold" pitchFamily="2" charset="0"/>
              </a:defRPr>
            </a:lvl1pPr>
          </a:lstStyle>
          <a:p>
            <a:pPr lvl="0"/>
            <a:r>
              <a:rPr lang="en-US"/>
              <a:t>Click to edit Master text styles</a:t>
            </a:r>
          </a:p>
        </p:txBody>
      </p:sp>
    </p:spTree>
    <p:extLst>
      <p:ext uri="{BB962C8B-B14F-4D97-AF65-F5344CB8AC3E}">
        <p14:creationId xmlns:p14="http://schemas.microsoft.com/office/powerpoint/2010/main" val="92882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08DA-9F63-8016-F416-40E8BDB44A40}"/>
              </a:ext>
            </a:extLst>
          </p:cNvPr>
          <p:cNvSpPr>
            <a:spLocks noGrp="1"/>
          </p:cNvSpPr>
          <p:nvPr>
            <p:ph type="title"/>
          </p:nvPr>
        </p:nvSpPr>
        <p:spPr>
          <a:xfrm>
            <a:off x="839788" y="365125"/>
            <a:ext cx="10515600" cy="823913"/>
          </a:xfrm>
        </p:spPr>
        <p:txBody>
          <a:bodyPr/>
          <a:lstStyle/>
          <a:p>
            <a:r>
              <a:rPr lang="en-US"/>
              <a:t>Click to edit Master title style</a:t>
            </a:r>
            <a:endParaRPr lang="en-AT"/>
          </a:p>
        </p:txBody>
      </p:sp>
      <p:sp>
        <p:nvSpPr>
          <p:cNvPr id="3" name="Text Placeholder 2">
            <a:extLst>
              <a:ext uri="{FF2B5EF4-FFF2-40B4-BE49-F238E27FC236}">
                <a16:creationId xmlns:a16="http://schemas.microsoft.com/office/drawing/2014/main" id="{26A70617-3C4B-5343-758C-9109CBC60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464B4-29A0-1F37-9DC1-07045ADBE5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Text Placeholder 4">
            <a:extLst>
              <a:ext uri="{FF2B5EF4-FFF2-40B4-BE49-F238E27FC236}">
                <a16:creationId xmlns:a16="http://schemas.microsoft.com/office/drawing/2014/main" id="{5B7AB0B7-D9C6-687D-E23D-53E405FF1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2B2514-4EAD-A79F-1FCA-457BF42505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7" name="Date Placeholder 6">
            <a:extLst>
              <a:ext uri="{FF2B5EF4-FFF2-40B4-BE49-F238E27FC236}">
                <a16:creationId xmlns:a16="http://schemas.microsoft.com/office/drawing/2014/main" id="{6B761D95-6BB1-5F39-BF57-DDE27C6CF7F3}"/>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8" name="Footer Placeholder 7">
            <a:extLst>
              <a:ext uri="{FF2B5EF4-FFF2-40B4-BE49-F238E27FC236}">
                <a16:creationId xmlns:a16="http://schemas.microsoft.com/office/drawing/2014/main" id="{51260561-C4C6-3BE3-761E-FA3C588DDC27}"/>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C63F878D-247B-E5BC-441A-AA3953A8AAD3}"/>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10" name="Picture 9" descr="A picture containing golf, athletic game, sport, dark&#10;&#10;Description automatically generated">
            <a:extLst>
              <a:ext uri="{FF2B5EF4-FFF2-40B4-BE49-F238E27FC236}">
                <a16:creationId xmlns:a16="http://schemas.microsoft.com/office/drawing/2014/main" id="{1524B598-642C-BB51-A427-3562CD343C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3170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D5E5-2BD2-C262-8588-A2D31D16A9B5}"/>
              </a:ext>
            </a:extLst>
          </p:cNvPr>
          <p:cNvSpPr>
            <a:spLocks noGrp="1"/>
          </p:cNvSpPr>
          <p:nvPr>
            <p:ph type="title"/>
          </p:nvPr>
        </p:nvSpPr>
        <p:spPr/>
        <p:txBody>
          <a:bodyPr/>
          <a:lstStyle/>
          <a:p>
            <a:r>
              <a:rPr lang="en-US"/>
              <a:t>Click to edit Master title style</a:t>
            </a:r>
            <a:endParaRPr lang="en-AT"/>
          </a:p>
        </p:txBody>
      </p:sp>
      <p:sp>
        <p:nvSpPr>
          <p:cNvPr id="3" name="Date Placeholder 2">
            <a:extLst>
              <a:ext uri="{FF2B5EF4-FFF2-40B4-BE49-F238E27FC236}">
                <a16:creationId xmlns:a16="http://schemas.microsoft.com/office/drawing/2014/main" id="{A83DA07A-C2B8-371F-332C-F73C8DC11F78}"/>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4" name="Footer Placeholder 3">
            <a:extLst>
              <a:ext uri="{FF2B5EF4-FFF2-40B4-BE49-F238E27FC236}">
                <a16:creationId xmlns:a16="http://schemas.microsoft.com/office/drawing/2014/main" id="{2F5DA103-7FB0-740A-822B-09ACAC50CF9F}"/>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310CC1F7-0DF5-4869-6A21-7334738E7991}"/>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6" name="Picture 5" descr="A picture containing golf, athletic game, sport, dark&#10;&#10;Description automatically generated">
            <a:extLst>
              <a:ext uri="{FF2B5EF4-FFF2-40B4-BE49-F238E27FC236}">
                <a16:creationId xmlns:a16="http://schemas.microsoft.com/office/drawing/2014/main" id="{21863B47-3101-6772-30ED-FE6DE9B05F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35746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3E37CB-76B2-AA44-24EC-74871E40D45C}"/>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3" name="Footer Placeholder 2">
            <a:extLst>
              <a:ext uri="{FF2B5EF4-FFF2-40B4-BE49-F238E27FC236}">
                <a16:creationId xmlns:a16="http://schemas.microsoft.com/office/drawing/2014/main" id="{A169AC5C-1ECD-DD13-2F24-DE7E03E0F9E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49CA95A8-78B7-0101-5155-A5A54EEAEC69}"/>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5" name="Picture 4" descr="A picture containing golf, athletic game, sport, dark&#10;&#10;Description automatically generated">
            <a:extLst>
              <a:ext uri="{FF2B5EF4-FFF2-40B4-BE49-F238E27FC236}">
                <a16:creationId xmlns:a16="http://schemas.microsoft.com/office/drawing/2014/main" id="{17BEEED4-7FD7-C603-CDDA-B282E60ED5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162160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D442-26F2-DCDC-ABED-E24093594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BD6BCE80-2DD0-92BA-3392-C9A7992F7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Text Placeholder 3">
            <a:extLst>
              <a:ext uri="{FF2B5EF4-FFF2-40B4-BE49-F238E27FC236}">
                <a16:creationId xmlns:a16="http://schemas.microsoft.com/office/drawing/2014/main" id="{83075C1A-7373-2716-C1A1-E9B4F303B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2CCBE-14A9-E550-BEA3-34C637B30AC2}"/>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6" name="Footer Placeholder 5">
            <a:extLst>
              <a:ext uri="{FF2B5EF4-FFF2-40B4-BE49-F238E27FC236}">
                <a16:creationId xmlns:a16="http://schemas.microsoft.com/office/drawing/2014/main" id="{10D130FA-3446-82B1-3D56-62175D7E48C9}"/>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0456E97F-E704-52D4-0DD7-09D40EA5F6E7}"/>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8" name="Picture 7" descr="A picture containing golf, athletic game, sport, dark&#10;&#10;Description automatically generated">
            <a:extLst>
              <a:ext uri="{FF2B5EF4-FFF2-40B4-BE49-F238E27FC236}">
                <a16:creationId xmlns:a16="http://schemas.microsoft.com/office/drawing/2014/main" id="{830526B5-4886-4379-DA73-D15B85E0F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53720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76E4-ABD1-9B11-6F15-AA0AD95AE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Picture Placeholder 2">
            <a:extLst>
              <a:ext uri="{FF2B5EF4-FFF2-40B4-BE49-F238E27FC236}">
                <a16:creationId xmlns:a16="http://schemas.microsoft.com/office/drawing/2014/main" id="{40838BEC-7275-0307-F6B5-2BD493070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T"/>
          </a:p>
        </p:txBody>
      </p:sp>
      <p:sp>
        <p:nvSpPr>
          <p:cNvPr id="4" name="Text Placeholder 3">
            <a:extLst>
              <a:ext uri="{FF2B5EF4-FFF2-40B4-BE49-F238E27FC236}">
                <a16:creationId xmlns:a16="http://schemas.microsoft.com/office/drawing/2014/main" id="{B1A394F1-4FA1-4F43-1C2E-4D6F06B1D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B4411-199D-37D9-C0A9-4C8291E7D1B2}"/>
              </a:ext>
            </a:extLst>
          </p:cNvPr>
          <p:cNvSpPr>
            <a:spLocks noGrp="1"/>
          </p:cNvSpPr>
          <p:nvPr>
            <p:ph type="dt" sz="half" idx="10"/>
          </p:nvPr>
        </p:nvSpPr>
        <p:spPr>
          <a:xfrm>
            <a:off x="838200" y="6356350"/>
            <a:ext cx="2743200" cy="365125"/>
          </a:xfrm>
          <a:prstGeom prst="rect">
            <a:avLst/>
          </a:prstGeom>
        </p:spPr>
        <p:txBody>
          <a:bodyPr/>
          <a:lstStyle/>
          <a:p>
            <a:fld id="{AABB1C42-3FA0-40C8-9C87-8E4DD6C85F33}" type="datetimeFigureOut">
              <a:rPr lang="en-AT" smtClean="0"/>
              <a:t>10/13/2022</a:t>
            </a:fld>
            <a:endParaRPr lang="en-AT"/>
          </a:p>
        </p:txBody>
      </p:sp>
      <p:sp>
        <p:nvSpPr>
          <p:cNvPr id="6" name="Footer Placeholder 5">
            <a:extLst>
              <a:ext uri="{FF2B5EF4-FFF2-40B4-BE49-F238E27FC236}">
                <a16:creationId xmlns:a16="http://schemas.microsoft.com/office/drawing/2014/main" id="{10CB8CA5-F6F2-BED8-723B-07E47D6922A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91DCCD39-9C9C-22F2-951C-84F1EC53CE27}"/>
              </a:ext>
            </a:extLst>
          </p:cNvPr>
          <p:cNvSpPr>
            <a:spLocks noGrp="1"/>
          </p:cNvSpPr>
          <p:nvPr>
            <p:ph type="sldNum" sz="quarter" idx="12"/>
          </p:nvPr>
        </p:nvSpPr>
        <p:spPr>
          <a:xfrm>
            <a:off x="8610600" y="6356350"/>
            <a:ext cx="2743200" cy="365125"/>
          </a:xfrm>
          <a:prstGeom prst="rect">
            <a:avLst/>
          </a:prstGeom>
        </p:spPr>
        <p:txBody>
          <a:bodyPr/>
          <a:lstStyle/>
          <a:p>
            <a:fld id="{22993DC4-886F-4AA4-9924-A75CB0549F69}" type="slidenum">
              <a:rPr lang="en-AT" smtClean="0"/>
              <a:t>‹Nr.›</a:t>
            </a:fld>
            <a:endParaRPr lang="en-AT"/>
          </a:p>
        </p:txBody>
      </p:sp>
      <p:pic>
        <p:nvPicPr>
          <p:cNvPr id="8" name="Picture 7" descr="A picture containing golf, athletic game, sport, dark&#10;&#10;Description automatically generated">
            <a:extLst>
              <a:ext uri="{FF2B5EF4-FFF2-40B4-BE49-F238E27FC236}">
                <a16:creationId xmlns:a16="http://schemas.microsoft.com/office/drawing/2014/main" id="{D0098899-B984-1DD4-3B6F-5707871C6F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373" b="17721"/>
          <a:stretch/>
        </p:blipFill>
        <p:spPr>
          <a:xfrm>
            <a:off x="-9525" y="4063208"/>
            <a:ext cx="4114800" cy="2823368"/>
          </a:xfrm>
          <a:prstGeom prst="rect">
            <a:avLst/>
          </a:prstGeom>
        </p:spPr>
      </p:pic>
    </p:spTree>
    <p:extLst>
      <p:ext uri="{BB962C8B-B14F-4D97-AF65-F5344CB8AC3E}">
        <p14:creationId xmlns:p14="http://schemas.microsoft.com/office/powerpoint/2010/main" val="256421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14C5E-9730-3107-9A2B-25037A54380E}"/>
              </a:ext>
            </a:extLst>
          </p:cNvPr>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a:t>CLICK TO EDIT</a:t>
            </a:r>
            <a:endParaRPr lang="en-AT"/>
          </a:p>
        </p:txBody>
      </p:sp>
      <p:sp>
        <p:nvSpPr>
          <p:cNvPr id="3" name="Text Placeholder 2">
            <a:extLst>
              <a:ext uri="{FF2B5EF4-FFF2-40B4-BE49-F238E27FC236}">
                <a16:creationId xmlns:a16="http://schemas.microsoft.com/office/drawing/2014/main" id="{E0458AF8-CECC-E4DD-015A-1A050330E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pic>
        <p:nvPicPr>
          <p:cNvPr id="7" name="Picture 6">
            <a:extLst>
              <a:ext uri="{FF2B5EF4-FFF2-40B4-BE49-F238E27FC236}">
                <a16:creationId xmlns:a16="http://schemas.microsoft.com/office/drawing/2014/main" id="{BFBF8D0A-9AAF-96F9-E4EF-442D03A0EA5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138714" y="6311900"/>
            <a:ext cx="887113" cy="446185"/>
          </a:xfrm>
          <a:prstGeom prst="rect">
            <a:avLst/>
          </a:prstGeom>
        </p:spPr>
      </p:pic>
    </p:spTree>
    <p:extLst>
      <p:ext uri="{BB962C8B-B14F-4D97-AF65-F5344CB8AC3E}">
        <p14:creationId xmlns:p14="http://schemas.microsoft.com/office/powerpoint/2010/main" val="1717239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kern="1200" cap="all" baseline="0">
          <a:solidFill>
            <a:schemeClr val="tx1"/>
          </a:solidFill>
          <a:latin typeface="Montserrat ExtraBold" panose="020B06040202020202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B06040202020202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B06040202020202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B06040202020202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B06040202020202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B06040202020202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71_C590CAEC.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66_3597EE46.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08_EB503E72.xml"/><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A3BA-7ECA-29E7-4287-8BDBBF9C2E7F}"/>
              </a:ext>
            </a:extLst>
          </p:cNvPr>
          <p:cNvSpPr>
            <a:spLocks noGrp="1"/>
          </p:cNvSpPr>
          <p:nvPr>
            <p:ph type="ctrTitle"/>
          </p:nvPr>
        </p:nvSpPr>
        <p:spPr>
          <a:xfrm>
            <a:off x="198120" y="1041400"/>
            <a:ext cx="11871960" cy="1756664"/>
          </a:xfrm>
        </p:spPr>
        <p:txBody>
          <a:bodyPr>
            <a:noAutofit/>
          </a:bodyPr>
          <a:lstStyle/>
          <a:p>
            <a:pPr algn="l"/>
            <a:r>
              <a:rPr lang="de-DE" sz="4800" dirty="0"/>
              <a:t>Neue Möglichkeiten in der Schilddrüsendiagnostik  </a:t>
            </a:r>
            <a:endParaRPr lang="en-AT" sz="4800" dirty="0"/>
          </a:p>
        </p:txBody>
      </p:sp>
      <p:sp>
        <p:nvSpPr>
          <p:cNvPr id="3" name="Subtitle 2">
            <a:extLst>
              <a:ext uri="{FF2B5EF4-FFF2-40B4-BE49-F238E27FC236}">
                <a16:creationId xmlns:a16="http://schemas.microsoft.com/office/drawing/2014/main" id="{32FFCB0C-18A7-67CE-172A-C8BCEB8A2D1D}"/>
              </a:ext>
            </a:extLst>
          </p:cNvPr>
          <p:cNvSpPr>
            <a:spLocks noGrp="1"/>
          </p:cNvSpPr>
          <p:nvPr>
            <p:ph type="subTitle" idx="1"/>
          </p:nvPr>
        </p:nvSpPr>
        <p:spPr>
          <a:xfrm>
            <a:off x="198120" y="2870518"/>
            <a:ext cx="9144000" cy="1655762"/>
          </a:xfrm>
        </p:spPr>
        <p:txBody>
          <a:bodyPr/>
          <a:lstStyle/>
          <a:p>
            <a:pPr algn="l"/>
            <a:r>
              <a:rPr lang="de-DE" sz="3200"/>
              <a:t>3D Tomographie für 2D-Ultraschallgeräte anhand von künstlicher Intelligenz</a:t>
            </a:r>
            <a:endParaRPr lang="en-AT">
              <a:solidFill>
                <a:srgbClr val="6CA2CE"/>
              </a:solidFill>
              <a:latin typeface="Montserrat SemiBold" panose="020B0604020202020204" pitchFamily="2" charset="0"/>
            </a:endParaRPr>
          </a:p>
        </p:txBody>
      </p:sp>
      <p:sp>
        <p:nvSpPr>
          <p:cNvPr id="4" name="Subtitle 2">
            <a:extLst>
              <a:ext uri="{FF2B5EF4-FFF2-40B4-BE49-F238E27FC236}">
                <a16:creationId xmlns:a16="http://schemas.microsoft.com/office/drawing/2014/main" id="{5ED38DFE-3E09-B5BD-5888-29C06945DAFD}"/>
              </a:ext>
            </a:extLst>
          </p:cNvPr>
          <p:cNvSpPr txBox="1">
            <a:spLocks/>
          </p:cNvSpPr>
          <p:nvPr/>
        </p:nvSpPr>
        <p:spPr>
          <a:xfrm>
            <a:off x="198120" y="45987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6CA2CE"/>
                </a:solidFill>
                <a:latin typeface="Montserrat SemiBol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20B06040202020202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20B06040202020202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20B06040202020202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20B06040202020202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solidFill>
                  <a:schemeClr val="tx1"/>
                </a:solidFill>
              </a:rPr>
              <a:t>Jörg Seiler, MBA</a:t>
            </a:r>
          </a:p>
          <a:p>
            <a:pPr algn="l"/>
            <a:r>
              <a:rPr lang="en-US" sz="1600">
                <a:solidFill>
                  <a:schemeClr val="tx1"/>
                </a:solidFill>
              </a:rPr>
              <a:t>Sales Manager D-A-CH PIUR IMAGING GmbH</a:t>
            </a:r>
          </a:p>
        </p:txBody>
      </p:sp>
    </p:spTree>
    <p:extLst>
      <p:ext uri="{BB962C8B-B14F-4D97-AF65-F5344CB8AC3E}">
        <p14:creationId xmlns:p14="http://schemas.microsoft.com/office/powerpoint/2010/main" val="3314600684"/>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6BA8-9355-E106-B340-1E5D71454FC6}"/>
              </a:ext>
            </a:extLst>
          </p:cNvPr>
          <p:cNvSpPr>
            <a:spLocks noGrp="1"/>
          </p:cNvSpPr>
          <p:nvPr>
            <p:ph type="ctrTitle"/>
          </p:nvPr>
        </p:nvSpPr>
        <p:spPr>
          <a:xfrm>
            <a:off x="1524000" y="4817268"/>
            <a:ext cx="9144000" cy="1147763"/>
          </a:xfrm>
        </p:spPr>
        <p:txBody>
          <a:bodyPr/>
          <a:lstStyle/>
          <a:p>
            <a:r>
              <a:rPr lang="en-US" err="1"/>
              <a:t>Vielen</a:t>
            </a:r>
            <a:r>
              <a:rPr lang="en-US"/>
              <a:t> dank</a:t>
            </a:r>
            <a:endParaRPr lang="en-AT"/>
          </a:p>
        </p:txBody>
      </p:sp>
      <p:sp>
        <p:nvSpPr>
          <p:cNvPr id="3" name="Subtitle 2">
            <a:extLst>
              <a:ext uri="{FF2B5EF4-FFF2-40B4-BE49-F238E27FC236}">
                <a16:creationId xmlns:a16="http://schemas.microsoft.com/office/drawing/2014/main" id="{57349F75-BF34-816D-0300-F5A5ACECC9F7}"/>
              </a:ext>
            </a:extLst>
          </p:cNvPr>
          <p:cNvSpPr>
            <a:spLocks noGrp="1"/>
          </p:cNvSpPr>
          <p:nvPr>
            <p:ph type="subTitle" idx="1"/>
          </p:nvPr>
        </p:nvSpPr>
        <p:spPr>
          <a:xfrm>
            <a:off x="1524000" y="1106488"/>
            <a:ext cx="9144000" cy="2835592"/>
          </a:xfrm>
        </p:spPr>
        <p:txBody>
          <a:bodyPr>
            <a:normAutofit fontScale="62500" lnSpcReduction="20000"/>
          </a:bodyPr>
          <a:lstStyle/>
          <a:p>
            <a:r>
              <a:rPr lang="en-US" b="1"/>
              <a:t>Let’s stay connected:</a:t>
            </a:r>
          </a:p>
          <a:p>
            <a:endParaRPr lang="en-US">
              <a:solidFill>
                <a:schemeClr val="tx1"/>
              </a:solidFill>
            </a:endParaRPr>
          </a:p>
          <a:p>
            <a:r>
              <a:rPr lang="en-US">
                <a:solidFill>
                  <a:schemeClr val="tx1"/>
                </a:solidFill>
              </a:rPr>
              <a:t>Jörg Seiler, MBA</a:t>
            </a:r>
          </a:p>
          <a:p>
            <a:r>
              <a:rPr lang="en-US">
                <a:solidFill>
                  <a:schemeClr val="tx1"/>
                </a:solidFill>
              </a:rPr>
              <a:t>Sales Manager DACH</a:t>
            </a:r>
          </a:p>
          <a:p>
            <a:r>
              <a:rPr lang="en-US">
                <a:solidFill>
                  <a:schemeClr val="tx1"/>
                </a:solidFill>
              </a:rPr>
              <a:t>+49 176 467 507 27</a:t>
            </a:r>
          </a:p>
          <a:p>
            <a:r>
              <a:rPr lang="en-US">
                <a:solidFill>
                  <a:schemeClr val="tx1"/>
                </a:solidFill>
              </a:rPr>
              <a:t>seiler@piurimaging.com</a:t>
            </a:r>
          </a:p>
          <a:p>
            <a:endParaRPr lang="en-US">
              <a:solidFill>
                <a:schemeClr val="tx1"/>
              </a:solidFill>
            </a:endParaRPr>
          </a:p>
          <a:p>
            <a:r>
              <a:rPr lang="en-US">
                <a:solidFill>
                  <a:schemeClr val="tx1"/>
                </a:solidFill>
              </a:rPr>
              <a:t>www.piurimaging.com</a:t>
            </a:r>
          </a:p>
          <a:p>
            <a:endParaRPr lang="en-AT"/>
          </a:p>
        </p:txBody>
      </p:sp>
    </p:spTree>
    <p:extLst>
      <p:ext uri="{BB962C8B-B14F-4D97-AF65-F5344CB8AC3E}">
        <p14:creationId xmlns:p14="http://schemas.microsoft.com/office/powerpoint/2010/main" val="3825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4B46-7878-61C6-8102-B9ABBBF474F5}"/>
              </a:ext>
            </a:extLst>
          </p:cNvPr>
          <p:cNvSpPr>
            <a:spLocks noGrp="1"/>
          </p:cNvSpPr>
          <p:nvPr>
            <p:ph type="title"/>
          </p:nvPr>
        </p:nvSpPr>
        <p:spPr>
          <a:xfrm>
            <a:off x="852940" y="430654"/>
            <a:ext cx="10910466" cy="750887"/>
          </a:xfrm>
        </p:spPr>
        <p:txBody>
          <a:bodyPr>
            <a:noAutofit/>
          </a:bodyPr>
          <a:lstStyle/>
          <a:p>
            <a:r>
              <a:rPr lang="en-US" err="1"/>
              <a:t>unsere</a:t>
            </a:r>
            <a:r>
              <a:rPr lang="en-US"/>
              <a:t> Mission &amp; vision</a:t>
            </a:r>
            <a:endParaRPr lang="en-AT"/>
          </a:p>
        </p:txBody>
      </p:sp>
      <p:sp>
        <p:nvSpPr>
          <p:cNvPr id="4" name="Content Placeholder 3">
            <a:extLst>
              <a:ext uri="{FF2B5EF4-FFF2-40B4-BE49-F238E27FC236}">
                <a16:creationId xmlns:a16="http://schemas.microsoft.com/office/drawing/2014/main" id="{F101BEFF-AFF5-EFB3-F362-A9D4DC6BFFE2}"/>
              </a:ext>
            </a:extLst>
          </p:cNvPr>
          <p:cNvSpPr>
            <a:spLocks noGrp="1"/>
          </p:cNvSpPr>
          <p:nvPr>
            <p:ph sz="quarter" idx="13"/>
          </p:nvPr>
        </p:nvSpPr>
        <p:spPr>
          <a:xfrm>
            <a:off x="852940" y="2422751"/>
            <a:ext cx="10400190" cy="1662307"/>
          </a:xfrm>
        </p:spPr>
        <p:txBody>
          <a:bodyPr>
            <a:noAutofit/>
          </a:bodyPr>
          <a:lstStyle/>
          <a:p>
            <a:pPr algn="ctr"/>
            <a:r>
              <a:rPr lang="de-DE">
                <a:solidFill>
                  <a:schemeClr val="tx1"/>
                </a:solidFill>
              </a:rPr>
              <a:t>Wir ermöglichen sichere und kosteneffiziente tomographische Bildgebung durch KI-unterstützte tomographische Ultraschall-Lösungen</a:t>
            </a:r>
          </a:p>
        </p:txBody>
      </p:sp>
      <p:pic>
        <p:nvPicPr>
          <p:cNvPr id="5" name="Picture 4">
            <a:extLst>
              <a:ext uri="{FF2B5EF4-FFF2-40B4-BE49-F238E27FC236}">
                <a16:creationId xmlns:a16="http://schemas.microsoft.com/office/drawing/2014/main" id="{627AF346-BE94-A714-8814-26195A1775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3839"/>
          <a:stretch/>
        </p:blipFill>
        <p:spPr>
          <a:xfrm>
            <a:off x="6564294" y="2688304"/>
            <a:ext cx="4949682" cy="4169696"/>
          </a:xfrm>
          <a:prstGeom prst="rect">
            <a:avLst/>
          </a:prstGeom>
        </p:spPr>
      </p:pic>
      <p:sp>
        <p:nvSpPr>
          <p:cNvPr id="13" name="Content Placeholder 17">
            <a:extLst>
              <a:ext uri="{FF2B5EF4-FFF2-40B4-BE49-F238E27FC236}">
                <a16:creationId xmlns:a16="http://schemas.microsoft.com/office/drawing/2014/main" id="{6E21FB2F-FD64-220C-4B0F-EB1F002DEEB8}"/>
              </a:ext>
            </a:extLst>
          </p:cNvPr>
          <p:cNvSpPr txBox="1">
            <a:spLocks/>
          </p:cNvSpPr>
          <p:nvPr/>
        </p:nvSpPr>
        <p:spPr>
          <a:xfrm>
            <a:off x="852940" y="1261600"/>
            <a:ext cx="10515600" cy="5405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6CA2CE"/>
                </a:solidFill>
                <a:latin typeface="Montserrat Semi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B06040202020202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B06040202020202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B06040202020202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B06040202020202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Was </a:t>
            </a:r>
            <a:r>
              <a:rPr lang="en-US" err="1"/>
              <a:t>uns</a:t>
            </a:r>
            <a:r>
              <a:rPr lang="en-US"/>
              <a:t> </a:t>
            </a:r>
            <a:r>
              <a:rPr lang="en-US" err="1"/>
              <a:t>antreibt</a:t>
            </a:r>
            <a:endParaRPr lang="en-AT"/>
          </a:p>
        </p:txBody>
      </p:sp>
      <p:pic>
        <p:nvPicPr>
          <p:cNvPr id="15" name="Picture 14" descr="A picture containing text, monitor, electronics, screen&#10;&#10;Description automatically generated">
            <a:extLst>
              <a:ext uri="{FF2B5EF4-FFF2-40B4-BE49-F238E27FC236}">
                <a16:creationId xmlns:a16="http://schemas.microsoft.com/office/drawing/2014/main" id="{2CB2F8BC-35E1-6EFF-3B0D-ABF2E90E9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481" y="4261189"/>
            <a:ext cx="3530255" cy="1985768"/>
          </a:xfrm>
          <a:prstGeom prst="rect">
            <a:avLst/>
          </a:prstGeom>
        </p:spPr>
      </p:pic>
    </p:spTree>
    <p:extLst>
      <p:ext uri="{BB962C8B-B14F-4D97-AF65-F5344CB8AC3E}">
        <p14:creationId xmlns:p14="http://schemas.microsoft.com/office/powerpoint/2010/main" val="89914938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A4D4-D038-7F86-F1B4-86C594C5C41C}"/>
              </a:ext>
            </a:extLst>
          </p:cNvPr>
          <p:cNvSpPr>
            <a:spLocks noGrp="1"/>
          </p:cNvSpPr>
          <p:nvPr>
            <p:ph type="title"/>
          </p:nvPr>
        </p:nvSpPr>
        <p:spPr>
          <a:xfrm>
            <a:off x="838200" y="456565"/>
            <a:ext cx="10515600" cy="750887"/>
          </a:xfrm>
        </p:spPr>
        <p:txBody>
          <a:bodyPr>
            <a:noAutofit/>
          </a:bodyPr>
          <a:lstStyle/>
          <a:p>
            <a:r>
              <a:rPr lang="en-US" sz="4000" dirty="0" err="1"/>
              <a:t>Limitationen</a:t>
            </a:r>
            <a:r>
              <a:rPr lang="en-US" sz="4000" dirty="0"/>
              <a:t> in der </a:t>
            </a:r>
            <a:r>
              <a:rPr lang="en-US" sz="4000" dirty="0" err="1"/>
              <a:t>ultraschalldiagnostik</a:t>
            </a:r>
            <a:r>
              <a:rPr lang="en-US" sz="4000" dirty="0"/>
              <a:t> </a:t>
            </a:r>
            <a:endParaRPr lang="en-AT" sz="4000" dirty="0"/>
          </a:p>
        </p:txBody>
      </p:sp>
      <p:sp>
        <p:nvSpPr>
          <p:cNvPr id="4" name="Content Placeholder 3">
            <a:extLst>
              <a:ext uri="{FF2B5EF4-FFF2-40B4-BE49-F238E27FC236}">
                <a16:creationId xmlns:a16="http://schemas.microsoft.com/office/drawing/2014/main" id="{82077734-A992-1C1B-19E1-F4DBEBC489BD}"/>
              </a:ext>
            </a:extLst>
          </p:cNvPr>
          <p:cNvSpPr>
            <a:spLocks noGrp="1"/>
          </p:cNvSpPr>
          <p:nvPr>
            <p:ph sz="quarter" idx="13"/>
          </p:nvPr>
        </p:nvSpPr>
        <p:spPr>
          <a:xfrm>
            <a:off x="838200" y="1452774"/>
            <a:ext cx="10515600" cy="540545"/>
          </a:xfrm>
        </p:spPr>
        <p:txBody>
          <a:bodyPr>
            <a:normAutofit/>
          </a:bodyPr>
          <a:lstStyle/>
          <a:p>
            <a:r>
              <a:rPr lang="de-DE" sz="2000" dirty="0"/>
              <a:t>Das Beste aus zwei Welten verbinden -Sonographie und Radiologie</a:t>
            </a:r>
            <a:endParaRPr lang="en-AT" sz="2000" dirty="0"/>
          </a:p>
        </p:txBody>
      </p:sp>
      <p:sp>
        <p:nvSpPr>
          <p:cNvPr id="5" name="TextBox 4">
            <a:extLst>
              <a:ext uri="{FF2B5EF4-FFF2-40B4-BE49-F238E27FC236}">
                <a16:creationId xmlns:a16="http://schemas.microsoft.com/office/drawing/2014/main" id="{4FCEB20C-C30B-FF1A-DAFD-DA3E662B0A70}"/>
              </a:ext>
            </a:extLst>
          </p:cNvPr>
          <p:cNvSpPr txBox="1"/>
          <p:nvPr/>
        </p:nvSpPr>
        <p:spPr>
          <a:xfrm>
            <a:off x="896568" y="3983787"/>
            <a:ext cx="2799711" cy="707886"/>
          </a:xfrm>
          <a:prstGeom prst="rect">
            <a:avLst/>
          </a:prstGeom>
          <a:noFill/>
        </p:spPr>
        <p:txBody>
          <a:bodyPr wrap="square">
            <a:spAutoFit/>
          </a:bodyPr>
          <a:lstStyle/>
          <a:p>
            <a:pPr algn="ctr"/>
            <a:r>
              <a:rPr kumimoji="0" lang="en-US" sz="2000" b="0" i="0" u="none" strike="noStrike" kern="1200" cap="none" spc="0" normalizeH="0" baseline="0" noProof="0" err="1">
                <a:ln>
                  <a:noFill/>
                </a:ln>
                <a:effectLst/>
                <a:uLnTx/>
                <a:uFillTx/>
                <a:latin typeface="Montserrat SemiBold" pitchFamily="2" charset="0"/>
                <a:ea typeface="+mn-ea"/>
                <a:cs typeface="+mn-cs"/>
              </a:rPr>
              <a:t>Keine</a:t>
            </a:r>
            <a:r>
              <a:rPr kumimoji="0" lang="en-US" sz="2000" b="0" i="0" u="none" strike="noStrike" kern="1200" cap="none" spc="0" normalizeH="0" baseline="0" noProof="0">
                <a:ln>
                  <a:noFill/>
                </a:ln>
                <a:effectLst/>
                <a:uLnTx/>
                <a:uFillTx/>
                <a:latin typeface="Montserrat SemiBold" pitchFamily="2" charset="0"/>
                <a:ea typeface="+mn-ea"/>
                <a:cs typeface="+mn-cs"/>
              </a:rPr>
              <a:t> “</a:t>
            </a:r>
            <a:r>
              <a:rPr kumimoji="0" lang="en-US" sz="2000" b="0" i="0" u="none" strike="noStrike" kern="1200" cap="none" spc="0" normalizeH="0" baseline="0" noProof="0" err="1">
                <a:ln>
                  <a:noFill/>
                </a:ln>
                <a:effectLst/>
                <a:uLnTx/>
                <a:uFillTx/>
                <a:latin typeface="Montserrat SemiBold" pitchFamily="2" charset="0"/>
                <a:ea typeface="+mn-ea"/>
                <a:cs typeface="+mn-cs"/>
              </a:rPr>
              <a:t>echte</a:t>
            </a:r>
            <a:r>
              <a:rPr kumimoji="0" lang="en-US" sz="2000" b="0" i="0" u="none" strike="noStrike" kern="1200" cap="none" spc="0" normalizeH="0" baseline="0" noProof="0">
                <a:ln>
                  <a:noFill/>
                </a:ln>
                <a:effectLst/>
                <a:uLnTx/>
                <a:uFillTx/>
                <a:latin typeface="Montserrat SemiBold" pitchFamily="2" charset="0"/>
                <a:ea typeface="+mn-ea"/>
                <a:cs typeface="+mn-cs"/>
              </a:rPr>
              <a:t>” 3D </a:t>
            </a:r>
            <a:r>
              <a:rPr kumimoji="0" lang="en-US" sz="2000" b="0" i="0" u="none" strike="noStrike" kern="1200" cap="none" spc="0" normalizeH="0" baseline="0" noProof="0" err="1">
                <a:ln>
                  <a:noFill/>
                </a:ln>
                <a:effectLst/>
                <a:uLnTx/>
                <a:uFillTx/>
                <a:latin typeface="Montserrat SemiBold" pitchFamily="2" charset="0"/>
                <a:ea typeface="+mn-ea"/>
                <a:cs typeface="+mn-cs"/>
              </a:rPr>
              <a:t>Bildgebung</a:t>
            </a:r>
            <a:endParaRPr kumimoji="0" lang="en-US" sz="2000" b="0" i="0" u="none" strike="noStrike" kern="1200" cap="none" spc="0" normalizeH="0" baseline="0" noProof="0">
              <a:ln>
                <a:noFill/>
              </a:ln>
              <a:effectLst/>
              <a:uLnTx/>
              <a:uFillTx/>
              <a:latin typeface="Montserrat SemiBold" pitchFamily="2" charset="0"/>
              <a:ea typeface="+mn-ea"/>
              <a:cs typeface="+mn-cs"/>
            </a:endParaRPr>
          </a:p>
        </p:txBody>
      </p:sp>
      <p:sp>
        <p:nvSpPr>
          <p:cNvPr id="7" name="TextBox 6">
            <a:extLst>
              <a:ext uri="{FF2B5EF4-FFF2-40B4-BE49-F238E27FC236}">
                <a16:creationId xmlns:a16="http://schemas.microsoft.com/office/drawing/2014/main" id="{5129D0C2-1AB3-824C-FE70-19178648B93C}"/>
              </a:ext>
            </a:extLst>
          </p:cNvPr>
          <p:cNvSpPr txBox="1"/>
          <p:nvPr/>
        </p:nvSpPr>
        <p:spPr>
          <a:xfrm>
            <a:off x="4893085" y="3980790"/>
            <a:ext cx="2497347" cy="707886"/>
          </a:xfrm>
          <a:prstGeom prst="rect">
            <a:avLst/>
          </a:prstGeom>
          <a:noFill/>
        </p:spPr>
        <p:txBody>
          <a:bodyPr wrap="square">
            <a:spAutoFit/>
          </a:bodyPr>
          <a:lstStyle/>
          <a:p>
            <a:pPr algn="ctr"/>
            <a:r>
              <a:rPr kumimoji="0" lang="en-US" sz="2000" b="0" i="0" u="none" strike="noStrike" kern="1200" cap="none" spc="0" normalizeH="0" baseline="0" noProof="0" err="1">
                <a:ln>
                  <a:noFill/>
                </a:ln>
                <a:effectLst/>
                <a:uLnTx/>
                <a:uFillTx/>
                <a:latin typeface="Montserrat SemiBold" pitchFamily="2" charset="0"/>
                <a:ea typeface="+mn-ea"/>
                <a:cs typeface="+mn-cs"/>
              </a:rPr>
              <a:t>Hohe</a:t>
            </a:r>
            <a:r>
              <a:rPr kumimoji="0" lang="en-US" sz="2000" b="0" i="0" u="none" strike="noStrike" kern="1200" cap="none" spc="0" normalizeH="0" baseline="0" noProof="0">
                <a:ln>
                  <a:noFill/>
                </a:ln>
                <a:effectLst/>
                <a:uLnTx/>
                <a:uFillTx/>
                <a:latin typeface="Montserrat SemiBold" pitchFamily="2" charset="0"/>
                <a:ea typeface="+mn-ea"/>
                <a:cs typeface="+mn-cs"/>
              </a:rPr>
              <a:t> </a:t>
            </a:r>
            <a:r>
              <a:rPr kumimoji="0" lang="en-US" sz="2000" b="0" i="0" u="none" strike="noStrike" kern="1200" cap="none" spc="0" normalizeH="0" baseline="0" noProof="0" err="1">
                <a:ln>
                  <a:noFill/>
                </a:ln>
                <a:effectLst/>
                <a:uLnTx/>
                <a:uFillTx/>
                <a:latin typeface="Montserrat SemiBold" pitchFamily="2" charset="0"/>
                <a:ea typeface="+mn-ea"/>
                <a:cs typeface="+mn-cs"/>
              </a:rPr>
              <a:t>Nutzer-abhängigkeit</a:t>
            </a:r>
            <a:endParaRPr kumimoji="0" lang="en-US" sz="2000" b="0" i="0" u="none" strike="noStrike" kern="1200" cap="none" spc="0" normalizeH="0" baseline="0" noProof="0">
              <a:ln>
                <a:noFill/>
              </a:ln>
              <a:effectLst/>
              <a:uLnTx/>
              <a:uFillTx/>
              <a:latin typeface="Montserrat SemiBold" pitchFamily="2" charset="0"/>
              <a:ea typeface="+mn-ea"/>
              <a:cs typeface="+mn-cs"/>
            </a:endParaRPr>
          </a:p>
        </p:txBody>
      </p:sp>
      <p:sp>
        <p:nvSpPr>
          <p:cNvPr id="9" name="TextBox 8">
            <a:extLst>
              <a:ext uri="{FF2B5EF4-FFF2-40B4-BE49-F238E27FC236}">
                <a16:creationId xmlns:a16="http://schemas.microsoft.com/office/drawing/2014/main" id="{9937EB74-1E64-78FA-DD69-D82A99D4577F}"/>
              </a:ext>
            </a:extLst>
          </p:cNvPr>
          <p:cNvSpPr txBox="1"/>
          <p:nvPr/>
        </p:nvSpPr>
        <p:spPr>
          <a:xfrm>
            <a:off x="8587296" y="3980790"/>
            <a:ext cx="2725008" cy="1015663"/>
          </a:xfrm>
          <a:prstGeom prst="rect">
            <a:avLst/>
          </a:prstGeom>
          <a:noFill/>
        </p:spPr>
        <p:txBody>
          <a:bodyPr wrap="square">
            <a:spAutoFit/>
          </a:bodyPr>
          <a:lstStyle/>
          <a:p>
            <a:pPr algn="ctr"/>
            <a:r>
              <a:rPr kumimoji="0" lang="en-US" sz="2000" b="0" i="0" u="none" strike="noStrike" kern="1200" cap="none" spc="0" normalizeH="0" baseline="0" noProof="0" err="1">
                <a:ln>
                  <a:noFill/>
                </a:ln>
                <a:effectLst/>
                <a:uLnTx/>
                <a:uFillTx/>
                <a:latin typeface="Montserrat SemiBold" pitchFamily="2" charset="0"/>
                <a:ea typeface="+mn-ea"/>
                <a:cs typeface="+mn-cs"/>
              </a:rPr>
              <a:t>Keine</a:t>
            </a:r>
            <a:r>
              <a:rPr kumimoji="0" lang="en-US" sz="2000" b="0" i="0" u="none" strike="noStrike" kern="1200" cap="none" spc="0" normalizeH="0" baseline="0" noProof="0">
                <a:ln>
                  <a:noFill/>
                </a:ln>
                <a:effectLst/>
                <a:uLnTx/>
                <a:uFillTx/>
                <a:latin typeface="Montserrat SemiBold" pitchFamily="2" charset="0"/>
                <a:ea typeface="+mn-ea"/>
                <a:cs typeface="+mn-cs"/>
              </a:rPr>
              <a:t> </a:t>
            </a:r>
            <a:r>
              <a:rPr kumimoji="0" lang="en-US" sz="2000" b="0" i="0" u="none" strike="noStrike" kern="1200" cap="none" spc="0" normalizeH="0" baseline="0" noProof="0" err="1">
                <a:ln>
                  <a:noFill/>
                </a:ln>
                <a:effectLst/>
                <a:uLnTx/>
                <a:uFillTx/>
                <a:latin typeface="Montserrat SemiBold" pitchFamily="2" charset="0"/>
                <a:ea typeface="+mn-ea"/>
                <a:cs typeface="+mn-cs"/>
              </a:rPr>
              <a:t>Möglichkeit</a:t>
            </a:r>
            <a:r>
              <a:rPr kumimoji="0" lang="en-US" sz="2000" b="0" i="0" u="none" strike="noStrike" kern="1200" cap="none" spc="0" normalizeH="0" baseline="0" noProof="0">
                <a:ln>
                  <a:noFill/>
                </a:ln>
                <a:effectLst/>
                <a:uLnTx/>
                <a:uFillTx/>
                <a:latin typeface="Montserrat SemiBold" pitchFamily="2" charset="0"/>
                <a:ea typeface="+mn-ea"/>
                <a:cs typeface="+mn-cs"/>
              </a:rPr>
              <a:t> des </a:t>
            </a:r>
          </a:p>
          <a:p>
            <a:pPr algn="ctr"/>
            <a:r>
              <a:rPr kumimoji="0" lang="en-US" sz="2000" b="0" i="0" u="none" strike="noStrike" kern="1200" cap="none" spc="0" normalizeH="0" baseline="0" noProof="0">
                <a:ln>
                  <a:noFill/>
                </a:ln>
                <a:effectLst/>
                <a:uLnTx/>
                <a:uFillTx/>
                <a:latin typeface="Montserrat SemiBold" pitchFamily="2" charset="0"/>
                <a:ea typeface="+mn-ea"/>
                <a:cs typeface="+mn-cs"/>
              </a:rPr>
              <a:t>post-</a:t>
            </a:r>
            <a:r>
              <a:rPr kumimoji="0" lang="en-US" sz="2000" b="0" i="0" u="none" strike="noStrike" kern="1200" cap="none" spc="0" normalizeH="0" baseline="0" noProof="0" err="1">
                <a:ln>
                  <a:noFill/>
                </a:ln>
                <a:effectLst/>
                <a:uLnTx/>
                <a:uFillTx/>
                <a:latin typeface="Montserrat SemiBold" pitchFamily="2" charset="0"/>
                <a:ea typeface="+mn-ea"/>
                <a:cs typeface="+mn-cs"/>
              </a:rPr>
              <a:t>processings</a:t>
            </a:r>
            <a:endParaRPr kumimoji="0" lang="en-US" sz="2000" b="0" i="0" u="none" strike="noStrike" kern="1200" cap="none" spc="0" normalizeH="0" baseline="0" noProof="0">
              <a:ln>
                <a:noFill/>
              </a:ln>
              <a:effectLst/>
              <a:uLnTx/>
              <a:uFillTx/>
              <a:latin typeface="Montserrat SemiBold" pitchFamily="2" charset="0"/>
              <a:ea typeface="+mn-ea"/>
              <a:cs typeface="+mn-cs"/>
            </a:endParaRPr>
          </a:p>
        </p:txBody>
      </p:sp>
      <p:pic>
        <p:nvPicPr>
          <p:cNvPr id="12" name="Graphic 11" descr="Illustrator with solid fill">
            <a:extLst>
              <a:ext uri="{FF2B5EF4-FFF2-40B4-BE49-F238E27FC236}">
                <a16:creationId xmlns:a16="http://schemas.microsoft.com/office/drawing/2014/main" id="{B9C1DACA-0260-7F64-364D-B19007A9E4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2600" y="2878929"/>
            <a:ext cx="914400" cy="914400"/>
          </a:xfrm>
          <a:prstGeom prst="rect">
            <a:avLst/>
          </a:prstGeom>
        </p:spPr>
      </p:pic>
      <p:pic>
        <p:nvPicPr>
          <p:cNvPr id="14" name="Graphic 13" descr="Users with solid fill">
            <a:extLst>
              <a:ext uri="{FF2B5EF4-FFF2-40B4-BE49-F238E27FC236}">
                <a16:creationId xmlns:a16="http://schemas.microsoft.com/office/drawing/2014/main" id="{92AB6E68-0158-F67A-D9BE-EFFFED4B8B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4559" y="2971800"/>
            <a:ext cx="914400" cy="914400"/>
          </a:xfrm>
          <a:prstGeom prst="rect">
            <a:avLst/>
          </a:prstGeom>
        </p:spPr>
      </p:pic>
      <p:pic>
        <p:nvPicPr>
          <p:cNvPr id="16" name="Graphic 15" descr="Sphere with solid fill">
            <a:extLst>
              <a:ext uri="{FF2B5EF4-FFF2-40B4-BE49-F238E27FC236}">
                <a16:creationId xmlns:a16="http://schemas.microsoft.com/office/drawing/2014/main" id="{D39164D0-C215-F281-2579-29F45BF13F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9224" y="2878929"/>
            <a:ext cx="914400" cy="914400"/>
          </a:xfrm>
          <a:prstGeom prst="rect">
            <a:avLst/>
          </a:prstGeom>
        </p:spPr>
      </p:pic>
      <p:sp>
        <p:nvSpPr>
          <p:cNvPr id="3" name="Rectangle 2">
            <a:extLst>
              <a:ext uri="{FF2B5EF4-FFF2-40B4-BE49-F238E27FC236}">
                <a16:creationId xmlns:a16="http://schemas.microsoft.com/office/drawing/2014/main" id="{B7020696-5E05-F5E7-EFE3-A0D3B8707E37}"/>
              </a:ext>
            </a:extLst>
          </p:cNvPr>
          <p:cNvSpPr/>
          <p:nvPr/>
        </p:nvSpPr>
        <p:spPr>
          <a:xfrm>
            <a:off x="885639" y="2482200"/>
            <a:ext cx="2808000" cy="2808000"/>
          </a:xfrm>
          <a:prstGeom prst="rect">
            <a:avLst/>
          </a:prstGeom>
          <a:noFill/>
          <a:ln>
            <a:solidFill>
              <a:srgbClr val="6C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6" name="Rectangle 5">
            <a:extLst>
              <a:ext uri="{FF2B5EF4-FFF2-40B4-BE49-F238E27FC236}">
                <a16:creationId xmlns:a16="http://schemas.microsoft.com/office/drawing/2014/main" id="{F5DC3C60-C63F-FE4C-C20B-CAD52F0181F4}"/>
              </a:ext>
            </a:extLst>
          </p:cNvPr>
          <p:cNvSpPr/>
          <p:nvPr/>
        </p:nvSpPr>
        <p:spPr>
          <a:xfrm>
            <a:off x="4737759" y="2482200"/>
            <a:ext cx="2808000" cy="2808000"/>
          </a:xfrm>
          <a:prstGeom prst="rect">
            <a:avLst/>
          </a:prstGeom>
          <a:noFill/>
          <a:ln>
            <a:solidFill>
              <a:srgbClr val="6C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Rectangle 7">
            <a:extLst>
              <a:ext uri="{FF2B5EF4-FFF2-40B4-BE49-F238E27FC236}">
                <a16:creationId xmlns:a16="http://schemas.microsoft.com/office/drawing/2014/main" id="{80916D2A-21B0-0D80-2720-AB1C5089C8B0}"/>
              </a:ext>
            </a:extLst>
          </p:cNvPr>
          <p:cNvSpPr/>
          <p:nvPr/>
        </p:nvSpPr>
        <p:spPr>
          <a:xfrm>
            <a:off x="8545800" y="2482200"/>
            <a:ext cx="2808000" cy="2808000"/>
          </a:xfrm>
          <a:prstGeom prst="rect">
            <a:avLst/>
          </a:prstGeom>
          <a:noFill/>
          <a:ln>
            <a:solidFill>
              <a:srgbClr val="6C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394790462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monitor, electronics, screen&#10;&#10;Description automatically generated">
            <a:extLst>
              <a:ext uri="{FF2B5EF4-FFF2-40B4-BE49-F238E27FC236}">
                <a16:creationId xmlns:a16="http://schemas.microsoft.com/office/drawing/2014/main" id="{621460E5-849D-4890-C0F8-A79B4096A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45" y="2961040"/>
            <a:ext cx="4643342" cy="2611880"/>
          </a:xfrm>
          <a:prstGeom prst="rect">
            <a:avLst/>
          </a:prstGeom>
        </p:spPr>
      </p:pic>
      <p:sp>
        <p:nvSpPr>
          <p:cNvPr id="2" name="Title 1">
            <a:extLst>
              <a:ext uri="{FF2B5EF4-FFF2-40B4-BE49-F238E27FC236}">
                <a16:creationId xmlns:a16="http://schemas.microsoft.com/office/drawing/2014/main" id="{5FCF125A-E299-7B91-E9E3-23B10F6DB99D}"/>
              </a:ext>
            </a:extLst>
          </p:cNvPr>
          <p:cNvSpPr>
            <a:spLocks noGrp="1"/>
          </p:cNvSpPr>
          <p:nvPr>
            <p:ph type="title"/>
          </p:nvPr>
        </p:nvSpPr>
        <p:spPr/>
        <p:txBody>
          <a:bodyPr/>
          <a:lstStyle/>
          <a:p>
            <a:r>
              <a:rPr lang="en-US" dirty="0"/>
              <a:t>infinity</a:t>
            </a:r>
            <a:endParaRPr lang="en-AT" dirty="0"/>
          </a:p>
        </p:txBody>
      </p:sp>
      <p:sp>
        <p:nvSpPr>
          <p:cNvPr id="4" name="Content Placeholder 3">
            <a:extLst>
              <a:ext uri="{FF2B5EF4-FFF2-40B4-BE49-F238E27FC236}">
                <a16:creationId xmlns:a16="http://schemas.microsoft.com/office/drawing/2014/main" id="{0ADD3A4A-4E78-6E06-50CE-816C41697A2A}"/>
              </a:ext>
            </a:extLst>
          </p:cNvPr>
          <p:cNvSpPr>
            <a:spLocks noGrp="1"/>
          </p:cNvSpPr>
          <p:nvPr>
            <p:ph sz="quarter" idx="13"/>
          </p:nvPr>
        </p:nvSpPr>
        <p:spPr>
          <a:xfrm>
            <a:off x="838200" y="1285080"/>
            <a:ext cx="11067288" cy="540545"/>
          </a:xfrm>
        </p:spPr>
        <p:txBody>
          <a:bodyPr>
            <a:normAutofit/>
          </a:bodyPr>
          <a:lstStyle/>
          <a:p>
            <a:r>
              <a:rPr lang="en-US" err="1"/>
              <a:t>Ultraschall-gestützte</a:t>
            </a:r>
            <a:r>
              <a:rPr lang="en-US"/>
              <a:t> 3D-Tomographie</a:t>
            </a:r>
            <a:endParaRPr lang="en-AT"/>
          </a:p>
          <a:p>
            <a:endParaRPr lang="en-AT"/>
          </a:p>
        </p:txBody>
      </p:sp>
      <p:pic>
        <p:nvPicPr>
          <p:cNvPr id="7" name="Picture 10">
            <a:extLst>
              <a:ext uri="{FF2B5EF4-FFF2-40B4-BE49-F238E27FC236}">
                <a16:creationId xmlns:a16="http://schemas.microsoft.com/office/drawing/2014/main" id="{8AB9C1F0-40DD-A7AB-64C0-8538B08E06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18889">
            <a:off x="848506" y="2576843"/>
            <a:ext cx="1119502" cy="982363"/>
          </a:xfrm>
          <a:prstGeom prst="rect">
            <a:avLst/>
          </a:prstGeom>
        </p:spPr>
      </p:pic>
      <p:sp>
        <p:nvSpPr>
          <p:cNvPr id="10" name="TextBox 9">
            <a:extLst>
              <a:ext uri="{FF2B5EF4-FFF2-40B4-BE49-F238E27FC236}">
                <a16:creationId xmlns:a16="http://schemas.microsoft.com/office/drawing/2014/main" id="{8D65EE72-2811-2507-2A60-4DD5D42A8D8F}"/>
              </a:ext>
            </a:extLst>
          </p:cNvPr>
          <p:cNvSpPr txBox="1"/>
          <p:nvPr/>
        </p:nvSpPr>
        <p:spPr>
          <a:xfrm>
            <a:off x="7981283" y="6492875"/>
            <a:ext cx="4859614" cy="169277"/>
          </a:xfrm>
          <a:prstGeom prst="rect">
            <a:avLst/>
          </a:prstGeom>
          <a:noFill/>
          <a:ln>
            <a:noFill/>
          </a:ln>
        </p:spPr>
        <p:txBody>
          <a:bodyPr wrap="square" lIns="0" tIns="0" rIns="0" bIns="0" rtlCol="0">
            <a:spAutoFit/>
          </a:bodyPr>
          <a:lstStyle/>
          <a:p>
            <a:r>
              <a:rPr lang="de-DE" sz="1100" b="1">
                <a:solidFill>
                  <a:prstClr val="white"/>
                </a:solidFill>
                <a:effectLst>
                  <a:outerShdw blurRad="38100" dist="38100" dir="2700000" algn="tl">
                    <a:srgbClr val="000000">
                      <a:alpha val="43137"/>
                    </a:srgbClr>
                  </a:outerShdw>
                </a:effectLst>
                <a:latin typeface="Montserrat" pitchFamily="2" charset="0"/>
                <a:cs typeface="Arial" panose="020B0604020202020204" pitchFamily="34" charset="0"/>
              </a:rPr>
              <a:t>CE - </a:t>
            </a:r>
            <a:r>
              <a:rPr lang="de-DE" sz="1100" b="1" err="1">
                <a:solidFill>
                  <a:prstClr val="white"/>
                </a:solidFill>
                <a:effectLst>
                  <a:outerShdw blurRad="38100" dist="38100" dir="2700000" algn="tl">
                    <a:srgbClr val="000000">
                      <a:alpha val="43137"/>
                    </a:srgbClr>
                  </a:outerShdw>
                </a:effectLst>
                <a:latin typeface="Montserrat" pitchFamily="2" charset="0"/>
                <a:cs typeface="Arial" panose="020B0604020202020204" pitchFamily="34" charset="0"/>
              </a:rPr>
              <a:t>Commercially</a:t>
            </a:r>
            <a:r>
              <a:rPr lang="de-DE" sz="1100" b="1">
                <a:solidFill>
                  <a:prstClr val="white"/>
                </a:solidFill>
                <a:effectLst>
                  <a:outerShdw blurRad="38100" dist="38100" dir="2700000" algn="tl">
                    <a:srgbClr val="000000">
                      <a:alpha val="43137"/>
                    </a:srgbClr>
                  </a:outerShdw>
                </a:effectLst>
                <a:latin typeface="Montserrat" pitchFamily="2" charset="0"/>
                <a:cs typeface="Arial" panose="020B0604020202020204" pitchFamily="34" charset="0"/>
              </a:rPr>
              <a:t> </a:t>
            </a:r>
            <a:r>
              <a:rPr lang="de-DE" sz="1100" b="1" err="1">
                <a:solidFill>
                  <a:prstClr val="white"/>
                </a:solidFill>
                <a:effectLst>
                  <a:outerShdw blurRad="38100" dist="38100" dir="2700000" algn="tl">
                    <a:srgbClr val="000000">
                      <a:alpha val="43137"/>
                    </a:srgbClr>
                  </a:outerShdw>
                </a:effectLst>
                <a:latin typeface="Montserrat" pitchFamily="2" charset="0"/>
                <a:cs typeface="Arial" panose="020B0604020202020204" pitchFamily="34" charset="0"/>
              </a:rPr>
              <a:t>available</a:t>
            </a:r>
            <a:r>
              <a:rPr lang="de-DE" sz="1100" b="1">
                <a:solidFill>
                  <a:prstClr val="white"/>
                </a:solidFill>
                <a:effectLst>
                  <a:outerShdw blurRad="38100" dist="38100" dir="2700000" algn="tl">
                    <a:srgbClr val="000000">
                      <a:alpha val="43137"/>
                    </a:srgbClr>
                  </a:outerShdw>
                </a:effectLst>
                <a:latin typeface="Montserrat" pitchFamily="2" charset="0"/>
                <a:cs typeface="Arial" panose="020B0604020202020204" pitchFamily="34" charset="0"/>
              </a:rPr>
              <a:t> in Europe</a:t>
            </a:r>
          </a:p>
        </p:txBody>
      </p:sp>
      <p:grpSp>
        <p:nvGrpSpPr>
          <p:cNvPr id="17" name="Group 16">
            <a:extLst>
              <a:ext uri="{FF2B5EF4-FFF2-40B4-BE49-F238E27FC236}">
                <a16:creationId xmlns:a16="http://schemas.microsoft.com/office/drawing/2014/main" id="{B53F496A-343A-EAB1-1E7A-9D7DC9FD4160}"/>
              </a:ext>
            </a:extLst>
          </p:cNvPr>
          <p:cNvGrpSpPr/>
          <p:nvPr/>
        </p:nvGrpSpPr>
        <p:grpSpPr>
          <a:xfrm>
            <a:off x="7760586" y="1421058"/>
            <a:ext cx="4390644" cy="4152114"/>
            <a:chOff x="6785891" y="1776792"/>
            <a:chExt cx="4390644" cy="4152114"/>
          </a:xfrm>
        </p:grpSpPr>
        <p:pic>
          <p:nvPicPr>
            <p:cNvPr id="5" name="Picture 4">
              <a:extLst>
                <a:ext uri="{FF2B5EF4-FFF2-40B4-BE49-F238E27FC236}">
                  <a16:creationId xmlns:a16="http://schemas.microsoft.com/office/drawing/2014/main" id="{821950E5-BCBE-8813-1A1B-6ABE5E2AE05B}"/>
                </a:ext>
              </a:extLst>
            </p:cNvPr>
            <p:cNvPicPr>
              <a:picLocks noChangeAspect="1"/>
            </p:cNvPicPr>
            <p:nvPr/>
          </p:nvPicPr>
          <p:blipFill rotWithShape="1">
            <a:blip r:embed="rId6">
              <a:extLst>
                <a:ext uri="{28A0092B-C50C-407E-A947-70E740481C1C}">
                  <a14:useLocalDpi xmlns:a14="http://schemas.microsoft.com/office/drawing/2010/main" val="0"/>
                </a:ext>
              </a:extLst>
            </a:blip>
            <a:srcRect l="12600" t="10100" r="7077" b="39260"/>
            <a:stretch/>
          </p:blipFill>
          <p:spPr>
            <a:xfrm>
              <a:off x="6785891" y="1776792"/>
              <a:ext cx="4390644" cy="4152114"/>
            </a:xfrm>
            <a:prstGeom prst="rect">
              <a:avLst/>
            </a:prstGeom>
          </p:spPr>
        </p:pic>
        <p:sp>
          <p:nvSpPr>
            <p:cNvPr id="11" name="Oval 10">
              <a:extLst>
                <a:ext uri="{FF2B5EF4-FFF2-40B4-BE49-F238E27FC236}">
                  <a16:creationId xmlns:a16="http://schemas.microsoft.com/office/drawing/2014/main" id="{57C3BC82-774E-77DA-063B-0C56C6E8781C}"/>
                </a:ext>
              </a:extLst>
            </p:cNvPr>
            <p:cNvSpPr/>
            <p:nvPr/>
          </p:nvSpPr>
          <p:spPr>
            <a:xfrm>
              <a:off x="9093708" y="3852849"/>
              <a:ext cx="704088" cy="540545"/>
            </a:xfrm>
            <a:prstGeom prst="ellipse">
              <a:avLst/>
            </a:prstGeom>
            <a:noFill/>
            <a:ln w="38100">
              <a:solidFill>
                <a:srgbClr val="6C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146A1F75-253F-F9B9-48E3-0F36E09F9265}"/>
                </a:ext>
              </a:extLst>
            </p:cNvPr>
            <p:cNvSpPr/>
            <p:nvPr/>
          </p:nvSpPr>
          <p:spPr>
            <a:xfrm>
              <a:off x="8176541" y="5032376"/>
              <a:ext cx="1305787" cy="540545"/>
            </a:xfrm>
            <a:prstGeom prst="ellipse">
              <a:avLst/>
            </a:prstGeom>
            <a:noFill/>
            <a:ln w="38100">
              <a:solidFill>
                <a:srgbClr val="6CA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cxnSp>
        <p:nvCxnSpPr>
          <p:cNvPr id="14" name="Straight Arrow Connector 13">
            <a:extLst>
              <a:ext uri="{FF2B5EF4-FFF2-40B4-BE49-F238E27FC236}">
                <a16:creationId xmlns:a16="http://schemas.microsoft.com/office/drawing/2014/main" id="{1B055AEF-65F2-5D9F-5654-34CE10134FD7}"/>
              </a:ext>
            </a:extLst>
          </p:cNvPr>
          <p:cNvCxnSpPr>
            <a:cxnSpLocks/>
            <a:stCxn id="11" idx="2"/>
          </p:cNvCxnSpPr>
          <p:nvPr/>
        </p:nvCxnSpPr>
        <p:spPr>
          <a:xfrm flipH="1">
            <a:off x="4937760" y="3767388"/>
            <a:ext cx="5130643" cy="0"/>
          </a:xfrm>
          <a:prstGeom prst="straightConnector1">
            <a:avLst/>
          </a:prstGeom>
          <a:ln w="28575">
            <a:solidFill>
              <a:srgbClr val="6CA2CE"/>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3B5F0D0-6BCD-276C-5484-4D4AC85ECEB5}"/>
              </a:ext>
            </a:extLst>
          </p:cNvPr>
          <p:cNvCxnSpPr>
            <a:cxnSpLocks/>
            <a:stCxn id="12" idx="2"/>
          </p:cNvCxnSpPr>
          <p:nvPr/>
        </p:nvCxnSpPr>
        <p:spPr>
          <a:xfrm flipH="1">
            <a:off x="4937760" y="4946915"/>
            <a:ext cx="4213476" cy="0"/>
          </a:xfrm>
          <a:prstGeom prst="straightConnector1">
            <a:avLst/>
          </a:prstGeom>
          <a:ln w="28575">
            <a:solidFill>
              <a:srgbClr val="6CA2CE"/>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3E81786-470F-1EF6-E5EF-2520AF33B02E}"/>
              </a:ext>
            </a:extLst>
          </p:cNvPr>
          <p:cNvSpPr txBox="1"/>
          <p:nvPr/>
        </p:nvSpPr>
        <p:spPr>
          <a:xfrm>
            <a:off x="5361542" y="4073115"/>
            <a:ext cx="2996946" cy="738664"/>
          </a:xfrm>
          <a:prstGeom prst="rect">
            <a:avLst/>
          </a:prstGeom>
          <a:noFill/>
        </p:spPr>
        <p:txBody>
          <a:bodyPr wrap="square">
            <a:spAutoFit/>
          </a:bodyPr>
          <a:lstStyle/>
          <a:p>
            <a:r>
              <a:rPr lang="de-DE" sz="1400" b="1">
                <a:solidFill>
                  <a:srgbClr val="6CA2CE"/>
                </a:solidFill>
                <a:latin typeface="Montserrat" pitchFamily="2" charset="0"/>
                <a:cs typeface="Arial" panose="020B0604020202020204" pitchFamily="34" charset="0"/>
              </a:rPr>
              <a:t>Infinity Video Box:</a:t>
            </a:r>
          </a:p>
          <a:p>
            <a:r>
              <a:rPr lang="de-DE" sz="1400">
                <a:solidFill>
                  <a:prstClr val="white"/>
                </a:solidFill>
                <a:latin typeface="Montserrat" pitchFamily="2" charset="0"/>
                <a:cs typeface="Arial" panose="020B0604020202020204" pitchFamily="34" charset="0"/>
              </a:rPr>
              <a:t>Kabellose Übertragung der 2D-Ultraschallbilder über Wi-Fi</a:t>
            </a:r>
            <a:endParaRPr lang="en-DE" sz="1400">
              <a:solidFill>
                <a:prstClr val="white"/>
              </a:solidFill>
              <a:latin typeface="Montserrat" pitchFamily="2" charset="0"/>
              <a:cs typeface="Arial" panose="020B0604020202020204" pitchFamily="34" charset="0"/>
            </a:endParaRPr>
          </a:p>
        </p:txBody>
      </p:sp>
      <p:sp>
        <p:nvSpPr>
          <p:cNvPr id="13" name="TextBox 12">
            <a:extLst>
              <a:ext uri="{FF2B5EF4-FFF2-40B4-BE49-F238E27FC236}">
                <a16:creationId xmlns:a16="http://schemas.microsoft.com/office/drawing/2014/main" id="{071B6C74-08A5-D223-AD4F-5735EA54F4E8}"/>
              </a:ext>
            </a:extLst>
          </p:cNvPr>
          <p:cNvSpPr txBox="1"/>
          <p:nvPr/>
        </p:nvSpPr>
        <p:spPr>
          <a:xfrm>
            <a:off x="5444695" y="2742593"/>
            <a:ext cx="2543966" cy="861774"/>
          </a:xfrm>
          <a:prstGeom prst="rect">
            <a:avLst/>
          </a:prstGeom>
          <a:noFill/>
        </p:spPr>
        <p:txBody>
          <a:bodyPr wrap="square" lIns="0" tIns="0" rIns="0" bIns="0" rtlCol="0">
            <a:spAutoFit/>
          </a:bodyPr>
          <a:lstStyle/>
          <a:p>
            <a:r>
              <a:rPr lang="de-DE" sz="1400" b="1">
                <a:solidFill>
                  <a:srgbClr val="6CA2CE"/>
                </a:solidFill>
                <a:latin typeface="Montserrat" pitchFamily="2" charset="0"/>
                <a:cs typeface="Arial" panose="020B0604020202020204" pitchFamily="34" charset="0"/>
              </a:rPr>
              <a:t>Infinity Sensor:</a:t>
            </a:r>
          </a:p>
          <a:p>
            <a:r>
              <a:rPr lang="de-DE" sz="1400">
                <a:solidFill>
                  <a:prstClr val="white"/>
                </a:solidFill>
                <a:latin typeface="Montserrat" pitchFamily="2" charset="0"/>
                <a:cs typeface="Arial" panose="020B0604020202020204" pitchFamily="34" charset="0"/>
              </a:rPr>
              <a:t>Kabellose Übertragung der </a:t>
            </a:r>
            <a:r>
              <a:rPr lang="de-DE" sz="1400" err="1">
                <a:solidFill>
                  <a:prstClr val="white"/>
                </a:solidFill>
                <a:latin typeface="Montserrat" pitchFamily="2" charset="0"/>
                <a:cs typeface="Arial" panose="020B0604020202020204" pitchFamily="34" charset="0"/>
              </a:rPr>
              <a:t>Sondenbewegung</a:t>
            </a:r>
            <a:r>
              <a:rPr lang="de-DE" sz="1400">
                <a:solidFill>
                  <a:prstClr val="white"/>
                </a:solidFill>
                <a:latin typeface="Montserrat" pitchFamily="2" charset="0"/>
                <a:cs typeface="Arial" panose="020B0604020202020204" pitchFamily="34" charset="0"/>
              </a:rPr>
              <a:t> über Bluetooth</a:t>
            </a:r>
            <a:endParaRPr lang="en-DE" sz="1400">
              <a:solidFill>
                <a:prstClr val="white"/>
              </a:solidFill>
              <a:latin typeface="Montserrat" pitchFamily="2" charset="0"/>
              <a:cs typeface="Arial" panose="020B0604020202020204" pitchFamily="34" charset="0"/>
            </a:endParaRPr>
          </a:p>
        </p:txBody>
      </p:sp>
      <p:sp>
        <p:nvSpPr>
          <p:cNvPr id="15" name="TextBox 14">
            <a:extLst>
              <a:ext uri="{FF2B5EF4-FFF2-40B4-BE49-F238E27FC236}">
                <a16:creationId xmlns:a16="http://schemas.microsoft.com/office/drawing/2014/main" id="{056B84FB-86AC-093E-4055-A4C429FFD0FD}"/>
              </a:ext>
            </a:extLst>
          </p:cNvPr>
          <p:cNvSpPr txBox="1"/>
          <p:nvPr/>
        </p:nvSpPr>
        <p:spPr>
          <a:xfrm>
            <a:off x="1126927" y="5534497"/>
            <a:ext cx="4063826" cy="738664"/>
          </a:xfrm>
          <a:prstGeom prst="rect">
            <a:avLst/>
          </a:prstGeom>
          <a:noFill/>
        </p:spPr>
        <p:txBody>
          <a:bodyPr wrap="square" lIns="0" tIns="0" rIns="0" bIns="0" rtlCol="0">
            <a:spAutoFit/>
          </a:bodyPr>
          <a:lstStyle/>
          <a:p>
            <a:r>
              <a:rPr lang="de-DE" sz="1600" b="1">
                <a:solidFill>
                  <a:srgbClr val="6CA2CE"/>
                </a:solidFill>
                <a:latin typeface="Montserrat" pitchFamily="2" charset="0"/>
                <a:cs typeface="Arial" panose="020B0604020202020204" pitchFamily="34" charset="0"/>
              </a:rPr>
              <a:t>Infinity Control Unit - Laptop: </a:t>
            </a:r>
          </a:p>
          <a:p>
            <a:r>
              <a:rPr lang="de-DE" sz="1600">
                <a:solidFill>
                  <a:prstClr val="white"/>
                </a:solidFill>
                <a:latin typeface="Montserrat" pitchFamily="2" charset="0"/>
                <a:cs typeface="Arial" panose="020B0604020202020204" pitchFamily="34" charset="0"/>
              </a:rPr>
              <a:t>Patentierte KI-basierte Analysesoftware zur Bildauswertung </a:t>
            </a:r>
          </a:p>
        </p:txBody>
      </p:sp>
    </p:spTree>
    <p:extLst>
      <p:ext uri="{BB962C8B-B14F-4D97-AF65-F5344CB8AC3E}">
        <p14:creationId xmlns:p14="http://schemas.microsoft.com/office/powerpoint/2010/main" val="145011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E7A6-ABC0-2F87-1B33-27974E5F4711}"/>
              </a:ext>
            </a:extLst>
          </p:cNvPr>
          <p:cNvSpPr>
            <a:spLocks noGrp="1"/>
          </p:cNvSpPr>
          <p:nvPr>
            <p:ph type="title"/>
          </p:nvPr>
        </p:nvSpPr>
        <p:spPr>
          <a:xfrm>
            <a:off x="838200" y="511045"/>
            <a:ext cx="10515600" cy="750887"/>
          </a:xfrm>
        </p:spPr>
        <p:txBody>
          <a:bodyPr/>
          <a:lstStyle/>
          <a:p>
            <a:r>
              <a:rPr lang="en-US" dirty="0"/>
              <a:t>KI, die Arbeit </a:t>
            </a:r>
            <a:r>
              <a:rPr lang="en-US" dirty="0" err="1"/>
              <a:t>erleichtert</a:t>
            </a:r>
            <a:endParaRPr lang="en-AT" dirty="0"/>
          </a:p>
        </p:txBody>
      </p:sp>
      <p:sp>
        <p:nvSpPr>
          <p:cNvPr id="4" name="Content Placeholder 3">
            <a:extLst>
              <a:ext uri="{FF2B5EF4-FFF2-40B4-BE49-F238E27FC236}">
                <a16:creationId xmlns:a16="http://schemas.microsoft.com/office/drawing/2014/main" id="{D75B8F4E-45DA-49D6-FE17-D8B26FBC713A}"/>
              </a:ext>
            </a:extLst>
          </p:cNvPr>
          <p:cNvSpPr>
            <a:spLocks noGrp="1"/>
          </p:cNvSpPr>
          <p:nvPr>
            <p:ph sz="quarter" idx="13"/>
          </p:nvPr>
        </p:nvSpPr>
        <p:spPr/>
        <p:txBody>
          <a:bodyPr>
            <a:noAutofit/>
          </a:bodyPr>
          <a:lstStyle/>
          <a:p>
            <a:r>
              <a:rPr lang="de-DE" sz="2400"/>
              <a:t>Verbesserung der Diagnostik von Schilddrüsenknoten durch KI-gestützte Erkennungs- und Klassifizierungsalgorithmen</a:t>
            </a:r>
            <a:endParaRPr lang="en-AT" sz="2400"/>
          </a:p>
        </p:txBody>
      </p:sp>
      <p:grpSp>
        <p:nvGrpSpPr>
          <p:cNvPr id="14" name="Group 13">
            <a:extLst>
              <a:ext uri="{FF2B5EF4-FFF2-40B4-BE49-F238E27FC236}">
                <a16:creationId xmlns:a16="http://schemas.microsoft.com/office/drawing/2014/main" id="{F115F83D-0FD9-90B5-C242-7214749AC8E2}"/>
              </a:ext>
            </a:extLst>
          </p:cNvPr>
          <p:cNvGrpSpPr/>
          <p:nvPr/>
        </p:nvGrpSpPr>
        <p:grpSpPr>
          <a:xfrm>
            <a:off x="386552" y="3017663"/>
            <a:ext cx="2953879" cy="1722262"/>
            <a:chOff x="838200" y="2982438"/>
            <a:chExt cx="3034825" cy="1722263"/>
          </a:xfrm>
        </p:grpSpPr>
        <p:pic>
          <p:nvPicPr>
            <p:cNvPr id="6" name="Picture 9">
              <a:extLst>
                <a:ext uri="{FF2B5EF4-FFF2-40B4-BE49-F238E27FC236}">
                  <a16:creationId xmlns:a16="http://schemas.microsoft.com/office/drawing/2014/main" id="{323E606C-3A9B-4403-B0D2-B5E86A144290}"/>
                </a:ext>
              </a:extLst>
            </p:cNvPr>
            <p:cNvPicPr>
              <a:picLocks noChangeAspect="1"/>
            </p:cNvPicPr>
            <p:nvPr/>
          </p:nvPicPr>
          <p:blipFill>
            <a:blip r:embed="rId3"/>
            <a:srcRect/>
            <a:stretch>
              <a:fillRect/>
            </a:stretch>
          </p:blipFill>
          <p:spPr>
            <a:xfrm>
              <a:off x="838200" y="2982438"/>
              <a:ext cx="3034825" cy="1722263"/>
            </a:xfrm>
            <a:prstGeom prst="rect">
              <a:avLst/>
            </a:prstGeom>
          </p:spPr>
        </p:pic>
        <p:pic>
          <p:nvPicPr>
            <p:cNvPr id="8" name="Grafik 2">
              <a:extLst>
                <a:ext uri="{FF2B5EF4-FFF2-40B4-BE49-F238E27FC236}">
                  <a16:creationId xmlns:a16="http://schemas.microsoft.com/office/drawing/2014/main" id="{2C3E4798-E4AF-3D6C-FCEB-BF2BEB2A887B}"/>
                </a:ext>
              </a:extLst>
            </p:cNvPr>
            <p:cNvPicPr>
              <a:picLocks noChangeAspect="1"/>
            </p:cNvPicPr>
            <p:nvPr/>
          </p:nvPicPr>
          <p:blipFill rotWithShape="1">
            <a:blip r:embed="rId4"/>
            <a:srcRect l="7142" t="3118" r="14649"/>
            <a:stretch/>
          </p:blipFill>
          <p:spPr>
            <a:xfrm>
              <a:off x="1247013" y="3073290"/>
              <a:ext cx="2217198" cy="1456359"/>
            </a:xfrm>
            <a:prstGeom prst="rect">
              <a:avLst/>
            </a:prstGeom>
            <a:ln>
              <a:noFill/>
            </a:ln>
            <a:effectLst/>
          </p:spPr>
        </p:pic>
      </p:grpSp>
      <p:grpSp>
        <p:nvGrpSpPr>
          <p:cNvPr id="18" name="Group 17">
            <a:extLst>
              <a:ext uri="{FF2B5EF4-FFF2-40B4-BE49-F238E27FC236}">
                <a16:creationId xmlns:a16="http://schemas.microsoft.com/office/drawing/2014/main" id="{B9553C04-281F-6031-CA19-46EAC53A3091}"/>
              </a:ext>
            </a:extLst>
          </p:cNvPr>
          <p:cNvGrpSpPr/>
          <p:nvPr/>
        </p:nvGrpSpPr>
        <p:grpSpPr>
          <a:xfrm>
            <a:off x="4460560" y="3017662"/>
            <a:ext cx="3034825" cy="1722263"/>
            <a:chOff x="4157182" y="2912688"/>
            <a:chExt cx="3034825" cy="1722263"/>
          </a:xfrm>
        </p:grpSpPr>
        <p:pic>
          <p:nvPicPr>
            <p:cNvPr id="10" name="Grafik 5">
              <a:extLst>
                <a:ext uri="{FF2B5EF4-FFF2-40B4-BE49-F238E27FC236}">
                  <a16:creationId xmlns:a16="http://schemas.microsoft.com/office/drawing/2014/main" id="{B202E0E2-C6B7-795D-DA7E-A0315430636C}"/>
                </a:ext>
              </a:extLst>
            </p:cNvPr>
            <p:cNvPicPr>
              <a:picLocks noChangeAspect="1"/>
            </p:cNvPicPr>
            <p:nvPr/>
          </p:nvPicPr>
          <p:blipFill rotWithShape="1">
            <a:blip r:embed="rId5"/>
            <a:srcRect l="6416" t="3608" r="14670"/>
            <a:stretch/>
          </p:blipFill>
          <p:spPr>
            <a:xfrm>
              <a:off x="4518196" y="3029378"/>
              <a:ext cx="2289129" cy="1475174"/>
            </a:xfrm>
            <a:prstGeom prst="rect">
              <a:avLst/>
            </a:prstGeom>
            <a:ln>
              <a:noFill/>
            </a:ln>
            <a:effectLst/>
          </p:spPr>
        </p:pic>
        <p:pic>
          <p:nvPicPr>
            <p:cNvPr id="15" name="Picture 9">
              <a:extLst>
                <a:ext uri="{FF2B5EF4-FFF2-40B4-BE49-F238E27FC236}">
                  <a16:creationId xmlns:a16="http://schemas.microsoft.com/office/drawing/2014/main" id="{021A3AD1-EE2C-E6D2-1D52-0E0A49C646A4}"/>
                </a:ext>
              </a:extLst>
            </p:cNvPr>
            <p:cNvPicPr>
              <a:picLocks noChangeAspect="1"/>
            </p:cNvPicPr>
            <p:nvPr/>
          </p:nvPicPr>
          <p:blipFill>
            <a:blip r:embed="rId3"/>
            <a:srcRect/>
            <a:stretch>
              <a:fillRect/>
            </a:stretch>
          </p:blipFill>
          <p:spPr>
            <a:xfrm>
              <a:off x="4157182" y="2912688"/>
              <a:ext cx="3034825" cy="1722263"/>
            </a:xfrm>
            <a:prstGeom prst="rect">
              <a:avLst/>
            </a:prstGeom>
          </p:spPr>
        </p:pic>
      </p:grpSp>
      <p:grpSp>
        <p:nvGrpSpPr>
          <p:cNvPr id="19" name="Group 18">
            <a:extLst>
              <a:ext uri="{FF2B5EF4-FFF2-40B4-BE49-F238E27FC236}">
                <a16:creationId xmlns:a16="http://schemas.microsoft.com/office/drawing/2014/main" id="{3EF2883D-3D9D-6F2B-06AF-5CFC192B9C5B}"/>
              </a:ext>
            </a:extLst>
          </p:cNvPr>
          <p:cNvGrpSpPr/>
          <p:nvPr/>
        </p:nvGrpSpPr>
        <p:grpSpPr>
          <a:xfrm>
            <a:off x="8770623" y="3017663"/>
            <a:ext cx="3034825" cy="1722263"/>
            <a:chOff x="7980252" y="2912688"/>
            <a:chExt cx="3034825" cy="1722263"/>
          </a:xfrm>
        </p:grpSpPr>
        <p:pic>
          <p:nvPicPr>
            <p:cNvPr id="16" name="Picture 9">
              <a:extLst>
                <a:ext uri="{FF2B5EF4-FFF2-40B4-BE49-F238E27FC236}">
                  <a16:creationId xmlns:a16="http://schemas.microsoft.com/office/drawing/2014/main" id="{FAEA0C04-99C3-B65C-A8D9-9AF169FEA7EB}"/>
                </a:ext>
              </a:extLst>
            </p:cNvPr>
            <p:cNvPicPr>
              <a:picLocks noChangeAspect="1"/>
            </p:cNvPicPr>
            <p:nvPr/>
          </p:nvPicPr>
          <p:blipFill>
            <a:blip r:embed="rId3"/>
            <a:srcRect/>
            <a:stretch>
              <a:fillRect/>
            </a:stretch>
          </p:blipFill>
          <p:spPr>
            <a:xfrm>
              <a:off x="7980252" y="2912688"/>
              <a:ext cx="3034825" cy="1722263"/>
            </a:xfrm>
            <a:prstGeom prst="rect">
              <a:avLst/>
            </a:prstGeom>
          </p:spPr>
        </p:pic>
        <p:pic>
          <p:nvPicPr>
            <p:cNvPr id="7" name="Grafik 16">
              <a:extLst>
                <a:ext uri="{FF2B5EF4-FFF2-40B4-BE49-F238E27FC236}">
                  <a16:creationId xmlns:a16="http://schemas.microsoft.com/office/drawing/2014/main" id="{B2EF43EF-8371-80DB-D387-7E3A2027046C}"/>
                </a:ext>
              </a:extLst>
            </p:cNvPr>
            <p:cNvPicPr>
              <a:picLocks noChangeAspect="1"/>
            </p:cNvPicPr>
            <p:nvPr/>
          </p:nvPicPr>
          <p:blipFill>
            <a:blip r:embed="rId6"/>
            <a:stretch>
              <a:fillRect/>
            </a:stretch>
          </p:blipFill>
          <p:spPr>
            <a:xfrm>
              <a:off x="8464601" y="2992126"/>
              <a:ext cx="2119579" cy="1477186"/>
            </a:xfrm>
            <a:prstGeom prst="rect">
              <a:avLst/>
            </a:prstGeom>
            <a:ln>
              <a:noFill/>
            </a:ln>
            <a:effectLst/>
          </p:spPr>
        </p:pic>
      </p:grpSp>
      <p:sp>
        <p:nvSpPr>
          <p:cNvPr id="24" name="TextBox 23">
            <a:extLst>
              <a:ext uri="{FF2B5EF4-FFF2-40B4-BE49-F238E27FC236}">
                <a16:creationId xmlns:a16="http://schemas.microsoft.com/office/drawing/2014/main" id="{A4A0454E-BFE0-689F-EFBC-156933D323FE}"/>
              </a:ext>
            </a:extLst>
          </p:cNvPr>
          <p:cNvSpPr txBox="1"/>
          <p:nvPr/>
        </p:nvSpPr>
        <p:spPr>
          <a:xfrm>
            <a:off x="4743867" y="4952553"/>
            <a:ext cx="2704266" cy="738664"/>
          </a:xfrm>
          <a:prstGeom prst="rect">
            <a:avLst/>
          </a:prstGeom>
          <a:noFill/>
        </p:spPr>
        <p:txBody>
          <a:bodyPr wrap="none" lIns="0" tIns="0" rIns="0" bIns="0" rtlCol="0">
            <a:spAutoFit/>
          </a:bodyPr>
          <a:lstStyle/>
          <a:p>
            <a:r>
              <a:rPr lang="en-US" sz="1600">
                <a:solidFill>
                  <a:prstClr val="white"/>
                </a:solidFill>
                <a:latin typeface="Montserrat" pitchFamily="2" charset="0"/>
                <a:cs typeface="Arial" panose="020B0604020202020204" pitchFamily="34" charset="0"/>
              </a:rPr>
              <a:t>KI-</a:t>
            </a:r>
            <a:r>
              <a:rPr lang="en-US" sz="1600" err="1">
                <a:solidFill>
                  <a:prstClr val="white"/>
                </a:solidFill>
                <a:latin typeface="Montserrat" pitchFamily="2" charset="0"/>
                <a:cs typeface="Arial" panose="020B0604020202020204" pitchFamily="34" charset="0"/>
              </a:rPr>
              <a:t>unterstützte</a:t>
            </a:r>
            <a:r>
              <a:rPr lang="en-US" sz="1600">
                <a:solidFill>
                  <a:prstClr val="white"/>
                </a:solidFill>
                <a:latin typeface="Montserrat" pitchFamily="2" charset="0"/>
                <a:cs typeface="Arial" panose="020B0604020202020204" pitchFamily="34" charset="0"/>
              </a:rPr>
              <a:t> </a:t>
            </a:r>
            <a:r>
              <a:rPr lang="en-US" sz="1600" err="1">
                <a:solidFill>
                  <a:prstClr val="white"/>
                </a:solidFill>
                <a:latin typeface="Montserrat" pitchFamily="2" charset="0"/>
                <a:cs typeface="Arial" panose="020B0604020202020204" pitchFamily="34" charset="0"/>
              </a:rPr>
              <a:t>Knoten</a:t>
            </a:r>
            <a:r>
              <a:rPr lang="en-US" sz="1600">
                <a:solidFill>
                  <a:prstClr val="white"/>
                </a:solidFill>
                <a:latin typeface="Montserrat" pitchFamily="2" charset="0"/>
                <a:cs typeface="Arial" panose="020B0604020202020204" pitchFamily="34" charset="0"/>
              </a:rPr>
              <a:t>-</a:t>
            </a:r>
          </a:p>
          <a:p>
            <a:r>
              <a:rPr lang="en-US" sz="1600" err="1">
                <a:solidFill>
                  <a:prstClr val="white"/>
                </a:solidFill>
                <a:latin typeface="Montserrat" pitchFamily="2" charset="0"/>
                <a:cs typeface="Arial" panose="020B0604020202020204" pitchFamily="34" charset="0"/>
              </a:rPr>
              <a:t>Segmentierung</a:t>
            </a:r>
            <a:r>
              <a:rPr lang="en-US" sz="1600">
                <a:solidFill>
                  <a:prstClr val="white"/>
                </a:solidFill>
                <a:latin typeface="Montserrat" pitchFamily="2" charset="0"/>
                <a:cs typeface="Arial" panose="020B0604020202020204" pitchFamily="34" charset="0"/>
              </a:rPr>
              <a:t> &amp;</a:t>
            </a:r>
            <a:br>
              <a:rPr lang="en-US" sz="1600">
                <a:solidFill>
                  <a:prstClr val="white"/>
                </a:solidFill>
                <a:latin typeface="Montserrat" pitchFamily="2" charset="0"/>
                <a:cs typeface="Arial" panose="020B0604020202020204" pitchFamily="34" charset="0"/>
              </a:rPr>
            </a:br>
            <a:r>
              <a:rPr lang="en-US" sz="1600">
                <a:solidFill>
                  <a:prstClr val="white"/>
                </a:solidFill>
                <a:latin typeface="Montserrat" pitchFamily="2" charset="0"/>
                <a:cs typeface="Arial" panose="020B0604020202020204" pitchFamily="34" charset="0"/>
              </a:rPr>
              <a:t>ACR TI-RADS </a:t>
            </a:r>
            <a:r>
              <a:rPr lang="en-US" sz="1600" err="1">
                <a:solidFill>
                  <a:prstClr val="white"/>
                </a:solidFill>
                <a:latin typeface="Montserrat" pitchFamily="2" charset="0"/>
                <a:cs typeface="Arial" panose="020B0604020202020204" pitchFamily="34" charset="0"/>
              </a:rPr>
              <a:t>Bewertung</a:t>
            </a:r>
            <a:r>
              <a:rPr lang="en-US" sz="1600">
                <a:solidFill>
                  <a:prstClr val="white"/>
                </a:solidFill>
                <a:latin typeface="Montserrat" pitchFamily="2" charset="0"/>
                <a:cs typeface="Arial" panose="020B0604020202020204" pitchFamily="34" charset="0"/>
              </a:rPr>
              <a:t>* </a:t>
            </a:r>
          </a:p>
        </p:txBody>
      </p:sp>
      <p:sp>
        <p:nvSpPr>
          <p:cNvPr id="25" name="TextBox 24">
            <a:extLst>
              <a:ext uri="{FF2B5EF4-FFF2-40B4-BE49-F238E27FC236}">
                <a16:creationId xmlns:a16="http://schemas.microsoft.com/office/drawing/2014/main" id="{56A3B9BA-BD2B-93C1-3169-BC7B0B14E3AE}"/>
              </a:ext>
            </a:extLst>
          </p:cNvPr>
          <p:cNvSpPr txBox="1"/>
          <p:nvPr/>
        </p:nvSpPr>
        <p:spPr>
          <a:xfrm>
            <a:off x="838200" y="4888173"/>
            <a:ext cx="2031005" cy="738664"/>
          </a:xfrm>
          <a:prstGeom prst="rect">
            <a:avLst/>
          </a:prstGeom>
          <a:noFill/>
        </p:spPr>
        <p:txBody>
          <a:bodyPr wrap="none" lIns="0" tIns="0" rIns="0" bIns="0" rtlCol="0">
            <a:spAutoFit/>
          </a:bodyPr>
          <a:lstStyle/>
          <a:p>
            <a:r>
              <a:rPr lang="en-US" sz="1600">
                <a:solidFill>
                  <a:prstClr val="white"/>
                </a:solidFill>
                <a:latin typeface="Montserrat" pitchFamily="2" charset="0"/>
                <a:cs typeface="Arial" panose="020B0604020202020204" pitchFamily="34" charset="0"/>
              </a:rPr>
              <a:t>KI-</a:t>
            </a:r>
            <a:r>
              <a:rPr lang="en-US" sz="1600" err="1">
                <a:solidFill>
                  <a:prstClr val="white"/>
                </a:solidFill>
                <a:latin typeface="Montserrat" pitchFamily="2" charset="0"/>
                <a:cs typeface="Arial" panose="020B0604020202020204" pitchFamily="34" charset="0"/>
              </a:rPr>
              <a:t>basierte</a:t>
            </a:r>
            <a:r>
              <a:rPr lang="en-US" sz="1600">
                <a:solidFill>
                  <a:prstClr val="white"/>
                </a:solidFill>
                <a:latin typeface="Montserrat" pitchFamily="2" charset="0"/>
                <a:cs typeface="Arial" panose="020B0604020202020204" pitchFamily="34" charset="0"/>
              </a:rPr>
              <a:t> </a:t>
            </a:r>
            <a:r>
              <a:rPr lang="en-US" sz="1600" err="1">
                <a:solidFill>
                  <a:prstClr val="white"/>
                </a:solidFill>
                <a:latin typeface="Montserrat" pitchFamily="2" charset="0"/>
                <a:cs typeface="Arial" panose="020B0604020202020204" pitchFamily="34" charset="0"/>
              </a:rPr>
              <a:t>Lappen</a:t>
            </a:r>
            <a:r>
              <a:rPr lang="en-US" sz="1600">
                <a:solidFill>
                  <a:prstClr val="white"/>
                </a:solidFill>
                <a:latin typeface="Montserrat" pitchFamily="2" charset="0"/>
                <a:cs typeface="Arial" panose="020B0604020202020204" pitchFamily="34" charset="0"/>
              </a:rPr>
              <a:t>-</a:t>
            </a:r>
          </a:p>
          <a:p>
            <a:r>
              <a:rPr lang="en-US" sz="1600" err="1">
                <a:solidFill>
                  <a:prstClr val="white"/>
                </a:solidFill>
                <a:latin typeface="Montserrat" pitchFamily="2" charset="0"/>
                <a:cs typeface="Arial" panose="020B0604020202020204" pitchFamily="34" charset="0"/>
              </a:rPr>
              <a:t>Segmentierung</a:t>
            </a:r>
            <a:endParaRPr lang="en-US" sz="1600">
              <a:solidFill>
                <a:prstClr val="white"/>
              </a:solidFill>
              <a:latin typeface="Montserrat" pitchFamily="2" charset="0"/>
              <a:cs typeface="Arial" panose="020B0604020202020204" pitchFamily="34" charset="0"/>
            </a:endParaRPr>
          </a:p>
          <a:p>
            <a:endParaRPr lang="en-US" sz="1600">
              <a:solidFill>
                <a:prstClr val="white"/>
              </a:solidFill>
              <a:latin typeface="Montserrat" pitchFamily="2" charset="0"/>
              <a:cs typeface="Arial" panose="020B0604020202020204" pitchFamily="34" charset="0"/>
            </a:endParaRPr>
          </a:p>
        </p:txBody>
      </p:sp>
      <p:sp>
        <p:nvSpPr>
          <p:cNvPr id="27" name="TextBox 26">
            <a:extLst>
              <a:ext uri="{FF2B5EF4-FFF2-40B4-BE49-F238E27FC236}">
                <a16:creationId xmlns:a16="http://schemas.microsoft.com/office/drawing/2014/main" id="{DF138C4B-0CEE-D85D-AEAB-04D92E513625}"/>
              </a:ext>
            </a:extLst>
          </p:cNvPr>
          <p:cNvSpPr txBox="1"/>
          <p:nvPr/>
        </p:nvSpPr>
        <p:spPr>
          <a:xfrm>
            <a:off x="9173220" y="5011283"/>
            <a:ext cx="2632228" cy="492443"/>
          </a:xfrm>
          <a:prstGeom prst="rect">
            <a:avLst/>
          </a:prstGeom>
          <a:noFill/>
        </p:spPr>
        <p:txBody>
          <a:bodyPr wrap="square" lIns="0" tIns="0" rIns="0" bIns="0" rtlCol="0">
            <a:spAutoFit/>
          </a:bodyPr>
          <a:lstStyle/>
          <a:p>
            <a:r>
              <a:rPr lang="en-US" sz="1600" err="1">
                <a:solidFill>
                  <a:prstClr val="white"/>
                </a:solidFill>
                <a:latin typeface="Montserrat" pitchFamily="2" charset="0"/>
                <a:cs typeface="Arial" panose="020B0604020202020204" pitchFamily="34" charset="0"/>
              </a:rPr>
              <a:t>Bewertung</a:t>
            </a:r>
            <a:r>
              <a:rPr lang="en-US" sz="1600">
                <a:solidFill>
                  <a:prstClr val="white"/>
                </a:solidFill>
                <a:latin typeface="Montserrat" pitchFamily="2" charset="0"/>
                <a:cs typeface="Arial" panose="020B0604020202020204" pitchFamily="34" charset="0"/>
              </a:rPr>
              <a:t> &amp; </a:t>
            </a:r>
            <a:r>
              <a:rPr lang="en-US" sz="1600" err="1">
                <a:solidFill>
                  <a:prstClr val="white"/>
                </a:solidFill>
                <a:latin typeface="Montserrat" pitchFamily="2" charset="0"/>
                <a:cs typeface="Arial" panose="020B0604020202020204" pitchFamily="34" charset="0"/>
              </a:rPr>
              <a:t>automatisches</a:t>
            </a:r>
            <a:r>
              <a:rPr lang="en-US" sz="1600">
                <a:solidFill>
                  <a:prstClr val="white"/>
                </a:solidFill>
                <a:latin typeface="Montserrat" pitchFamily="2" charset="0"/>
                <a:cs typeface="Arial" panose="020B0604020202020204" pitchFamily="34" charset="0"/>
              </a:rPr>
              <a:t> Reporting</a:t>
            </a:r>
          </a:p>
        </p:txBody>
      </p:sp>
      <p:sp>
        <p:nvSpPr>
          <p:cNvPr id="3" name="TextBox 2">
            <a:extLst>
              <a:ext uri="{FF2B5EF4-FFF2-40B4-BE49-F238E27FC236}">
                <a16:creationId xmlns:a16="http://schemas.microsoft.com/office/drawing/2014/main" id="{45118F94-1B39-F940-2B72-88AB130D5206}"/>
              </a:ext>
            </a:extLst>
          </p:cNvPr>
          <p:cNvSpPr txBox="1"/>
          <p:nvPr/>
        </p:nvSpPr>
        <p:spPr>
          <a:xfrm>
            <a:off x="9052560" y="6518804"/>
            <a:ext cx="2138406" cy="153888"/>
          </a:xfrm>
          <a:prstGeom prst="rect">
            <a:avLst/>
          </a:prstGeom>
          <a:noFill/>
        </p:spPr>
        <p:txBody>
          <a:bodyPr wrap="square" lIns="0" tIns="0" rIns="0" bIns="0" rtlCol="0">
            <a:spAutoFit/>
          </a:bodyPr>
          <a:lstStyle/>
          <a:p>
            <a:r>
              <a:rPr lang="en-US" sz="1000">
                <a:solidFill>
                  <a:prstClr val="white"/>
                </a:solidFill>
                <a:latin typeface="Montserrat" pitchFamily="2" charset="0"/>
                <a:cs typeface="Arial" panose="020B0604020202020204" pitchFamily="34" charset="0"/>
              </a:rPr>
              <a:t>*</a:t>
            </a:r>
            <a:r>
              <a:rPr lang="en-US" sz="1000" err="1">
                <a:solidFill>
                  <a:prstClr val="white"/>
                </a:solidFill>
                <a:latin typeface="Montserrat" pitchFamily="2" charset="0"/>
                <a:cs typeface="Arial" panose="020B0604020202020204" pitchFamily="34" charset="0"/>
              </a:rPr>
              <a:t>manuelle</a:t>
            </a:r>
            <a:r>
              <a:rPr lang="en-US" sz="1000">
                <a:solidFill>
                  <a:prstClr val="white"/>
                </a:solidFill>
                <a:latin typeface="Montserrat" pitchFamily="2" charset="0"/>
                <a:cs typeface="Arial" panose="020B0604020202020204" pitchFamily="34" charset="0"/>
              </a:rPr>
              <a:t> </a:t>
            </a:r>
            <a:r>
              <a:rPr lang="en-US" sz="1000" err="1">
                <a:solidFill>
                  <a:prstClr val="white"/>
                </a:solidFill>
                <a:latin typeface="Montserrat" pitchFamily="2" charset="0"/>
                <a:cs typeface="Arial" panose="020B0604020202020204" pitchFamily="34" charset="0"/>
              </a:rPr>
              <a:t>Korrektur</a:t>
            </a:r>
            <a:r>
              <a:rPr lang="en-US" sz="1000">
                <a:solidFill>
                  <a:prstClr val="white"/>
                </a:solidFill>
                <a:latin typeface="Montserrat" pitchFamily="2" charset="0"/>
                <a:cs typeface="Arial" panose="020B0604020202020204" pitchFamily="34" charset="0"/>
              </a:rPr>
              <a:t> </a:t>
            </a:r>
            <a:r>
              <a:rPr lang="en-US" sz="1000" err="1">
                <a:solidFill>
                  <a:prstClr val="white"/>
                </a:solidFill>
                <a:latin typeface="Montserrat" pitchFamily="2" charset="0"/>
                <a:cs typeface="Arial" panose="020B0604020202020204" pitchFamily="34" charset="0"/>
              </a:rPr>
              <a:t>möglich</a:t>
            </a:r>
            <a:endParaRPr lang="en-US" sz="1000">
              <a:solidFill>
                <a:prstClr val="white"/>
              </a:solidFill>
              <a:latin typeface="Montserrat" pitchFamily="2" charset="0"/>
              <a:cs typeface="Arial" panose="020B0604020202020204" pitchFamily="34" charset="0"/>
            </a:endParaRPr>
          </a:p>
        </p:txBody>
      </p:sp>
    </p:spTree>
    <p:extLst>
      <p:ext uri="{BB962C8B-B14F-4D97-AF65-F5344CB8AC3E}">
        <p14:creationId xmlns:p14="http://schemas.microsoft.com/office/powerpoint/2010/main" val="23672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30194" y="356118"/>
            <a:ext cx="7863147" cy="863826"/>
          </a:xfrm>
          <a:prstGeom prst="rect">
            <a:avLst/>
          </a:prstGeom>
        </p:spPr>
        <p:txBody>
          <a:bodyPr wrap="square" lIns="0" tIns="0" rIns="0" bIns="0" rtlCol="0" anchor="t">
            <a:spAutoFit/>
          </a:bodyPr>
          <a:lstStyle/>
          <a:p>
            <a:pPr>
              <a:lnSpc>
                <a:spcPts val="7440"/>
              </a:lnSpc>
            </a:pPr>
            <a:r>
              <a:rPr lang="en-US" sz="4800">
                <a:solidFill>
                  <a:srgbClr val="FFFFFF"/>
                </a:solidFill>
                <a:latin typeface="Montserrat ExtraBold" pitchFamily="2" charset="0"/>
                <a:cs typeface="Poppins Bold" panose="00000800000000000000" pitchFamily="2" charset="0"/>
              </a:rPr>
              <a:t>PRODUKT FEATURES</a:t>
            </a:r>
          </a:p>
        </p:txBody>
      </p:sp>
      <p:grpSp>
        <p:nvGrpSpPr>
          <p:cNvPr id="7" name="Group 6">
            <a:extLst>
              <a:ext uri="{FF2B5EF4-FFF2-40B4-BE49-F238E27FC236}">
                <a16:creationId xmlns:a16="http://schemas.microsoft.com/office/drawing/2014/main" id="{AAB42268-D67F-018B-174F-831259389D1E}"/>
              </a:ext>
            </a:extLst>
          </p:cNvPr>
          <p:cNvGrpSpPr/>
          <p:nvPr/>
        </p:nvGrpSpPr>
        <p:grpSpPr>
          <a:xfrm>
            <a:off x="953934" y="3538302"/>
            <a:ext cx="2376000" cy="1692000"/>
            <a:chOff x="747319" y="2069158"/>
            <a:chExt cx="3146241" cy="463355"/>
          </a:xfrm>
          <a:solidFill>
            <a:schemeClr val="bg1">
              <a:lumMod val="95000"/>
              <a:lumOff val="5000"/>
            </a:schemeClr>
          </a:solidFill>
        </p:grpSpPr>
        <p:grpSp>
          <p:nvGrpSpPr>
            <p:cNvPr id="12" name="Group 9">
              <a:extLst>
                <a:ext uri="{FF2B5EF4-FFF2-40B4-BE49-F238E27FC236}">
                  <a16:creationId xmlns:a16="http://schemas.microsoft.com/office/drawing/2014/main" id="{58E100AB-14F1-8098-E389-A99EABBD6D46}"/>
                </a:ext>
              </a:extLst>
            </p:cNvPr>
            <p:cNvGrpSpPr/>
            <p:nvPr/>
          </p:nvGrpSpPr>
          <p:grpSpPr>
            <a:xfrm>
              <a:off x="747319" y="2069158"/>
              <a:ext cx="3146241" cy="463355"/>
              <a:chOff x="0" y="0"/>
              <a:chExt cx="3599079" cy="549679"/>
            </a:xfrm>
            <a:grpFill/>
          </p:grpSpPr>
          <p:sp>
            <p:nvSpPr>
              <p:cNvPr id="18" name="Freeform 10">
                <a:extLst>
                  <a:ext uri="{FF2B5EF4-FFF2-40B4-BE49-F238E27FC236}">
                    <a16:creationId xmlns:a16="http://schemas.microsoft.com/office/drawing/2014/main" id="{E484022A-2106-2A1E-2340-1CB044715A70}"/>
                  </a:ext>
                </a:extLst>
              </p:cNvPr>
              <p:cNvSpPr/>
              <p:nvPr/>
            </p:nvSpPr>
            <p:spPr>
              <a:xfrm>
                <a:off x="0" y="0"/>
                <a:ext cx="3599079" cy="549679"/>
              </a:xfrm>
              <a:prstGeom prst="rect">
                <a:avLst/>
              </a:prstGeom>
              <a:grpFill/>
              <a:ln>
                <a:solidFill>
                  <a:srgbClr val="6CA2CE"/>
                </a:solidFill>
              </a:ln>
            </p:spPr>
          </p:sp>
        </p:grpSp>
        <p:sp>
          <p:nvSpPr>
            <p:cNvPr id="17" name="TextBox 37">
              <a:extLst>
                <a:ext uri="{FF2B5EF4-FFF2-40B4-BE49-F238E27FC236}">
                  <a16:creationId xmlns:a16="http://schemas.microsoft.com/office/drawing/2014/main" id="{6D7482CC-F589-2B29-7938-20B5AD071ED1}"/>
                </a:ext>
              </a:extLst>
            </p:cNvPr>
            <p:cNvSpPr txBox="1"/>
            <p:nvPr/>
          </p:nvSpPr>
          <p:spPr>
            <a:xfrm>
              <a:off x="942932" y="2147342"/>
              <a:ext cx="2776858" cy="176998"/>
            </a:xfrm>
            <a:prstGeom prst="rect">
              <a:avLst/>
            </a:prstGeom>
            <a:grpFill/>
            <a:ln>
              <a:noFill/>
            </a:ln>
          </p:spPr>
          <p:txBody>
            <a:bodyPr lIns="0" tIns="0" rIns="0" bIns="0" rtlCol="0" anchor="ctr">
              <a:spAutoFit/>
            </a:bodyPr>
            <a:lstStyle/>
            <a:p>
              <a:pPr algn="ctr">
                <a:defRPr/>
              </a:pPr>
              <a:r>
                <a:rPr lang="en-US" sz="1400">
                  <a:solidFill>
                    <a:srgbClr val="FFFFFF"/>
                  </a:solidFill>
                  <a:latin typeface="Montserrat SemiBold" pitchFamily="2" charset="0"/>
                  <a:cs typeface="Poppins Medium" panose="00000600000000000000" pitchFamily="2" charset="0"/>
                </a:rPr>
                <a:t>3D-Bildgebung </a:t>
              </a:r>
              <a:r>
                <a:rPr lang="en-US" sz="1400" err="1">
                  <a:solidFill>
                    <a:srgbClr val="FFFFFF"/>
                  </a:solidFill>
                  <a:latin typeface="Montserrat SemiBold" pitchFamily="2" charset="0"/>
                  <a:cs typeface="Poppins Medium" panose="00000600000000000000" pitchFamily="2" charset="0"/>
                </a:rPr>
                <a:t>mit</a:t>
              </a:r>
              <a:r>
                <a:rPr lang="en-US" sz="1400">
                  <a:solidFill>
                    <a:srgbClr val="FFFFFF"/>
                  </a:solidFill>
                  <a:latin typeface="Montserrat SemiBold" pitchFamily="2" charset="0"/>
                  <a:cs typeface="Poppins Medium" panose="00000600000000000000" pitchFamily="2" charset="0"/>
                </a:rPr>
                <a:t> </a:t>
              </a:r>
              <a:r>
                <a:rPr lang="en-US" sz="1400" err="1">
                  <a:solidFill>
                    <a:srgbClr val="FFFFFF"/>
                  </a:solidFill>
                  <a:latin typeface="Montserrat SemiBold" pitchFamily="2" charset="0"/>
                  <a:cs typeface="Poppins Medium" panose="00000600000000000000" pitchFamily="2" charset="0"/>
                </a:rPr>
                <a:t>jedem</a:t>
              </a:r>
              <a:r>
                <a:rPr lang="en-US" sz="1400">
                  <a:solidFill>
                    <a:srgbClr val="FFFFFF"/>
                  </a:solidFill>
                  <a:latin typeface="Montserrat SemiBold" pitchFamily="2" charset="0"/>
                  <a:cs typeface="Poppins Medium" panose="00000600000000000000" pitchFamily="2" charset="0"/>
                </a:rPr>
                <a:t> Standard-</a:t>
              </a:r>
              <a:r>
                <a:rPr lang="en-US" sz="1400" err="1">
                  <a:solidFill>
                    <a:srgbClr val="FFFFFF"/>
                  </a:solidFill>
                  <a:latin typeface="Montserrat SemiBold" pitchFamily="2" charset="0"/>
                  <a:cs typeface="Poppins Medium" panose="00000600000000000000" pitchFamily="2" charset="0"/>
                </a:rPr>
                <a:t>Ultraschallsystem</a:t>
              </a:r>
              <a:endParaRPr lang="en-US" sz="1400">
                <a:solidFill>
                  <a:srgbClr val="FFFFFF"/>
                </a:solidFill>
                <a:latin typeface="Montserrat SemiBold" pitchFamily="2" charset="0"/>
                <a:cs typeface="Poppins Medium" panose="00000600000000000000" pitchFamily="2" charset="0"/>
              </a:endParaRPr>
            </a:p>
          </p:txBody>
        </p:sp>
      </p:grpSp>
      <p:grpSp>
        <p:nvGrpSpPr>
          <p:cNvPr id="22" name="Group 21">
            <a:extLst>
              <a:ext uri="{FF2B5EF4-FFF2-40B4-BE49-F238E27FC236}">
                <a16:creationId xmlns:a16="http://schemas.microsoft.com/office/drawing/2014/main" id="{EB8AADA2-7FF2-35CF-1758-2CF6F8CBE17A}"/>
              </a:ext>
            </a:extLst>
          </p:cNvPr>
          <p:cNvGrpSpPr/>
          <p:nvPr/>
        </p:nvGrpSpPr>
        <p:grpSpPr>
          <a:xfrm>
            <a:off x="3720000" y="3538302"/>
            <a:ext cx="2376000" cy="1692000"/>
            <a:chOff x="3671212" y="3651664"/>
            <a:chExt cx="2395530" cy="1009624"/>
          </a:xfrm>
          <a:solidFill>
            <a:schemeClr val="bg1">
              <a:lumMod val="95000"/>
              <a:lumOff val="5000"/>
            </a:schemeClr>
          </a:solidFill>
        </p:grpSpPr>
        <p:sp>
          <p:nvSpPr>
            <p:cNvPr id="19" name="Freeform 10">
              <a:extLst>
                <a:ext uri="{FF2B5EF4-FFF2-40B4-BE49-F238E27FC236}">
                  <a16:creationId xmlns:a16="http://schemas.microsoft.com/office/drawing/2014/main" id="{E2111605-BD7E-D834-0198-8E1E15AFF35F}"/>
                </a:ext>
              </a:extLst>
            </p:cNvPr>
            <p:cNvSpPr/>
            <p:nvPr/>
          </p:nvSpPr>
          <p:spPr>
            <a:xfrm>
              <a:off x="3671212" y="3651664"/>
              <a:ext cx="2395530" cy="1009624"/>
            </a:xfrm>
            <a:prstGeom prst="rect">
              <a:avLst/>
            </a:prstGeom>
            <a:grpFill/>
            <a:ln>
              <a:solidFill>
                <a:srgbClr val="6CA2CE"/>
              </a:solidFill>
            </a:ln>
          </p:spPr>
        </p:sp>
        <p:sp>
          <p:nvSpPr>
            <p:cNvPr id="20" name="TextBox 37">
              <a:extLst>
                <a:ext uri="{FF2B5EF4-FFF2-40B4-BE49-F238E27FC236}">
                  <a16:creationId xmlns:a16="http://schemas.microsoft.com/office/drawing/2014/main" id="{EB2E79C5-F49D-5194-0209-1E589C6D3C1C}"/>
                </a:ext>
              </a:extLst>
            </p:cNvPr>
            <p:cNvSpPr txBox="1"/>
            <p:nvPr/>
          </p:nvSpPr>
          <p:spPr>
            <a:xfrm>
              <a:off x="3811835" y="3865318"/>
              <a:ext cx="2114284" cy="257112"/>
            </a:xfrm>
            <a:prstGeom prst="rect">
              <a:avLst/>
            </a:prstGeom>
            <a:grpFill/>
            <a:ln>
              <a:noFill/>
            </a:ln>
          </p:spPr>
          <p:txBody>
            <a:bodyPr lIns="0" tIns="0" rIns="0" bIns="0" rtlCol="0" anchor="ctr">
              <a:spAutoFit/>
            </a:bodyPr>
            <a:lstStyle/>
            <a:p>
              <a:pPr algn="ctr">
                <a:defRPr/>
              </a:pPr>
              <a:r>
                <a:rPr lang="en-US" sz="1400">
                  <a:solidFill>
                    <a:srgbClr val="FFFFFF"/>
                  </a:solidFill>
                  <a:latin typeface="Montserrat SemiBold" pitchFamily="2" charset="0"/>
                  <a:cs typeface="Poppins Medium" panose="00000600000000000000" pitchFamily="2" charset="0"/>
                </a:rPr>
                <a:t>MRPs und 3D-Volumenrenderings</a:t>
              </a:r>
            </a:p>
          </p:txBody>
        </p:sp>
      </p:grpSp>
      <p:grpSp>
        <p:nvGrpSpPr>
          <p:cNvPr id="25" name="Group 24">
            <a:extLst>
              <a:ext uri="{FF2B5EF4-FFF2-40B4-BE49-F238E27FC236}">
                <a16:creationId xmlns:a16="http://schemas.microsoft.com/office/drawing/2014/main" id="{FA467D34-DFCD-C575-0471-8BFB3CF2C66C}"/>
              </a:ext>
            </a:extLst>
          </p:cNvPr>
          <p:cNvGrpSpPr/>
          <p:nvPr/>
        </p:nvGrpSpPr>
        <p:grpSpPr>
          <a:xfrm>
            <a:off x="3720000" y="1593666"/>
            <a:ext cx="2376000" cy="1692000"/>
            <a:chOff x="3671212" y="3651664"/>
            <a:chExt cx="2395530" cy="1009624"/>
          </a:xfrm>
          <a:solidFill>
            <a:schemeClr val="bg1">
              <a:lumMod val="95000"/>
              <a:lumOff val="5000"/>
            </a:schemeClr>
          </a:solidFill>
        </p:grpSpPr>
        <p:sp>
          <p:nvSpPr>
            <p:cNvPr id="26" name="Freeform 10">
              <a:extLst>
                <a:ext uri="{FF2B5EF4-FFF2-40B4-BE49-F238E27FC236}">
                  <a16:creationId xmlns:a16="http://schemas.microsoft.com/office/drawing/2014/main" id="{4957054C-F709-4992-24FF-0D8C785EB615}"/>
                </a:ext>
              </a:extLst>
            </p:cNvPr>
            <p:cNvSpPr/>
            <p:nvPr/>
          </p:nvSpPr>
          <p:spPr>
            <a:xfrm>
              <a:off x="3671212" y="3651664"/>
              <a:ext cx="2395530" cy="1009624"/>
            </a:xfrm>
            <a:prstGeom prst="rect">
              <a:avLst/>
            </a:prstGeom>
            <a:grpFill/>
            <a:ln>
              <a:solidFill>
                <a:srgbClr val="6CA2CE"/>
              </a:solidFill>
            </a:ln>
          </p:spPr>
        </p:sp>
        <p:sp>
          <p:nvSpPr>
            <p:cNvPr id="27" name="TextBox 37">
              <a:extLst>
                <a:ext uri="{FF2B5EF4-FFF2-40B4-BE49-F238E27FC236}">
                  <a16:creationId xmlns:a16="http://schemas.microsoft.com/office/drawing/2014/main" id="{DB928266-5992-8466-F29B-19DF15152A66}"/>
                </a:ext>
              </a:extLst>
            </p:cNvPr>
            <p:cNvSpPr txBox="1"/>
            <p:nvPr/>
          </p:nvSpPr>
          <p:spPr>
            <a:xfrm>
              <a:off x="3811834" y="3838816"/>
              <a:ext cx="2114284" cy="257112"/>
            </a:xfrm>
            <a:prstGeom prst="rect">
              <a:avLst/>
            </a:prstGeom>
            <a:grpFill/>
            <a:ln>
              <a:noFill/>
            </a:ln>
          </p:spPr>
          <p:txBody>
            <a:bodyPr lIns="0" tIns="0" rIns="0" bIns="0" rtlCol="0" anchor="ctr">
              <a:spAutoFit/>
            </a:bodyPr>
            <a:lstStyle/>
            <a:p>
              <a:pPr algn="ctr">
                <a:defRPr/>
              </a:pPr>
              <a:r>
                <a:rPr lang="en-US" sz="1400" err="1">
                  <a:solidFill>
                    <a:srgbClr val="FFFFFF"/>
                  </a:solidFill>
                  <a:latin typeface="Montserrat SemiBold" pitchFamily="2" charset="0"/>
                  <a:cs typeface="Poppins Medium" panose="00000600000000000000" pitchFamily="2" charset="0"/>
                </a:rPr>
                <a:t>Echte</a:t>
              </a:r>
              <a:r>
                <a:rPr lang="en-US" sz="1400">
                  <a:solidFill>
                    <a:srgbClr val="FFFFFF"/>
                  </a:solidFill>
                  <a:latin typeface="Montserrat SemiBold" pitchFamily="2" charset="0"/>
                  <a:cs typeface="Poppins Medium" panose="00000600000000000000" pitchFamily="2" charset="0"/>
                </a:rPr>
                <a:t> </a:t>
              </a:r>
              <a:r>
                <a:rPr lang="en-US" sz="1400" err="1">
                  <a:solidFill>
                    <a:srgbClr val="FFFFFF"/>
                  </a:solidFill>
                  <a:latin typeface="Montserrat SemiBold" pitchFamily="2" charset="0"/>
                  <a:cs typeface="Poppins Medium" panose="00000600000000000000" pitchFamily="2" charset="0"/>
                </a:rPr>
                <a:t>Volumenmessungen</a:t>
              </a:r>
              <a:endParaRPr lang="en-US" sz="1400">
                <a:solidFill>
                  <a:srgbClr val="FFFFFF"/>
                </a:solidFill>
                <a:latin typeface="Montserrat SemiBold" pitchFamily="2" charset="0"/>
                <a:cs typeface="Poppins Medium" panose="00000600000000000000" pitchFamily="2" charset="0"/>
              </a:endParaRPr>
            </a:p>
          </p:txBody>
        </p:sp>
      </p:grpSp>
      <p:sp>
        <p:nvSpPr>
          <p:cNvPr id="29" name="Freeform 10">
            <a:extLst>
              <a:ext uri="{FF2B5EF4-FFF2-40B4-BE49-F238E27FC236}">
                <a16:creationId xmlns:a16="http://schemas.microsoft.com/office/drawing/2014/main" id="{FC11FF4D-42AF-CE2B-D1FD-F617ED9A9E52}"/>
              </a:ext>
            </a:extLst>
          </p:cNvPr>
          <p:cNvSpPr/>
          <p:nvPr/>
        </p:nvSpPr>
        <p:spPr>
          <a:xfrm>
            <a:off x="953934" y="1596829"/>
            <a:ext cx="2376000" cy="1692000"/>
          </a:xfrm>
          <a:prstGeom prst="rect">
            <a:avLst/>
          </a:prstGeom>
          <a:solidFill>
            <a:schemeClr val="bg1">
              <a:lumMod val="95000"/>
              <a:lumOff val="5000"/>
            </a:schemeClr>
          </a:solidFill>
          <a:ln>
            <a:solidFill>
              <a:srgbClr val="6CA2CE"/>
            </a:solidFill>
          </a:ln>
        </p:spPr>
      </p:sp>
      <p:sp>
        <p:nvSpPr>
          <p:cNvPr id="30" name="TextBox 37">
            <a:extLst>
              <a:ext uri="{FF2B5EF4-FFF2-40B4-BE49-F238E27FC236}">
                <a16:creationId xmlns:a16="http://schemas.microsoft.com/office/drawing/2014/main" id="{3A05712B-6AF0-3E6B-8492-1DE17236E620}"/>
              </a:ext>
            </a:extLst>
          </p:cNvPr>
          <p:cNvSpPr txBox="1"/>
          <p:nvPr/>
        </p:nvSpPr>
        <p:spPr>
          <a:xfrm>
            <a:off x="1101658" y="1843982"/>
            <a:ext cx="2097047" cy="861774"/>
          </a:xfrm>
          <a:prstGeom prst="rect">
            <a:avLst/>
          </a:prstGeom>
          <a:solidFill>
            <a:schemeClr val="bg1">
              <a:lumMod val="95000"/>
              <a:lumOff val="5000"/>
            </a:schemeClr>
          </a:solidFill>
          <a:ln>
            <a:noFill/>
          </a:ln>
        </p:spPr>
        <p:txBody>
          <a:bodyPr lIns="0" tIns="0" rIns="0" bIns="0" rtlCol="0" anchor="t">
            <a:spAutoFit/>
          </a:bodyPr>
          <a:lstStyle/>
          <a:p>
            <a:pPr algn="ctr">
              <a:defRPr/>
            </a:pPr>
            <a:r>
              <a:rPr lang="de-DE" sz="1400">
                <a:solidFill>
                  <a:srgbClr val="FFFFFF"/>
                </a:solidFill>
                <a:latin typeface="Montserrat SemiBold" pitchFamily="2" charset="0"/>
                <a:cs typeface="Poppins Medium" panose="00000600000000000000" pitchFamily="2" charset="0"/>
              </a:rPr>
              <a:t>Aufnahme &amp; vollständige Archivierung ganzer Organe &amp; Strukturen</a:t>
            </a:r>
            <a:endParaRPr lang="en-US" sz="1400">
              <a:solidFill>
                <a:srgbClr val="FFFFFF"/>
              </a:solidFill>
              <a:latin typeface="Montserrat SemiBold" pitchFamily="2" charset="0"/>
              <a:cs typeface="Poppins Medium" panose="00000600000000000000" pitchFamily="2" charset="0"/>
            </a:endParaRPr>
          </a:p>
        </p:txBody>
      </p:sp>
      <p:pic>
        <p:nvPicPr>
          <p:cNvPr id="34" name="Picture 16">
            <a:extLst>
              <a:ext uri="{FF2B5EF4-FFF2-40B4-BE49-F238E27FC236}">
                <a16:creationId xmlns:a16="http://schemas.microsoft.com/office/drawing/2014/main" id="{CFA29BE8-48A9-1011-EC02-E8CCCA595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61768" y="4675142"/>
            <a:ext cx="321472" cy="347068"/>
          </a:xfrm>
          <a:prstGeom prst="rect">
            <a:avLst/>
          </a:prstGeom>
        </p:spPr>
      </p:pic>
      <p:pic>
        <p:nvPicPr>
          <p:cNvPr id="35" name="Picture 16">
            <a:extLst>
              <a:ext uri="{FF2B5EF4-FFF2-40B4-BE49-F238E27FC236}">
                <a16:creationId xmlns:a16="http://schemas.microsoft.com/office/drawing/2014/main" id="{AB849A40-57A7-CA61-427B-08A04CA73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38219" y="4675142"/>
            <a:ext cx="321472" cy="347068"/>
          </a:xfrm>
          <a:prstGeom prst="rect">
            <a:avLst/>
          </a:prstGeom>
        </p:spPr>
      </p:pic>
      <p:pic>
        <p:nvPicPr>
          <p:cNvPr id="36" name="Picture 16">
            <a:extLst>
              <a:ext uri="{FF2B5EF4-FFF2-40B4-BE49-F238E27FC236}">
                <a16:creationId xmlns:a16="http://schemas.microsoft.com/office/drawing/2014/main" id="{9020318B-E712-FA54-C391-A802D4E044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43793" y="2728415"/>
            <a:ext cx="321472" cy="347068"/>
          </a:xfrm>
          <a:prstGeom prst="rect">
            <a:avLst/>
          </a:prstGeom>
        </p:spPr>
      </p:pic>
      <p:pic>
        <p:nvPicPr>
          <p:cNvPr id="37" name="Picture 16">
            <a:extLst>
              <a:ext uri="{FF2B5EF4-FFF2-40B4-BE49-F238E27FC236}">
                <a16:creationId xmlns:a16="http://schemas.microsoft.com/office/drawing/2014/main" id="{BA3BDDB8-7F00-DC1A-6D76-C7D953C11A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36666" y="2708900"/>
            <a:ext cx="321472" cy="347068"/>
          </a:xfrm>
          <a:prstGeom prst="rect">
            <a:avLst/>
          </a:prstGeom>
        </p:spPr>
      </p:pic>
      <p:pic>
        <p:nvPicPr>
          <p:cNvPr id="41" name="Picture 40">
            <a:extLst>
              <a:ext uri="{FF2B5EF4-FFF2-40B4-BE49-F238E27FC236}">
                <a16:creationId xmlns:a16="http://schemas.microsoft.com/office/drawing/2014/main" id="{35F0B8FF-EAF3-FBDC-6ACD-19B3F455DC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445" t="14372" r="14150" b="40529"/>
          <a:stretch/>
        </p:blipFill>
        <p:spPr>
          <a:xfrm>
            <a:off x="6625543" y="978408"/>
            <a:ext cx="5510868" cy="5879592"/>
          </a:xfrm>
          <a:prstGeom prst="rect">
            <a:avLst/>
          </a:prstGeom>
        </p:spPr>
      </p:pic>
    </p:spTree>
    <p:extLst>
      <p:ext uri="{BB962C8B-B14F-4D97-AF65-F5344CB8AC3E}">
        <p14:creationId xmlns:p14="http://schemas.microsoft.com/office/powerpoint/2010/main" val="290553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91287" y="220595"/>
            <a:ext cx="4269249" cy="901850"/>
          </a:xfrm>
          <a:prstGeom prst="rect">
            <a:avLst/>
          </a:prstGeom>
        </p:spPr>
        <p:txBody>
          <a:bodyPr wrap="square" lIns="0" tIns="0" rIns="0" bIns="0" rtlCol="0" anchor="t">
            <a:spAutoFit/>
          </a:bodyPr>
          <a:lstStyle/>
          <a:p>
            <a:pPr>
              <a:lnSpc>
                <a:spcPts val="7440"/>
              </a:lnSpc>
            </a:pPr>
            <a:r>
              <a:rPr lang="en-US" sz="6000" b="1">
                <a:solidFill>
                  <a:srgbClr val="FFFFFF"/>
                </a:solidFill>
                <a:latin typeface="Montserrat ExtraBold" pitchFamily="2" charset="0"/>
                <a:cs typeface="Poppins Bold" panose="00000800000000000000" pitchFamily="2" charset="0"/>
              </a:rPr>
              <a:t>INFINITY</a:t>
            </a:r>
          </a:p>
        </p:txBody>
      </p:sp>
      <p:pic>
        <p:nvPicPr>
          <p:cNvPr id="24" name="Picture 23" descr="A screenshot of a video game&#10;&#10;Description automatically generated with medium confidence">
            <a:extLst>
              <a:ext uri="{FF2B5EF4-FFF2-40B4-BE49-F238E27FC236}">
                <a16:creationId xmlns:a16="http://schemas.microsoft.com/office/drawing/2014/main" id="{88E6CC12-3009-6AB1-649B-9778FFC64F4E}"/>
              </a:ext>
            </a:extLst>
          </p:cNvPr>
          <p:cNvPicPr>
            <a:picLocks noChangeAspect="1"/>
          </p:cNvPicPr>
          <p:nvPr/>
        </p:nvPicPr>
        <p:blipFill rotWithShape="1">
          <a:blip r:embed="rId3">
            <a:extLst>
              <a:ext uri="{28A0092B-C50C-407E-A947-70E740481C1C}">
                <a14:useLocalDpi xmlns:a14="http://schemas.microsoft.com/office/drawing/2010/main" val="0"/>
              </a:ext>
            </a:extLst>
          </a:blip>
          <a:srcRect l="2716"/>
          <a:stretch/>
        </p:blipFill>
        <p:spPr>
          <a:xfrm>
            <a:off x="2891421" y="1678166"/>
            <a:ext cx="6997297" cy="4045867"/>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4F78BCD7-3BBB-A880-D3AB-D0C027B198CD}"/>
              </a:ext>
            </a:extLst>
          </p:cNvPr>
          <p:cNvSpPr txBox="1"/>
          <p:nvPr/>
        </p:nvSpPr>
        <p:spPr>
          <a:xfrm>
            <a:off x="491287" y="2267920"/>
            <a:ext cx="1988680" cy="738664"/>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3D Vermessung</a:t>
            </a:r>
          </a:p>
          <a:p>
            <a:r>
              <a:rPr lang="de-DE" sz="1200">
                <a:solidFill>
                  <a:prstClr val="white"/>
                </a:solidFill>
                <a:latin typeface="Montserrat" pitchFamily="2" charset="0"/>
                <a:cs typeface="Arial" panose="020B0604020202020204" pitchFamily="34" charset="0"/>
              </a:rPr>
              <a:t>Vermessung von Volumina, Längen und Winkeln in 3D</a:t>
            </a:r>
            <a:endParaRPr lang="en-DE" sz="1200">
              <a:solidFill>
                <a:prstClr val="white"/>
              </a:solidFill>
              <a:latin typeface="Montserrat" pitchFamily="2" charset="0"/>
              <a:cs typeface="Arial" panose="020B0604020202020204" pitchFamily="34" charset="0"/>
            </a:endParaRPr>
          </a:p>
        </p:txBody>
      </p:sp>
      <p:sp>
        <p:nvSpPr>
          <p:cNvPr id="26" name="TextBox 25">
            <a:extLst>
              <a:ext uri="{FF2B5EF4-FFF2-40B4-BE49-F238E27FC236}">
                <a16:creationId xmlns:a16="http://schemas.microsoft.com/office/drawing/2014/main" id="{9065D768-C510-5E4A-327B-5C88C2050185}"/>
              </a:ext>
            </a:extLst>
          </p:cNvPr>
          <p:cNvSpPr txBox="1"/>
          <p:nvPr/>
        </p:nvSpPr>
        <p:spPr>
          <a:xfrm>
            <a:off x="5844122" y="739468"/>
            <a:ext cx="2112647" cy="738664"/>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3D Screenshots</a:t>
            </a:r>
          </a:p>
          <a:p>
            <a:r>
              <a:rPr lang="de-DE" sz="1200">
                <a:solidFill>
                  <a:prstClr val="white"/>
                </a:solidFill>
                <a:latin typeface="Montserrat" pitchFamily="2" charset="0"/>
                <a:cs typeface="Arial" panose="020B0604020202020204" pitchFamily="34" charset="0"/>
              </a:rPr>
              <a:t>Erweiterte Bilddokumentation durch 3D-Screenshots</a:t>
            </a:r>
            <a:endParaRPr lang="en-DE" sz="1200">
              <a:solidFill>
                <a:prstClr val="white"/>
              </a:solidFill>
              <a:latin typeface="Montserrat" pitchFamily="2" charset="0"/>
              <a:cs typeface="Arial" panose="020B0604020202020204" pitchFamily="34" charset="0"/>
            </a:endParaRPr>
          </a:p>
        </p:txBody>
      </p:sp>
      <p:sp>
        <p:nvSpPr>
          <p:cNvPr id="27" name="TextBox 26">
            <a:extLst>
              <a:ext uri="{FF2B5EF4-FFF2-40B4-BE49-F238E27FC236}">
                <a16:creationId xmlns:a16="http://schemas.microsoft.com/office/drawing/2014/main" id="{F5B294B0-A621-0CBD-D37D-110997881B79}"/>
              </a:ext>
            </a:extLst>
          </p:cNvPr>
          <p:cNvSpPr txBox="1"/>
          <p:nvPr/>
        </p:nvSpPr>
        <p:spPr>
          <a:xfrm>
            <a:off x="10200153" y="2299718"/>
            <a:ext cx="1854930" cy="553998"/>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ACR TI-RADS</a:t>
            </a:r>
          </a:p>
          <a:p>
            <a:r>
              <a:rPr lang="de-DE" sz="1200">
                <a:solidFill>
                  <a:prstClr val="white"/>
                </a:solidFill>
                <a:latin typeface="Montserrat" pitchFamily="2" charset="0"/>
                <a:cs typeface="Arial" panose="020B0604020202020204" pitchFamily="34" charset="0"/>
              </a:rPr>
              <a:t>Knoten-Klassifizierung nach ACR TI-RADS</a:t>
            </a:r>
            <a:endParaRPr lang="en-DE" sz="1200">
              <a:solidFill>
                <a:prstClr val="white"/>
              </a:solidFill>
              <a:latin typeface="Montserrat" pitchFamily="2" charset="0"/>
              <a:cs typeface="Arial" panose="020B0604020202020204" pitchFamily="34" charset="0"/>
            </a:endParaRPr>
          </a:p>
        </p:txBody>
      </p:sp>
      <p:sp>
        <p:nvSpPr>
          <p:cNvPr id="28" name="TextBox 27">
            <a:extLst>
              <a:ext uri="{FF2B5EF4-FFF2-40B4-BE49-F238E27FC236}">
                <a16:creationId xmlns:a16="http://schemas.microsoft.com/office/drawing/2014/main" id="{F09D26E2-D401-CEE4-99D8-672D5E220B96}"/>
              </a:ext>
            </a:extLst>
          </p:cNvPr>
          <p:cNvSpPr txBox="1"/>
          <p:nvPr/>
        </p:nvSpPr>
        <p:spPr>
          <a:xfrm>
            <a:off x="799506" y="4162605"/>
            <a:ext cx="1192341" cy="923330"/>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PACS</a:t>
            </a:r>
          </a:p>
          <a:p>
            <a:r>
              <a:rPr lang="de-DE" sz="1200">
                <a:solidFill>
                  <a:prstClr val="white"/>
                </a:solidFill>
                <a:latin typeface="Montserrat" pitchFamily="2" charset="0"/>
                <a:cs typeface="Arial" panose="020B0604020202020204" pitchFamily="34" charset="0"/>
              </a:rPr>
              <a:t>Archivierung von Volumendaten in PACS</a:t>
            </a:r>
            <a:endParaRPr lang="en-DE" sz="1200">
              <a:solidFill>
                <a:prstClr val="white"/>
              </a:solidFill>
              <a:latin typeface="Montserrat" pitchFamily="2" charset="0"/>
              <a:cs typeface="Arial" panose="020B0604020202020204" pitchFamily="34" charset="0"/>
            </a:endParaRPr>
          </a:p>
        </p:txBody>
      </p:sp>
      <p:sp>
        <p:nvSpPr>
          <p:cNvPr id="29" name="TextBox 28">
            <a:extLst>
              <a:ext uri="{FF2B5EF4-FFF2-40B4-BE49-F238E27FC236}">
                <a16:creationId xmlns:a16="http://schemas.microsoft.com/office/drawing/2014/main" id="{D3B504C9-90AE-D977-B2F3-27AABAC05ADF}"/>
              </a:ext>
            </a:extLst>
          </p:cNvPr>
          <p:cNvSpPr txBox="1"/>
          <p:nvPr/>
        </p:nvSpPr>
        <p:spPr>
          <a:xfrm>
            <a:off x="4124464" y="6027764"/>
            <a:ext cx="1736412" cy="738664"/>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3D Visualisierung </a:t>
            </a:r>
          </a:p>
          <a:p>
            <a:r>
              <a:rPr lang="de-DE" sz="1200">
                <a:solidFill>
                  <a:prstClr val="white"/>
                </a:solidFill>
                <a:latin typeface="Montserrat" pitchFamily="2" charset="0"/>
                <a:cs typeface="Arial" panose="020B0604020202020204" pitchFamily="34" charset="0"/>
              </a:rPr>
              <a:t>Darstellung von Schilddrüse und Knoten in 3D</a:t>
            </a:r>
            <a:endParaRPr lang="en-DE" sz="1200">
              <a:solidFill>
                <a:prstClr val="white"/>
              </a:solidFill>
              <a:latin typeface="Montserrat" pitchFamily="2" charset="0"/>
              <a:cs typeface="Arial" panose="020B0604020202020204" pitchFamily="34" charset="0"/>
            </a:endParaRPr>
          </a:p>
        </p:txBody>
      </p:sp>
      <p:sp>
        <p:nvSpPr>
          <p:cNvPr id="30" name="TextBox 29">
            <a:extLst>
              <a:ext uri="{FF2B5EF4-FFF2-40B4-BE49-F238E27FC236}">
                <a16:creationId xmlns:a16="http://schemas.microsoft.com/office/drawing/2014/main" id="{5769D32F-602E-2347-62B9-3DA442BB4C6E}"/>
              </a:ext>
            </a:extLst>
          </p:cNvPr>
          <p:cNvSpPr txBox="1"/>
          <p:nvPr/>
        </p:nvSpPr>
        <p:spPr>
          <a:xfrm>
            <a:off x="6908805" y="6027764"/>
            <a:ext cx="1850952" cy="553998"/>
          </a:xfrm>
          <a:prstGeom prst="rect">
            <a:avLst/>
          </a:prstGeom>
          <a:noFill/>
        </p:spPr>
        <p:txBody>
          <a:bodyPr wrap="square" lIns="0" tIns="0" rIns="0" bIns="0" rtlCol="0">
            <a:spAutoFit/>
          </a:bodyPr>
          <a:lstStyle/>
          <a:p>
            <a:r>
              <a:rPr lang="de-DE" sz="1200" b="1">
                <a:solidFill>
                  <a:srgbClr val="6CA2CE"/>
                </a:solidFill>
                <a:latin typeface="Montserrat" pitchFamily="2" charset="0"/>
                <a:cs typeface="Arial" panose="020B0604020202020204" pitchFamily="34" charset="0"/>
              </a:rPr>
              <a:t>MPRs</a:t>
            </a:r>
          </a:p>
          <a:p>
            <a:r>
              <a:rPr lang="de-DE" sz="1200">
                <a:solidFill>
                  <a:prstClr val="white"/>
                </a:solidFill>
                <a:latin typeface="Montserrat" pitchFamily="2" charset="0"/>
                <a:cs typeface="Arial" panose="020B0604020202020204" pitchFamily="34" charset="0"/>
              </a:rPr>
              <a:t>Multiplanare Rekonstruktionen </a:t>
            </a:r>
            <a:endParaRPr lang="en-DE" sz="1200">
              <a:solidFill>
                <a:prstClr val="white"/>
              </a:solidFill>
              <a:latin typeface="Montserrat" pitchFamily="2" charset="0"/>
              <a:cs typeface="Arial" panose="020B0604020202020204" pitchFamily="34" charset="0"/>
            </a:endParaRPr>
          </a:p>
        </p:txBody>
      </p:sp>
      <p:cxnSp>
        <p:nvCxnSpPr>
          <p:cNvPr id="43" name="Connector: Elbow 42">
            <a:extLst>
              <a:ext uri="{FF2B5EF4-FFF2-40B4-BE49-F238E27FC236}">
                <a16:creationId xmlns:a16="http://schemas.microsoft.com/office/drawing/2014/main" id="{FA550705-13EC-9704-9877-D40B146D8939}"/>
              </a:ext>
            </a:extLst>
          </p:cNvPr>
          <p:cNvCxnSpPr>
            <a:cxnSpLocks/>
            <a:stCxn id="25" idx="2"/>
            <a:endCxn id="24" idx="1"/>
          </p:cNvCxnSpPr>
          <p:nvPr/>
        </p:nvCxnSpPr>
        <p:spPr>
          <a:xfrm rot="16200000" flipH="1">
            <a:off x="1841266" y="2650945"/>
            <a:ext cx="694516" cy="1405794"/>
          </a:xfrm>
          <a:prstGeom prst="bentConnector2">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BE88150-12EC-7864-CD62-9A9866001FF3}"/>
              </a:ext>
            </a:extLst>
          </p:cNvPr>
          <p:cNvCxnSpPr>
            <a:cxnSpLocks/>
            <a:stCxn id="28" idx="3"/>
          </p:cNvCxnSpPr>
          <p:nvPr/>
        </p:nvCxnSpPr>
        <p:spPr>
          <a:xfrm>
            <a:off x="1991847" y="4624270"/>
            <a:ext cx="899574" cy="126839"/>
          </a:xfrm>
          <a:prstGeom prst="bentConnector3">
            <a:avLst>
              <a:gd name="adj1" fmla="val 50000"/>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8305718F-E06E-77FC-DF9F-EB83C24A1E9F}"/>
              </a:ext>
            </a:extLst>
          </p:cNvPr>
          <p:cNvCxnSpPr>
            <a:cxnSpLocks/>
            <a:stCxn id="26" idx="1"/>
          </p:cNvCxnSpPr>
          <p:nvPr/>
        </p:nvCxnSpPr>
        <p:spPr>
          <a:xfrm rot="10800000" flipV="1">
            <a:off x="3120272" y="1108799"/>
            <a:ext cx="2723850" cy="1059361"/>
          </a:xfrm>
          <a:prstGeom prst="bentConnector3">
            <a:avLst>
              <a:gd name="adj1" fmla="val 50000"/>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48E10AAF-F8D2-784F-2223-D9705F081BE1}"/>
              </a:ext>
            </a:extLst>
          </p:cNvPr>
          <p:cNvCxnSpPr>
            <a:cxnSpLocks/>
            <a:stCxn id="27" idx="2"/>
          </p:cNvCxnSpPr>
          <p:nvPr/>
        </p:nvCxnSpPr>
        <p:spPr>
          <a:xfrm rot="5400000">
            <a:off x="10172212" y="2391112"/>
            <a:ext cx="492802" cy="1418010"/>
          </a:xfrm>
          <a:prstGeom prst="bentConnector2">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D46EB4F-B4D6-94E0-37F3-B4D2C9894555}"/>
              </a:ext>
            </a:extLst>
          </p:cNvPr>
          <p:cNvCxnSpPr>
            <a:cxnSpLocks/>
            <a:stCxn id="29" idx="0"/>
          </p:cNvCxnSpPr>
          <p:nvPr/>
        </p:nvCxnSpPr>
        <p:spPr>
          <a:xfrm rot="16200000" flipV="1">
            <a:off x="4167241" y="5202335"/>
            <a:ext cx="1022798" cy="628060"/>
          </a:xfrm>
          <a:prstGeom prst="bentConnector3">
            <a:avLst>
              <a:gd name="adj1" fmla="val 50000"/>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96EA478C-EE11-3303-F3AB-9FCB0931E343}"/>
              </a:ext>
            </a:extLst>
          </p:cNvPr>
          <p:cNvCxnSpPr>
            <a:cxnSpLocks/>
            <a:stCxn id="30" idx="0"/>
          </p:cNvCxnSpPr>
          <p:nvPr/>
        </p:nvCxnSpPr>
        <p:spPr>
          <a:xfrm rot="16200000" flipV="1">
            <a:off x="6915759" y="5109242"/>
            <a:ext cx="1022798" cy="814246"/>
          </a:xfrm>
          <a:prstGeom prst="bentConnector3">
            <a:avLst>
              <a:gd name="adj1" fmla="val 50000"/>
            </a:avLst>
          </a:prstGeom>
          <a:ln w="19050">
            <a:solidFill>
              <a:srgbClr val="6CA2CE"/>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91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36CD-4B46-F791-B4D5-3ED34C5D9590}"/>
              </a:ext>
            </a:extLst>
          </p:cNvPr>
          <p:cNvSpPr>
            <a:spLocks noGrp="1"/>
          </p:cNvSpPr>
          <p:nvPr>
            <p:ph type="title"/>
          </p:nvPr>
        </p:nvSpPr>
        <p:spPr>
          <a:xfrm>
            <a:off x="256315" y="159424"/>
            <a:ext cx="11377963" cy="750887"/>
          </a:xfrm>
        </p:spPr>
        <p:txBody>
          <a:bodyPr>
            <a:noAutofit/>
          </a:bodyPr>
          <a:lstStyle/>
          <a:p>
            <a:r>
              <a:rPr lang="de-DE" sz="2400" dirty="0"/>
              <a:t>Erhöhte Reproduzierbarkeit durch post-scan Analyse</a:t>
            </a:r>
            <a:endParaRPr lang="en-AT" sz="2400" dirty="0"/>
          </a:p>
        </p:txBody>
      </p:sp>
      <p:sp>
        <p:nvSpPr>
          <p:cNvPr id="4" name="Title 1">
            <a:extLst>
              <a:ext uri="{FF2B5EF4-FFF2-40B4-BE49-F238E27FC236}">
                <a16:creationId xmlns:a16="http://schemas.microsoft.com/office/drawing/2014/main" id="{59B8EADB-2320-7CC6-3DC5-F494BA729039}"/>
              </a:ext>
            </a:extLst>
          </p:cNvPr>
          <p:cNvSpPr txBox="1">
            <a:spLocks/>
          </p:cNvSpPr>
          <p:nvPr/>
        </p:nvSpPr>
        <p:spPr>
          <a:xfrm>
            <a:off x="551384" y="1330488"/>
            <a:ext cx="5544616"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de-DE" sz="2800" b="0" kern="1200" baseline="0">
                <a:solidFill>
                  <a:schemeClr val="bg1"/>
                </a:solidFill>
                <a:latin typeface="Myriad Pro" panose="020B0503030403020204" pitchFamily="34" charset="0"/>
                <a:ea typeface="Arial Unicode MS" pitchFamily="34" charset="-128"/>
                <a:cs typeface="Arial" panose="020B0604020202020204" pitchFamily="34" charset="0"/>
              </a:defRPr>
            </a:lvl1pPr>
          </a:lstStyle>
          <a:p>
            <a:pPr>
              <a:lnSpc>
                <a:spcPct val="150000"/>
              </a:lnSpc>
            </a:pPr>
            <a:r>
              <a:rPr lang="en-US" sz="1800">
                <a:solidFill>
                  <a:schemeClr val="tx1"/>
                </a:solidFill>
                <a:latin typeface="Montserrat" pitchFamily="2" charset="0"/>
              </a:rPr>
              <a:t>Study Report: </a:t>
            </a:r>
          </a:p>
          <a:p>
            <a:pPr>
              <a:lnSpc>
                <a:spcPct val="150000"/>
              </a:lnSpc>
            </a:pPr>
            <a:endParaRPr lang="en-US" sz="1800">
              <a:solidFill>
                <a:schemeClr val="tx1"/>
              </a:solidFill>
              <a:latin typeface="Montserrat" pitchFamily="2" charset="0"/>
            </a:endParaRPr>
          </a:p>
          <a:p>
            <a:pPr marL="342900" indent="-342900">
              <a:buFont typeface="Arial" panose="020B0604020202020204" pitchFamily="34" charset="0"/>
              <a:buChar char="•"/>
            </a:pPr>
            <a:r>
              <a:rPr lang="en-US" sz="1800">
                <a:solidFill>
                  <a:schemeClr val="tx1"/>
                </a:solidFill>
                <a:latin typeface="Montserrat" pitchFamily="2" charset="0"/>
              </a:rPr>
              <a:t>L+R </a:t>
            </a:r>
            <a:r>
              <a:rPr lang="en-US" sz="1800" err="1">
                <a:solidFill>
                  <a:schemeClr val="tx1"/>
                </a:solidFill>
                <a:latin typeface="Montserrat" pitchFamily="2" charset="0"/>
              </a:rPr>
              <a:t>Seite</a:t>
            </a:r>
            <a:r>
              <a:rPr lang="en-US" sz="1800">
                <a:solidFill>
                  <a:schemeClr val="tx1"/>
                </a:solidFill>
                <a:latin typeface="Montserrat" pitchFamily="2" charset="0"/>
              </a:rPr>
              <a:t> in Report </a:t>
            </a:r>
            <a:r>
              <a:rPr lang="en-US" sz="1800" err="1">
                <a:solidFill>
                  <a:schemeClr val="tx1"/>
                </a:solidFill>
                <a:latin typeface="Montserrat" pitchFamily="2" charset="0"/>
              </a:rPr>
              <a:t>kombiniert</a:t>
            </a:r>
            <a:endParaRPr lang="en-US" sz="1800">
              <a:solidFill>
                <a:schemeClr val="tx1"/>
              </a:solidFill>
              <a:latin typeface="Montserrat" pitchFamily="2" charset="0"/>
            </a:endParaRPr>
          </a:p>
          <a:p>
            <a:pPr marL="342900" indent="-342900">
              <a:buFont typeface="Arial" panose="020B0604020202020204" pitchFamily="34" charset="0"/>
              <a:buChar char="•"/>
            </a:pPr>
            <a:endParaRPr lang="en-US" sz="1800">
              <a:solidFill>
                <a:schemeClr val="tx1"/>
              </a:solidFill>
              <a:latin typeface="Montserrat" pitchFamily="2" charset="0"/>
            </a:endParaRPr>
          </a:p>
          <a:p>
            <a:pPr marL="342900" indent="-342900">
              <a:buFont typeface="Arial" panose="020B0604020202020204" pitchFamily="34" charset="0"/>
              <a:buChar char="•"/>
            </a:pPr>
            <a:r>
              <a:rPr lang="en-US" sz="1800">
                <a:solidFill>
                  <a:schemeClr val="tx1"/>
                </a:solidFill>
                <a:latin typeface="Montserrat" pitchFamily="2" charset="0"/>
              </a:rPr>
              <a:t>DICOM conform- DICOM container/pdf </a:t>
            </a:r>
            <a:r>
              <a:rPr lang="en-US" sz="1800" err="1">
                <a:solidFill>
                  <a:schemeClr val="tx1"/>
                </a:solidFill>
                <a:latin typeface="Montserrat" pitchFamily="2" charset="0"/>
              </a:rPr>
              <a:t>oder</a:t>
            </a:r>
            <a:r>
              <a:rPr lang="en-US" sz="1800">
                <a:solidFill>
                  <a:schemeClr val="tx1"/>
                </a:solidFill>
                <a:latin typeface="Montserrat" pitchFamily="2" charset="0"/>
              </a:rPr>
              <a:t> DICOM SR</a:t>
            </a:r>
          </a:p>
          <a:p>
            <a:pPr marL="342900" indent="-342900">
              <a:buFont typeface="Arial" panose="020B0604020202020204" pitchFamily="34" charset="0"/>
              <a:buChar char="•"/>
            </a:pPr>
            <a:endParaRPr lang="en-US" sz="1800">
              <a:solidFill>
                <a:schemeClr val="tx1"/>
              </a:solidFill>
              <a:latin typeface="Montserrat" pitchFamily="2" charset="0"/>
            </a:endParaRPr>
          </a:p>
          <a:p>
            <a:pPr marL="342900" indent="-342900">
              <a:buFont typeface="Arial" panose="020B0604020202020204" pitchFamily="34" charset="0"/>
              <a:buChar char="•"/>
            </a:pPr>
            <a:r>
              <a:rPr lang="en-US" sz="1800" err="1">
                <a:solidFill>
                  <a:schemeClr val="tx1"/>
                </a:solidFill>
                <a:latin typeface="Montserrat" pitchFamily="2" charset="0"/>
              </a:rPr>
              <a:t>Volle</a:t>
            </a:r>
            <a:r>
              <a:rPr lang="en-US" sz="1800">
                <a:solidFill>
                  <a:schemeClr val="tx1"/>
                </a:solidFill>
                <a:latin typeface="Montserrat" pitchFamily="2" charset="0"/>
              </a:rPr>
              <a:t> </a:t>
            </a:r>
            <a:r>
              <a:rPr lang="en-US" sz="1800" err="1">
                <a:solidFill>
                  <a:schemeClr val="tx1"/>
                </a:solidFill>
                <a:latin typeface="Montserrat" pitchFamily="2" charset="0"/>
              </a:rPr>
              <a:t>Dokumentation</a:t>
            </a:r>
            <a:r>
              <a:rPr lang="en-US" sz="1800">
                <a:solidFill>
                  <a:schemeClr val="tx1"/>
                </a:solidFill>
                <a:latin typeface="Montserrat" pitchFamily="2" charset="0"/>
              </a:rPr>
              <a:t> </a:t>
            </a:r>
            <a:r>
              <a:rPr lang="en-US" sz="1800" err="1">
                <a:solidFill>
                  <a:schemeClr val="tx1"/>
                </a:solidFill>
                <a:latin typeface="Montserrat" pitchFamily="2" charset="0"/>
              </a:rPr>
              <a:t>aller</a:t>
            </a:r>
            <a:r>
              <a:rPr lang="en-US" sz="1800">
                <a:solidFill>
                  <a:schemeClr val="tx1"/>
                </a:solidFill>
                <a:latin typeface="Montserrat" pitchFamily="2" charset="0"/>
              </a:rPr>
              <a:t> </a:t>
            </a:r>
            <a:r>
              <a:rPr lang="en-US" sz="1800" err="1">
                <a:solidFill>
                  <a:schemeClr val="tx1"/>
                </a:solidFill>
                <a:latin typeface="Montserrat" pitchFamily="2" charset="0"/>
              </a:rPr>
              <a:t>relevanten</a:t>
            </a:r>
            <a:r>
              <a:rPr lang="en-US" sz="1800">
                <a:solidFill>
                  <a:schemeClr val="tx1"/>
                </a:solidFill>
                <a:latin typeface="Montserrat" pitchFamily="2" charset="0"/>
              </a:rPr>
              <a:t> </a:t>
            </a:r>
            <a:r>
              <a:rPr lang="en-US" sz="1800" err="1">
                <a:solidFill>
                  <a:schemeClr val="tx1"/>
                </a:solidFill>
                <a:latin typeface="Montserrat" pitchFamily="2" charset="0"/>
              </a:rPr>
              <a:t>Volumen</a:t>
            </a:r>
            <a:r>
              <a:rPr lang="en-US" sz="1800">
                <a:solidFill>
                  <a:schemeClr val="tx1"/>
                </a:solidFill>
                <a:latin typeface="Montserrat" pitchFamily="2" charset="0"/>
              </a:rPr>
              <a:t> und TI-RADS Parameter</a:t>
            </a:r>
          </a:p>
          <a:p>
            <a:pPr marL="342900" indent="-342900">
              <a:buFont typeface="Arial" panose="020B0604020202020204" pitchFamily="34" charset="0"/>
              <a:buChar char="•"/>
            </a:pPr>
            <a:endParaRPr lang="en-US" sz="1800">
              <a:solidFill>
                <a:schemeClr val="tx1"/>
              </a:solidFill>
              <a:latin typeface="Montserrat" pitchFamily="2" charset="0"/>
            </a:endParaRPr>
          </a:p>
          <a:p>
            <a:pPr marL="342900" indent="-342900">
              <a:buFont typeface="Arial" panose="020B0604020202020204" pitchFamily="34" charset="0"/>
              <a:buChar char="•"/>
            </a:pPr>
            <a:r>
              <a:rPr lang="en-US" sz="1800" err="1">
                <a:solidFill>
                  <a:schemeClr val="tx1"/>
                </a:solidFill>
                <a:latin typeface="Montserrat" pitchFamily="2" charset="0"/>
              </a:rPr>
              <a:t>Automatisierte</a:t>
            </a:r>
            <a:r>
              <a:rPr lang="en-US" sz="1800">
                <a:solidFill>
                  <a:schemeClr val="tx1"/>
                </a:solidFill>
                <a:latin typeface="Montserrat" pitchFamily="2" charset="0"/>
              </a:rPr>
              <a:t> &amp; </a:t>
            </a:r>
            <a:r>
              <a:rPr lang="en-US" sz="1800" err="1">
                <a:solidFill>
                  <a:schemeClr val="tx1"/>
                </a:solidFill>
                <a:latin typeface="Montserrat" pitchFamily="2" charset="0"/>
              </a:rPr>
              <a:t>manuelle</a:t>
            </a:r>
            <a:r>
              <a:rPr lang="en-US" sz="1800">
                <a:solidFill>
                  <a:schemeClr val="tx1"/>
                </a:solidFill>
                <a:latin typeface="Montserrat" pitchFamily="2" charset="0"/>
              </a:rPr>
              <a:t> Screenshots</a:t>
            </a:r>
          </a:p>
          <a:p>
            <a:pPr marL="342900" indent="-342900">
              <a:buFont typeface="Arial" panose="020B0604020202020204" pitchFamily="34" charset="0"/>
              <a:buChar char="•"/>
            </a:pPr>
            <a:endParaRPr lang="en-US" sz="1800">
              <a:solidFill>
                <a:schemeClr val="tx1"/>
              </a:solidFill>
              <a:latin typeface="Montserrat" pitchFamily="2" charset="0"/>
            </a:endParaRPr>
          </a:p>
          <a:p>
            <a:pPr marL="342900" indent="-342900">
              <a:buFont typeface="Arial" panose="020B0604020202020204" pitchFamily="34" charset="0"/>
              <a:buChar char="•"/>
            </a:pPr>
            <a:endParaRPr lang="en-US" sz="1800">
              <a:solidFill>
                <a:schemeClr val="tx1"/>
              </a:solidFill>
              <a:latin typeface="Montserrat" pitchFamily="2" charset="0"/>
            </a:endParaRPr>
          </a:p>
        </p:txBody>
      </p:sp>
      <p:pic>
        <p:nvPicPr>
          <p:cNvPr id="5" name="Grafik 3">
            <a:extLst>
              <a:ext uri="{FF2B5EF4-FFF2-40B4-BE49-F238E27FC236}">
                <a16:creationId xmlns:a16="http://schemas.microsoft.com/office/drawing/2014/main" id="{461702CD-1BB2-B28D-6121-73473F844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4570" y="910311"/>
            <a:ext cx="4108835" cy="5497784"/>
          </a:xfrm>
          <a:prstGeom prst="rect">
            <a:avLst/>
          </a:prstGeom>
        </p:spPr>
      </p:pic>
    </p:spTree>
    <p:extLst>
      <p:ext uri="{BB962C8B-B14F-4D97-AF65-F5344CB8AC3E}">
        <p14:creationId xmlns:p14="http://schemas.microsoft.com/office/powerpoint/2010/main" val="359237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47319" y="1282477"/>
            <a:ext cx="7067502" cy="319575"/>
          </a:xfrm>
          <a:prstGeom prst="rect">
            <a:avLst/>
          </a:prstGeom>
        </p:spPr>
        <p:txBody>
          <a:bodyPr wrap="square" lIns="0" tIns="0" rIns="0" bIns="0" rtlCol="0" anchor="t">
            <a:spAutoFit/>
          </a:bodyPr>
          <a:lstStyle/>
          <a:p>
            <a:pPr>
              <a:lnSpc>
                <a:spcPts val="2400"/>
              </a:lnSpc>
            </a:pPr>
            <a:r>
              <a:rPr lang="en-US" sz="2800" err="1">
                <a:solidFill>
                  <a:srgbClr val="6CA2CE"/>
                </a:solidFill>
                <a:latin typeface="Montserrat SemiBold" pitchFamily="2" charset="0"/>
              </a:rPr>
              <a:t>Hiermit</a:t>
            </a:r>
            <a:r>
              <a:rPr lang="en-US" sz="2800">
                <a:solidFill>
                  <a:srgbClr val="6CA2CE"/>
                </a:solidFill>
                <a:latin typeface="Montserrat SemiBold" pitchFamily="2" charset="0"/>
              </a:rPr>
              <a:t> </a:t>
            </a:r>
            <a:r>
              <a:rPr lang="en-US" sz="2800" err="1">
                <a:solidFill>
                  <a:srgbClr val="6CA2CE"/>
                </a:solidFill>
                <a:latin typeface="Montserrat SemiBold" pitchFamily="2" charset="0"/>
              </a:rPr>
              <a:t>können</a:t>
            </a:r>
            <a:r>
              <a:rPr lang="en-US" sz="2800">
                <a:solidFill>
                  <a:srgbClr val="6CA2CE"/>
                </a:solidFill>
                <a:latin typeface="Montserrat SemiBold" pitchFamily="2" charset="0"/>
              </a:rPr>
              <a:t> </a:t>
            </a:r>
            <a:r>
              <a:rPr lang="en-US" sz="2800" err="1">
                <a:solidFill>
                  <a:srgbClr val="6CA2CE"/>
                </a:solidFill>
                <a:latin typeface="Montserrat SemiBold" pitchFamily="2" charset="0"/>
              </a:rPr>
              <a:t>wir</a:t>
            </a:r>
            <a:r>
              <a:rPr lang="en-US" sz="2800">
                <a:solidFill>
                  <a:srgbClr val="6CA2CE"/>
                </a:solidFill>
                <a:latin typeface="Montserrat SemiBold" pitchFamily="2" charset="0"/>
              </a:rPr>
              <a:t> Sie </a:t>
            </a:r>
            <a:r>
              <a:rPr lang="en-US" sz="2800" err="1">
                <a:solidFill>
                  <a:srgbClr val="6CA2CE"/>
                </a:solidFill>
                <a:latin typeface="Montserrat SemiBold" pitchFamily="2" charset="0"/>
              </a:rPr>
              <a:t>unterstützen</a:t>
            </a:r>
            <a:endParaRPr lang="en-US" sz="2800">
              <a:solidFill>
                <a:srgbClr val="6CA2CE"/>
              </a:solidFill>
              <a:latin typeface="Montserrat SemiBold" pitchFamily="2" charset="0"/>
            </a:endParaRPr>
          </a:p>
        </p:txBody>
      </p:sp>
      <p:sp>
        <p:nvSpPr>
          <p:cNvPr id="6" name="TextBox 6"/>
          <p:cNvSpPr txBox="1"/>
          <p:nvPr/>
        </p:nvSpPr>
        <p:spPr>
          <a:xfrm>
            <a:off x="747319" y="279476"/>
            <a:ext cx="4800269" cy="863826"/>
          </a:xfrm>
          <a:prstGeom prst="rect">
            <a:avLst/>
          </a:prstGeom>
        </p:spPr>
        <p:txBody>
          <a:bodyPr lIns="0" tIns="0" rIns="0" bIns="0" rtlCol="0" anchor="t">
            <a:spAutoFit/>
          </a:bodyPr>
          <a:lstStyle/>
          <a:p>
            <a:pPr>
              <a:lnSpc>
                <a:spcPts val="7440"/>
              </a:lnSpc>
            </a:pPr>
            <a:r>
              <a:rPr lang="en-US" sz="4800" b="1">
                <a:solidFill>
                  <a:srgbClr val="FFFFFF"/>
                </a:solidFill>
                <a:latin typeface="Montserrat ExtraBold" pitchFamily="2" charset="0"/>
                <a:cs typeface="Poppins Bold" panose="00000800000000000000" pitchFamily="2" charset="0"/>
              </a:rPr>
              <a:t>DIE VORTEILE</a:t>
            </a:r>
          </a:p>
        </p:txBody>
      </p:sp>
      <p:pic>
        <p:nvPicPr>
          <p:cNvPr id="20" name="Picture 19" descr="A picture containing text, monitor, electronics, screen&#10;&#10;Description automatically generated">
            <a:extLst>
              <a:ext uri="{FF2B5EF4-FFF2-40B4-BE49-F238E27FC236}">
                <a16:creationId xmlns:a16="http://schemas.microsoft.com/office/drawing/2014/main" id="{757EFBB1-DD27-BBDA-11D5-423E495D9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2570" y="1821923"/>
            <a:ext cx="8409611" cy="4730407"/>
          </a:xfrm>
          <a:prstGeom prst="rect">
            <a:avLst/>
          </a:prstGeom>
        </p:spPr>
      </p:pic>
      <p:grpSp>
        <p:nvGrpSpPr>
          <p:cNvPr id="2" name="Group 1">
            <a:extLst>
              <a:ext uri="{FF2B5EF4-FFF2-40B4-BE49-F238E27FC236}">
                <a16:creationId xmlns:a16="http://schemas.microsoft.com/office/drawing/2014/main" id="{A85D6325-AA8B-0F4B-2569-DE17C08E926D}"/>
              </a:ext>
            </a:extLst>
          </p:cNvPr>
          <p:cNvGrpSpPr/>
          <p:nvPr/>
        </p:nvGrpSpPr>
        <p:grpSpPr>
          <a:xfrm>
            <a:off x="1267511" y="1836533"/>
            <a:ext cx="1980000" cy="1980000"/>
            <a:chOff x="747319" y="2069158"/>
            <a:chExt cx="3146241" cy="556688"/>
          </a:xfrm>
          <a:solidFill>
            <a:schemeClr val="bg1">
              <a:lumMod val="95000"/>
              <a:lumOff val="5000"/>
            </a:schemeClr>
          </a:solidFill>
        </p:grpSpPr>
        <p:grpSp>
          <p:nvGrpSpPr>
            <p:cNvPr id="38" name="Group 9">
              <a:extLst>
                <a:ext uri="{FF2B5EF4-FFF2-40B4-BE49-F238E27FC236}">
                  <a16:creationId xmlns:a16="http://schemas.microsoft.com/office/drawing/2014/main" id="{2F56AC19-6B48-7A7C-E944-9409220E0074}"/>
                </a:ext>
              </a:extLst>
            </p:cNvPr>
            <p:cNvGrpSpPr/>
            <p:nvPr/>
          </p:nvGrpSpPr>
          <p:grpSpPr>
            <a:xfrm>
              <a:off x="747319" y="2069158"/>
              <a:ext cx="3146241" cy="556688"/>
              <a:chOff x="0" y="0"/>
              <a:chExt cx="3599079" cy="660400"/>
            </a:xfrm>
            <a:grpFill/>
          </p:grpSpPr>
          <p:sp>
            <p:nvSpPr>
              <p:cNvPr id="39" name="Freeform 10">
                <a:extLst>
                  <a:ext uri="{FF2B5EF4-FFF2-40B4-BE49-F238E27FC236}">
                    <a16:creationId xmlns:a16="http://schemas.microsoft.com/office/drawing/2014/main" id="{32453CED-C6E7-7C3D-D52F-F8837034D4B3}"/>
                  </a:ext>
                </a:extLst>
              </p:cNvPr>
              <p:cNvSpPr/>
              <p:nvPr/>
            </p:nvSpPr>
            <p:spPr>
              <a:xfrm>
                <a:off x="0" y="0"/>
                <a:ext cx="3599079" cy="660400"/>
              </a:xfrm>
              <a:prstGeom prst="rect">
                <a:avLst/>
              </a:prstGeom>
              <a:grpFill/>
              <a:ln>
                <a:solidFill>
                  <a:srgbClr val="6CA2CE"/>
                </a:solidFill>
              </a:ln>
            </p:spPr>
          </p:sp>
        </p:grpSp>
        <p:sp>
          <p:nvSpPr>
            <p:cNvPr id="63" name="TextBox 37">
              <a:extLst>
                <a:ext uri="{FF2B5EF4-FFF2-40B4-BE49-F238E27FC236}">
                  <a16:creationId xmlns:a16="http://schemas.microsoft.com/office/drawing/2014/main" id="{8124FAA1-1AAD-0A69-924C-77010A65D17F}"/>
                </a:ext>
              </a:extLst>
            </p:cNvPr>
            <p:cNvSpPr txBox="1"/>
            <p:nvPr/>
          </p:nvSpPr>
          <p:spPr>
            <a:xfrm>
              <a:off x="919333" y="2112345"/>
              <a:ext cx="2776858" cy="181720"/>
            </a:xfrm>
            <a:prstGeom prst="rect">
              <a:avLst/>
            </a:prstGeom>
            <a:grpFill/>
            <a:ln>
              <a:noFill/>
            </a:ln>
          </p:spPr>
          <p:txBody>
            <a:bodyPr lIns="0" tIns="0" rIns="0" bIns="0" rtlCol="0" anchor="t">
              <a:spAutoFit/>
            </a:bodyPr>
            <a:lstStyle/>
            <a:p>
              <a:pPr algn="ctr">
                <a:defRPr/>
              </a:pPr>
              <a:r>
                <a:rPr lang="de-DE" sz="1400">
                  <a:solidFill>
                    <a:srgbClr val="FFFFFF"/>
                  </a:solidFill>
                  <a:latin typeface="Montserrat SemiBold" pitchFamily="2" charset="0"/>
                  <a:cs typeface="Poppins Medium" panose="00000600000000000000" pitchFamily="2" charset="0"/>
                </a:rPr>
                <a:t>Trennung von Bildaufnahme und -analyse</a:t>
              </a:r>
              <a:endParaRPr lang="en-US" sz="1400">
                <a:solidFill>
                  <a:srgbClr val="FFFFFF"/>
                </a:solidFill>
                <a:latin typeface="Montserrat SemiBold" pitchFamily="2" charset="0"/>
                <a:cs typeface="Poppins Medium" panose="00000600000000000000" pitchFamily="2" charset="0"/>
              </a:endParaRPr>
            </a:p>
          </p:txBody>
        </p:sp>
      </p:grpSp>
      <p:pic>
        <p:nvPicPr>
          <p:cNvPr id="74" name="Graphic 73" descr="Stethoscope with solid fill">
            <a:extLst>
              <a:ext uri="{FF2B5EF4-FFF2-40B4-BE49-F238E27FC236}">
                <a16:creationId xmlns:a16="http://schemas.microsoft.com/office/drawing/2014/main" id="{3CCDD9F1-D180-1A90-C75B-538BBEDBD7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1180" y="2916187"/>
            <a:ext cx="509507" cy="509507"/>
          </a:xfrm>
          <a:prstGeom prst="rect">
            <a:avLst/>
          </a:prstGeom>
        </p:spPr>
      </p:pic>
      <p:grpSp>
        <p:nvGrpSpPr>
          <p:cNvPr id="3" name="Group 2">
            <a:extLst>
              <a:ext uri="{FF2B5EF4-FFF2-40B4-BE49-F238E27FC236}">
                <a16:creationId xmlns:a16="http://schemas.microsoft.com/office/drawing/2014/main" id="{736FB156-02E2-456F-05DA-2DB5B06B0835}"/>
              </a:ext>
            </a:extLst>
          </p:cNvPr>
          <p:cNvGrpSpPr/>
          <p:nvPr/>
        </p:nvGrpSpPr>
        <p:grpSpPr>
          <a:xfrm>
            <a:off x="3547884" y="1842731"/>
            <a:ext cx="1980000" cy="1980000"/>
            <a:chOff x="747319" y="2069158"/>
            <a:chExt cx="3146241" cy="556688"/>
          </a:xfrm>
          <a:solidFill>
            <a:schemeClr val="bg1">
              <a:lumMod val="95000"/>
              <a:lumOff val="5000"/>
            </a:schemeClr>
          </a:solidFill>
        </p:grpSpPr>
        <p:grpSp>
          <p:nvGrpSpPr>
            <p:cNvPr id="4" name="Group 9">
              <a:extLst>
                <a:ext uri="{FF2B5EF4-FFF2-40B4-BE49-F238E27FC236}">
                  <a16:creationId xmlns:a16="http://schemas.microsoft.com/office/drawing/2014/main" id="{E9631C0D-20E9-53D5-A9E5-423E0B7F4814}"/>
                </a:ext>
              </a:extLst>
            </p:cNvPr>
            <p:cNvGrpSpPr/>
            <p:nvPr/>
          </p:nvGrpSpPr>
          <p:grpSpPr>
            <a:xfrm>
              <a:off x="747319" y="2069158"/>
              <a:ext cx="3146241" cy="556688"/>
              <a:chOff x="0" y="0"/>
              <a:chExt cx="3599079" cy="660400"/>
            </a:xfrm>
            <a:grpFill/>
          </p:grpSpPr>
          <p:sp>
            <p:nvSpPr>
              <p:cNvPr id="8" name="Freeform 10">
                <a:extLst>
                  <a:ext uri="{FF2B5EF4-FFF2-40B4-BE49-F238E27FC236}">
                    <a16:creationId xmlns:a16="http://schemas.microsoft.com/office/drawing/2014/main" id="{07039309-7B5F-1492-05CC-FBB1B4E2771D}"/>
                  </a:ext>
                </a:extLst>
              </p:cNvPr>
              <p:cNvSpPr/>
              <p:nvPr/>
            </p:nvSpPr>
            <p:spPr>
              <a:xfrm>
                <a:off x="0" y="0"/>
                <a:ext cx="3599079" cy="660400"/>
              </a:xfrm>
              <a:prstGeom prst="rect">
                <a:avLst/>
              </a:prstGeom>
              <a:grpFill/>
              <a:ln>
                <a:solidFill>
                  <a:srgbClr val="6CA2CE"/>
                </a:solidFill>
              </a:ln>
            </p:spPr>
          </p:sp>
        </p:grpSp>
        <p:sp>
          <p:nvSpPr>
            <p:cNvPr id="7" name="TextBox 37">
              <a:extLst>
                <a:ext uri="{FF2B5EF4-FFF2-40B4-BE49-F238E27FC236}">
                  <a16:creationId xmlns:a16="http://schemas.microsoft.com/office/drawing/2014/main" id="{AB9DC1AF-044C-0C11-ACF0-4BD72B130413}"/>
                </a:ext>
              </a:extLst>
            </p:cNvPr>
            <p:cNvSpPr txBox="1"/>
            <p:nvPr/>
          </p:nvSpPr>
          <p:spPr>
            <a:xfrm>
              <a:off x="919333" y="2112345"/>
              <a:ext cx="2776858" cy="181720"/>
            </a:xfrm>
            <a:prstGeom prst="rect">
              <a:avLst/>
            </a:prstGeom>
            <a:grpFill/>
            <a:ln>
              <a:noFill/>
            </a:ln>
          </p:spPr>
          <p:txBody>
            <a:bodyPr lIns="0" tIns="0" rIns="0" bIns="0" rtlCol="0" anchor="t">
              <a:spAutoFit/>
            </a:bodyPr>
            <a:lstStyle/>
            <a:p>
              <a:pPr algn="ctr">
                <a:defRPr/>
              </a:pPr>
              <a:r>
                <a:rPr lang="en-US" sz="1400" err="1">
                  <a:solidFill>
                    <a:srgbClr val="FFFFFF"/>
                  </a:solidFill>
                  <a:latin typeface="Montserrat SemiBold" pitchFamily="2" charset="0"/>
                  <a:cs typeface="Poppins Medium" panose="00000600000000000000" pitchFamily="2" charset="0"/>
                </a:rPr>
                <a:t>Vollständige</a:t>
              </a:r>
              <a:r>
                <a:rPr lang="en-US" sz="1400">
                  <a:solidFill>
                    <a:srgbClr val="FFFFFF"/>
                  </a:solidFill>
                  <a:latin typeface="Montserrat SemiBold" pitchFamily="2" charset="0"/>
                  <a:cs typeface="Poppins Medium" panose="00000600000000000000" pitchFamily="2" charset="0"/>
                </a:rPr>
                <a:t> &amp; </a:t>
              </a:r>
              <a:r>
                <a:rPr lang="en-US" sz="1400" err="1">
                  <a:solidFill>
                    <a:srgbClr val="FFFFFF"/>
                  </a:solidFill>
                  <a:latin typeface="Montserrat SemiBold" pitchFamily="2" charset="0"/>
                  <a:cs typeface="Poppins Medium" panose="00000600000000000000" pitchFamily="2" charset="0"/>
                </a:rPr>
                <a:t>digitale</a:t>
              </a:r>
              <a:r>
                <a:rPr lang="en-US" sz="1400">
                  <a:solidFill>
                    <a:srgbClr val="FFFFFF"/>
                  </a:solidFill>
                  <a:latin typeface="Montserrat SemiBold" pitchFamily="2" charset="0"/>
                  <a:cs typeface="Poppins Medium" panose="00000600000000000000" pitchFamily="2" charset="0"/>
                </a:rPr>
                <a:t> </a:t>
              </a:r>
              <a:r>
                <a:rPr lang="en-US" sz="1400" err="1">
                  <a:solidFill>
                    <a:srgbClr val="FFFFFF"/>
                  </a:solidFill>
                  <a:latin typeface="Montserrat SemiBold" pitchFamily="2" charset="0"/>
                  <a:cs typeface="Poppins Medium" panose="00000600000000000000" pitchFamily="2" charset="0"/>
                </a:rPr>
                <a:t>Dokumentation</a:t>
              </a:r>
              <a:endParaRPr lang="en-US" sz="1400">
                <a:solidFill>
                  <a:srgbClr val="FFFFFF"/>
                </a:solidFill>
                <a:latin typeface="Montserrat SemiBold" pitchFamily="2" charset="0"/>
                <a:cs typeface="Poppins Medium" panose="00000600000000000000" pitchFamily="2" charset="0"/>
              </a:endParaRPr>
            </a:p>
          </p:txBody>
        </p:sp>
      </p:grpSp>
      <p:grpSp>
        <p:nvGrpSpPr>
          <p:cNvPr id="9" name="Group 8">
            <a:extLst>
              <a:ext uri="{FF2B5EF4-FFF2-40B4-BE49-F238E27FC236}">
                <a16:creationId xmlns:a16="http://schemas.microsoft.com/office/drawing/2014/main" id="{00FC3A8C-870A-F7DD-47D9-667FD098898B}"/>
              </a:ext>
            </a:extLst>
          </p:cNvPr>
          <p:cNvGrpSpPr/>
          <p:nvPr/>
        </p:nvGrpSpPr>
        <p:grpSpPr>
          <a:xfrm>
            <a:off x="1267511" y="4111895"/>
            <a:ext cx="1980000" cy="1980000"/>
            <a:chOff x="747319" y="2069158"/>
            <a:chExt cx="3146241" cy="556688"/>
          </a:xfrm>
          <a:solidFill>
            <a:srgbClr val="1B1B1B"/>
          </a:solidFill>
        </p:grpSpPr>
        <p:grpSp>
          <p:nvGrpSpPr>
            <p:cNvPr id="10" name="Group 9">
              <a:extLst>
                <a:ext uri="{FF2B5EF4-FFF2-40B4-BE49-F238E27FC236}">
                  <a16:creationId xmlns:a16="http://schemas.microsoft.com/office/drawing/2014/main" id="{2C1A64AC-6B3F-C8A5-035B-5A6303F6D59D}"/>
                </a:ext>
              </a:extLst>
            </p:cNvPr>
            <p:cNvGrpSpPr/>
            <p:nvPr/>
          </p:nvGrpSpPr>
          <p:grpSpPr>
            <a:xfrm>
              <a:off x="747319" y="2069158"/>
              <a:ext cx="3146241" cy="556688"/>
              <a:chOff x="0" y="0"/>
              <a:chExt cx="3599079" cy="660400"/>
            </a:xfrm>
            <a:grpFill/>
          </p:grpSpPr>
          <p:sp>
            <p:nvSpPr>
              <p:cNvPr id="12" name="Freeform 10">
                <a:extLst>
                  <a:ext uri="{FF2B5EF4-FFF2-40B4-BE49-F238E27FC236}">
                    <a16:creationId xmlns:a16="http://schemas.microsoft.com/office/drawing/2014/main" id="{88E98C2F-1526-9CDE-035E-DAD98B7F2DDF}"/>
                  </a:ext>
                </a:extLst>
              </p:cNvPr>
              <p:cNvSpPr/>
              <p:nvPr/>
            </p:nvSpPr>
            <p:spPr>
              <a:xfrm>
                <a:off x="0" y="0"/>
                <a:ext cx="3599079" cy="660400"/>
              </a:xfrm>
              <a:prstGeom prst="rect">
                <a:avLst/>
              </a:prstGeom>
              <a:solidFill>
                <a:schemeClr val="bg1">
                  <a:lumMod val="95000"/>
                  <a:lumOff val="5000"/>
                </a:schemeClr>
              </a:solidFill>
              <a:ln>
                <a:solidFill>
                  <a:srgbClr val="6CA2CE"/>
                </a:solidFill>
              </a:ln>
            </p:spPr>
          </p:sp>
        </p:grpSp>
        <p:sp>
          <p:nvSpPr>
            <p:cNvPr id="11" name="TextBox 37">
              <a:extLst>
                <a:ext uri="{FF2B5EF4-FFF2-40B4-BE49-F238E27FC236}">
                  <a16:creationId xmlns:a16="http://schemas.microsoft.com/office/drawing/2014/main" id="{D1ABC2CE-C5AE-A315-14F2-86E901851EB9}"/>
                </a:ext>
              </a:extLst>
            </p:cNvPr>
            <p:cNvSpPr txBox="1"/>
            <p:nvPr/>
          </p:nvSpPr>
          <p:spPr>
            <a:xfrm>
              <a:off x="919333" y="2112345"/>
              <a:ext cx="2776858" cy="242293"/>
            </a:xfrm>
            <a:prstGeom prst="rect">
              <a:avLst/>
            </a:prstGeom>
            <a:grpFill/>
            <a:ln>
              <a:noFill/>
            </a:ln>
          </p:spPr>
          <p:txBody>
            <a:bodyPr lIns="0" tIns="0" rIns="0" bIns="0" rtlCol="0" anchor="t">
              <a:spAutoFit/>
            </a:bodyPr>
            <a:lstStyle/>
            <a:p>
              <a:pPr algn="ctr">
                <a:defRPr/>
              </a:pPr>
              <a:r>
                <a:rPr lang="de-DE" sz="1400">
                  <a:solidFill>
                    <a:srgbClr val="FFFFFF"/>
                  </a:solidFill>
                  <a:latin typeface="Montserrat SemiBold" pitchFamily="2" charset="0"/>
                  <a:cs typeface="Poppins Medium" panose="00000600000000000000" pitchFamily="2" charset="0"/>
                </a:rPr>
                <a:t>KI-gestützte Diagnose &amp; Standardisierung Arbeitsabläufe</a:t>
              </a:r>
              <a:endParaRPr lang="en-US" sz="1400">
                <a:solidFill>
                  <a:srgbClr val="FFFFFF"/>
                </a:solidFill>
                <a:latin typeface="Montserrat SemiBold" pitchFamily="2" charset="0"/>
                <a:cs typeface="Poppins Medium" panose="00000600000000000000" pitchFamily="2" charset="0"/>
              </a:endParaRPr>
            </a:p>
          </p:txBody>
        </p:sp>
      </p:grpSp>
      <p:grpSp>
        <p:nvGrpSpPr>
          <p:cNvPr id="13" name="Group 12">
            <a:extLst>
              <a:ext uri="{FF2B5EF4-FFF2-40B4-BE49-F238E27FC236}">
                <a16:creationId xmlns:a16="http://schemas.microsoft.com/office/drawing/2014/main" id="{CF2AD60D-E801-067E-4DA5-7FC485454CDF}"/>
              </a:ext>
            </a:extLst>
          </p:cNvPr>
          <p:cNvGrpSpPr/>
          <p:nvPr/>
        </p:nvGrpSpPr>
        <p:grpSpPr>
          <a:xfrm>
            <a:off x="3547884" y="4111895"/>
            <a:ext cx="1980000" cy="1980000"/>
            <a:chOff x="747319" y="2069158"/>
            <a:chExt cx="3146241" cy="556688"/>
          </a:xfrm>
          <a:solidFill>
            <a:schemeClr val="bg1">
              <a:lumMod val="95000"/>
              <a:lumOff val="5000"/>
            </a:schemeClr>
          </a:solidFill>
        </p:grpSpPr>
        <p:grpSp>
          <p:nvGrpSpPr>
            <p:cNvPr id="14" name="Group 13">
              <a:extLst>
                <a:ext uri="{FF2B5EF4-FFF2-40B4-BE49-F238E27FC236}">
                  <a16:creationId xmlns:a16="http://schemas.microsoft.com/office/drawing/2014/main" id="{6993196B-CD66-1021-3B8E-A366035EC5E1}"/>
                </a:ext>
              </a:extLst>
            </p:cNvPr>
            <p:cNvGrpSpPr/>
            <p:nvPr/>
          </p:nvGrpSpPr>
          <p:grpSpPr>
            <a:xfrm>
              <a:off x="747319" y="2069158"/>
              <a:ext cx="3146241" cy="556688"/>
              <a:chOff x="0" y="0"/>
              <a:chExt cx="3599079" cy="660400"/>
            </a:xfrm>
            <a:grpFill/>
          </p:grpSpPr>
          <p:sp>
            <p:nvSpPr>
              <p:cNvPr id="16" name="Freeform 10">
                <a:extLst>
                  <a:ext uri="{FF2B5EF4-FFF2-40B4-BE49-F238E27FC236}">
                    <a16:creationId xmlns:a16="http://schemas.microsoft.com/office/drawing/2014/main" id="{1F1ADA01-DBBA-E892-2EF9-0616F0D37A30}"/>
                  </a:ext>
                </a:extLst>
              </p:cNvPr>
              <p:cNvSpPr/>
              <p:nvPr/>
            </p:nvSpPr>
            <p:spPr>
              <a:xfrm>
                <a:off x="0" y="0"/>
                <a:ext cx="3599079" cy="660400"/>
              </a:xfrm>
              <a:prstGeom prst="rect">
                <a:avLst/>
              </a:prstGeom>
              <a:grpFill/>
              <a:ln>
                <a:solidFill>
                  <a:srgbClr val="6CA2CE"/>
                </a:solidFill>
              </a:ln>
            </p:spPr>
          </p:sp>
        </p:grpSp>
        <p:sp>
          <p:nvSpPr>
            <p:cNvPr id="15" name="TextBox 37">
              <a:extLst>
                <a:ext uri="{FF2B5EF4-FFF2-40B4-BE49-F238E27FC236}">
                  <a16:creationId xmlns:a16="http://schemas.microsoft.com/office/drawing/2014/main" id="{86782215-7CA5-33E2-82D6-5938227740D5}"/>
                </a:ext>
              </a:extLst>
            </p:cNvPr>
            <p:cNvSpPr txBox="1"/>
            <p:nvPr/>
          </p:nvSpPr>
          <p:spPr>
            <a:xfrm>
              <a:off x="919333" y="2112345"/>
              <a:ext cx="2776858" cy="181720"/>
            </a:xfrm>
            <a:prstGeom prst="rect">
              <a:avLst/>
            </a:prstGeom>
            <a:grpFill/>
            <a:ln>
              <a:noFill/>
            </a:ln>
          </p:spPr>
          <p:txBody>
            <a:bodyPr lIns="0" tIns="0" rIns="0" bIns="0" rtlCol="0" anchor="t">
              <a:spAutoFit/>
            </a:bodyPr>
            <a:lstStyle/>
            <a:p>
              <a:pPr algn="ctr">
                <a:defRPr/>
              </a:pPr>
              <a:r>
                <a:rPr lang="en-US" sz="1400" err="1">
                  <a:solidFill>
                    <a:srgbClr val="FFFFFF"/>
                  </a:solidFill>
                  <a:latin typeface="Montserrat SemiBold" pitchFamily="2" charset="0"/>
                  <a:cs typeface="Poppins Medium" panose="00000600000000000000" pitchFamily="2" charset="0"/>
                </a:rPr>
                <a:t>Mögliche</a:t>
              </a:r>
              <a:r>
                <a:rPr lang="en-US" sz="1400">
                  <a:solidFill>
                    <a:srgbClr val="FFFFFF"/>
                  </a:solidFill>
                  <a:latin typeface="Montserrat SemiBold" pitchFamily="2" charset="0"/>
                  <a:cs typeface="Poppins Medium" panose="00000600000000000000" pitchFamily="2" charset="0"/>
                </a:rPr>
                <a:t> </a:t>
              </a:r>
              <a:r>
                <a:rPr lang="en-US" sz="1400" err="1">
                  <a:solidFill>
                    <a:srgbClr val="FFFFFF"/>
                  </a:solidFill>
                  <a:latin typeface="Montserrat SemiBold" pitchFamily="2" charset="0"/>
                  <a:cs typeface="Poppins Medium" panose="00000600000000000000" pitchFamily="2" charset="0"/>
                </a:rPr>
                <a:t>Rückerstattung</a:t>
              </a:r>
              <a:r>
                <a:rPr lang="en-US" sz="1400">
                  <a:solidFill>
                    <a:srgbClr val="FFFFFF"/>
                  </a:solidFill>
                  <a:latin typeface="Montserrat SemiBold" pitchFamily="2" charset="0"/>
                  <a:cs typeface="Poppins Medium" panose="00000600000000000000" pitchFamily="2" charset="0"/>
                </a:rPr>
                <a:t> &amp; </a:t>
              </a:r>
              <a:r>
                <a:rPr lang="en-US" sz="1400" err="1">
                  <a:solidFill>
                    <a:srgbClr val="FFFFFF"/>
                  </a:solidFill>
                  <a:latin typeface="Montserrat SemiBold" pitchFamily="2" charset="0"/>
                  <a:cs typeface="Poppins Medium" panose="00000600000000000000" pitchFamily="2" charset="0"/>
                </a:rPr>
                <a:t>geringe</a:t>
              </a:r>
              <a:r>
                <a:rPr lang="en-US" sz="1400">
                  <a:solidFill>
                    <a:srgbClr val="FFFFFF"/>
                  </a:solidFill>
                  <a:latin typeface="Montserrat SemiBold" pitchFamily="2" charset="0"/>
                  <a:cs typeface="Poppins Medium" panose="00000600000000000000" pitchFamily="2" charset="0"/>
                </a:rPr>
                <a:t> </a:t>
              </a:r>
              <a:r>
                <a:rPr lang="en-US" sz="1400" err="1">
                  <a:solidFill>
                    <a:srgbClr val="FFFFFF"/>
                  </a:solidFill>
                  <a:latin typeface="Montserrat SemiBold" pitchFamily="2" charset="0"/>
                  <a:cs typeface="Poppins Medium" panose="00000600000000000000" pitchFamily="2" charset="0"/>
                </a:rPr>
                <a:t>Investition</a:t>
              </a:r>
              <a:endParaRPr lang="en-US" sz="1400">
                <a:solidFill>
                  <a:srgbClr val="FFFFFF"/>
                </a:solidFill>
                <a:latin typeface="Montserrat SemiBold" pitchFamily="2" charset="0"/>
                <a:cs typeface="Poppins Medium" panose="00000600000000000000" pitchFamily="2" charset="0"/>
              </a:endParaRPr>
            </a:p>
          </p:txBody>
        </p:sp>
      </p:grpSp>
      <p:pic>
        <p:nvPicPr>
          <p:cNvPr id="77" name="Graphic 76" descr="Checklist with solid fill">
            <a:extLst>
              <a:ext uri="{FF2B5EF4-FFF2-40B4-BE49-F238E27FC236}">
                <a16:creationId xmlns:a16="http://schemas.microsoft.com/office/drawing/2014/main" id="{BE9087D4-FE5B-1FFB-8F52-9D33E9BAB4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1846" y="2912882"/>
            <a:ext cx="516118" cy="516118"/>
          </a:xfrm>
          <a:prstGeom prst="rect">
            <a:avLst/>
          </a:prstGeom>
        </p:spPr>
      </p:pic>
      <p:pic>
        <p:nvPicPr>
          <p:cNvPr id="75" name="Graphic 74" descr="Internet with solid fill">
            <a:extLst>
              <a:ext uri="{FF2B5EF4-FFF2-40B4-BE49-F238E27FC236}">
                <a16:creationId xmlns:a16="http://schemas.microsoft.com/office/drawing/2014/main" id="{B00A76D1-BDC8-53A7-3B47-22C5D7C05E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1180" y="5302593"/>
            <a:ext cx="545859" cy="545859"/>
          </a:xfrm>
          <a:prstGeom prst="rect">
            <a:avLst/>
          </a:prstGeom>
        </p:spPr>
      </p:pic>
      <p:pic>
        <p:nvPicPr>
          <p:cNvPr id="79" name="Graphic 78" descr="Euro with solid fill">
            <a:extLst>
              <a:ext uri="{FF2B5EF4-FFF2-40B4-BE49-F238E27FC236}">
                <a16:creationId xmlns:a16="http://schemas.microsoft.com/office/drawing/2014/main" id="{45F847AB-A07E-21DE-547A-26ADC9E5FA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32442" y="5302593"/>
            <a:ext cx="468000" cy="468000"/>
          </a:xfrm>
          <a:prstGeom prst="rect">
            <a:avLst/>
          </a:prstGeom>
        </p:spPr>
      </p:pic>
    </p:spTree>
    <p:extLst>
      <p:ext uri="{BB962C8B-B14F-4D97-AF65-F5344CB8AC3E}">
        <p14:creationId xmlns:p14="http://schemas.microsoft.com/office/powerpoint/2010/main" val="715699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0F7585-D0CD-4A8B-9ECA-ED639261C7EF}" vid="{2B7118C9-81EB-4BCE-8F85-94F1A63E6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ad0a95-5ce9-4d56-9c0f-5ca5bd02178f" xsi:nil="true"/>
    <lcf76f155ced4ddcb4097134ff3c332f xmlns="b9420558-ef85-4d1e-b3a4-fd4759f6e609">
      <Terms xmlns="http://schemas.microsoft.com/office/infopath/2007/PartnerControls"/>
    </lcf76f155ced4ddcb4097134ff3c332f>
    <MediaLengthInSeconds xmlns="b9420558-ef85-4d1e-b3a4-fd4759f6e609" xsi:nil="true"/>
    <SharedWithUsers xmlns="afad0a95-5ce9-4d56-9c0f-5ca5bd02178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4CA72F17539C4D91C556A2C2938AE8" ma:contentTypeVersion="15" ma:contentTypeDescription="Ein neues Dokument erstellen." ma:contentTypeScope="" ma:versionID="45de6684b2385cf32595a051af5d2120">
  <xsd:schema xmlns:xsd="http://www.w3.org/2001/XMLSchema" xmlns:xs="http://www.w3.org/2001/XMLSchema" xmlns:p="http://schemas.microsoft.com/office/2006/metadata/properties" xmlns:ns2="b9420558-ef85-4d1e-b3a4-fd4759f6e609" xmlns:ns3="afad0a95-5ce9-4d56-9c0f-5ca5bd02178f" targetNamespace="http://schemas.microsoft.com/office/2006/metadata/properties" ma:root="true" ma:fieldsID="94e1aee1252fdc1649664b32819c3a25" ns2:_="" ns3:_="">
    <xsd:import namespace="b9420558-ef85-4d1e-b3a4-fd4759f6e609"/>
    <xsd:import namespace="afad0a95-5ce9-4d56-9c0f-5ca5bd0217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20558-ef85-4d1e-b3a4-fd4759f6e60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ebb77c1f-c4ce-488f-abe1-8d3f3dacb2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ad0a95-5ce9-4d56-9c0f-5ca5bd02178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5e2cf4e3-bb00-48f4-9f69-fc77d93124fe}" ma:internalName="TaxCatchAll" ma:showField="CatchAllData" ma:web="afad0a95-5ce9-4d56-9c0f-5ca5bd021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42D85-6C12-49D9-8BBC-676E25D977B2}">
  <ds:schemaRefs>
    <ds:schemaRef ds:uri="http://schemas.microsoft.com/sharepoint/v3/contenttype/forms"/>
  </ds:schemaRefs>
</ds:datastoreItem>
</file>

<file path=customXml/itemProps2.xml><?xml version="1.0" encoding="utf-8"?>
<ds:datastoreItem xmlns:ds="http://schemas.openxmlformats.org/officeDocument/2006/customXml" ds:itemID="{BF763D21-21FA-4F5C-8C7A-DE0C066FB06E}">
  <ds:schemaRefs>
    <ds:schemaRef ds:uri="2c393775-1f86-47b5-8c5c-5c125798455e"/>
    <ds:schemaRef ds:uri="940149fe-91a5-4193-9bb9-4f118426bbc8"/>
    <ds:schemaRef ds:uri="afad0a95-5ce9-4d56-9c0f-5ca5bd02178f"/>
    <ds:schemaRef ds:uri="b9420558-ef85-4d1e-b3a4-fd4759f6e6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FD3488-B09D-4567-96D9-3154211E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20558-ef85-4d1e-b3a4-fd4759f6e609"/>
    <ds:schemaRef ds:uri="afad0a95-5ce9-4d56-9c0f-5ca5bd021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PIUR IMAGING_template</Template>
  <TotalTime>0</TotalTime>
  <Words>1091</Words>
  <Application>Microsoft Office PowerPoint</Application>
  <PresentationFormat>Breitbild</PresentationFormat>
  <Paragraphs>124</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Montserrat</vt:lpstr>
      <vt:lpstr>Montserrat ExtraBold</vt:lpstr>
      <vt:lpstr>Montserrat SemiBold</vt:lpstr>
      <vt:lpstr>Office Theme</vt:lpstr>
      <vt:lpstr>Neue Möglichkeiten in der Schilddrüsendiagnostik  </vt:lpstr>
      <vt:lpstr>unsere Mission &amp; vision</vt:lpstr>
      <vt:lpstr>Limitationen in der ultraschalldiagnostik </vt:lpstr>
      <vt:lpstr>infinity</vt:lpstr>
      <vt:lpstr>KI, die Arbeit erleichtert</vt:lpstr>
      <vt:lpstr>PowerPoint-Präsentation</vt:lpstr>
      <vt:lpstr>PowerPoint-Präsentation</vt:lpstr>
      <vt:lpstr>Erhöhte Reproduzierbarkeit durch post-scan Analyse</vt:lpstr>
      <vt:lpstr>PowerPoint-Präsentation</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PIUR IMAGING</dc:title>
  <dc:creator>Kim Heckelsmüller</dc:creator>
  <cp:lastModifiedBy>Jörg Seiler</cp:lastModifiedBy>
  <cp:revision>4</cp:revision>
  <cp:lastPrinted>2022-08-24T10:45:20Z</cp:lastPrinted>
  <dcterms:created xsi:type="dcterms:W3CDTF">2022-08-12T10:40:18Z</dcterms:created>
  <dcterms:modified xsi:type="dcterms:W3CDTF">2022-10-13T08:23:52Z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0x0101004B4CA72F17539C4D91C556A2C2938AE8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