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8" r:id="rId5"/>
    <p:sldId id="282" r:id="rId6"/>
    <p:sldId id="279" r:id="rId7"/>
    <p:sldId id="280" r:id="rId8"/>
    <p:sldId id="283" r:id="rId9"/>
    <p:sldId id="28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0B656-CBFD-DE01-6AEB-48D3C5CF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B631B2-931D-473E-A6F0-CBDFAE705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926AC5-500C-F40A-3929-9616581E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449ABA-E467-E8F8-3BCA-6118343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B4E889-D690-22BC-F157-AD5F4929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10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798CF-B1BB-0D3E-1982-1C1953F6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F2C620-EFD6-8DA2-7D75-AE4AF5EF0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02A2CB-7FE2-20CD-94FA-EA66CB14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7FDB9B-5F99-C67F-D1F3-B9B0F752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5A2545-5DD8-E354-2512-5BF9CE0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92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50B65B-8B2E-7676-FFA3-FCECDFB1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F21AB7-2636-8C65-280D-4B169F13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F704E8-61D7-CE43-6CCA-717E44D7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BC884-4BFA-9CA2-F289-A528A658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639FE0-51D9-D089-A8C8-375FB6FF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4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653C6-3B81-4421-E4BD-798B83E6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D579C2-2991-033A-EB33-D825C1C2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F3AD3-E157-773D-06BA-0F6DA506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B91F3-5506-4D56-019B-AC943BAC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ED849-642D-C641-277E-0BBB87DE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BEE1C-EAD7-D8A0-9FF7-8BCA732F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727462-EFB7-D942-7049-EB6E0A9B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2AD23-2968-5CA9-918B-AE15EA62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B73AF9-1BF8-C3BC-65BE-3DD98784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3CC322-B05E-8A15-3963-D32B8307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0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02D37-7CA9-EE5F-77A1-59A9A5DD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31B5E-32E5-4FBC-6F31-17EDE1501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152081-737A-0E8A-720C-0D9E870CF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1C4461-453A-096C-7F62-BB3374FA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5B97A-5BC4-0137-B4C8-53914F3D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EB4CC2-C565-B13D-2B10-9A3E6B57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3E2DB-FD0C-34C8-C642-27EE707A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C7589-69C1-8949-8F5E-C3CAB0B5E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585DCD-8F21-C1D7-D6E2-6D764A77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E65BEB-0892-C292-C721-FA3A3460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3D9E90-8337-36A8-8AAE-1DE3D8E87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34FB8D-BB45-CC71-FD50-223D6485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9C5319-FDFB-4A2D-56AE-488EACD8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1B6579-1D5F-1D07-D9C7-DFE330FD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13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0873B-09FB-BB80-660F-EA04F20F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9F16A6-812E-968D-A70F-D9DD988C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F9684-05ED-BF06-F7A0-CBE833AA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EADCD-9238-990A-F190-A97C63A2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21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E33183-F860-03B4-1E33-124F65B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86D636-656F-A84B-60E3-A414E4AE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9A450E-0AAE-DCE4-60C8-6715F7D6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59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F3FEB-E262-578D-EBD1-53F1E08D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A4DFB-6ACB-86AD-DE71-58093151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D64D04-0C72-EE77-91BE-0442D501C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3167CD-1912-66AC-FF32-F9223F83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2C09A3-9859-245E-4E1D-1D838FF1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445345-6CA8-2D43-763C-51DD3CF5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6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E855-0AE3-18F0-ABEC-674C4A9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1B7BDB-9EBC-E74F-6D7D-D84D5035E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6B69A6-BCF9-1200-6AD4-6DA2C94BD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5C8EC1-A092-7FBF-76D8-E1AC8A7B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5EDDAC-D65D-9B37-C203-62FA0017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36065E-2A9F-E6FF-0C56-D52B836B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59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552494-FE1C-F4C8-EBE8-76A4CAF4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9EC8A1-A496-95FC-0698-61D19C21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582C4-1EA4-734E-81CA-53593202D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AD68-C476-4CDD-A91E-51C09F248987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41228-C045-280F-B15B-2B1FEB1EC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4653F-8278-29A1-7A3E-DF734936C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07561-3F02-4194-86EE-20D57A21AF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6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rufsverband-nuklearmedizi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lotten@euro-labor-freiburg.d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erufsverband Deutscher Nuklearmediziner E.V.">
            <a:hlinkClick r:id="rId2"/>
            <a:extLst>
              <a:ext uri="{FF2B5EF4-FFF2-40B4-BE49-F238E27FC236}">
                <a16:creationId xmlns:a16="http://schemas.microsoft.com/office/drawing/2014/main" id="{666E0BD1-6CEC-4AFD-B06A-1D20B1794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74638"/>
            <a:ext cx="3619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4BDAC31-E22F-423D-A1C5-0B55516F0AB3}"/>
              </a:ext>
            </a:extLst>
          </p:cNvPr>
          <p:cNvSpPr/>
          <p:nvPr/>
        </p:nvSpPr>
        <p:spPr>
          <a:xfrm>
            <a:off x="563130" y="526473"/>
            <a:ext cx="11065740" cy="849746"/>
          </a:xfrm>
          <a:prstGeom prst="roundRect">
            <a:avLst/>
          </a:prstGeom>
          <a:noFill/>
          <a:ln w="57150">
            <a:solidFill>
              <a:srgbClr val="45AC4B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E0EB96D-74FB-4572-9E00-C5AD61DC43C0}"/>
              </a:ext>
            </a:extLst>
          </p:cNvPr>
          <p:cNvGrpSpPr/>
          <p:nvPr/>
        </p:nvGrpSpPr>
        <p:grpSpPr>
          <a:xfrm>
            <a:off x="701963" y="636274"/>
            <a:ext cx="4778139" cy="739945"/>
            <a:chOff x="4014040" y="2826328"/>
            <a:chExt cx="4778139" cy="73994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0EEE407-7F1F-4480-84C3-B3BC49735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4040" y="2826328"/>
              <a:ext cx="2262935" cy="655060"/>
            </a:xfrm>
            <a:prstGeom prst="rect">
              <a:avLst/>
            </a:prstGeom>
          </p:spPr>
        </p:pic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47A53E4-7C17-4C37-B8CF-F4BBB2345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103" y="3135386"/>
              <a:ext cx="243207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10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</a:t>
              </a:r>
              <a:r>
                <a:rPr lang="de-DE" altLang="de-DE" sz="11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.</a:t>
              </a:r>
              <a:endParaRPr kumimoji="0" lang="de-DE" altLang="de-DE" sz="11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A9298C1F-4E7F-4C59-ADC8-3D924DA5D9EE}"/>
              </a:ext>
            </a:extLst>
          </p:cNvPr>
          <p:cNvSpPr/>
          <p:nvPr/>
        </p:nvSpPr>
        <p:spPr>
          <a:xfrm>
            <a:off x="7267300" y="791443"/>
            <a:ext cx="438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45AC4B"/>
                </a:solidFill>
              </a:rPr>
              <a:t>Jahrestagung BDN – September 2022, Berlin</a:t>
            </a:r>
            <a:endParaRPr lang="de-DE" dirty="0">
              <a:solidFill>
                <a:srgbClr val="45AC4B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92DB4CA-4D8C-49EB-9F8A-FD95D7B514B4}"/>
              </a:ext>
            </a:extLst>
          </p:cNvPr>
          <p:cNvSpPr txBox="1">
            <a:spLocks/>
          </p:cNvSpPr>
          <p:nvPr/>
        </p:nvSpPr>
        <p:spPr>
          <a:xfrm>
            <a:off x="4539705" y="2555664"/>
            <a:ext cx="3187815" cy="966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R. Clotten, Freiburg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40C83D-E161-4098-AFB5-B2F32997033B}"/>
              </a:ext>
            </a:extLst>
          </p:cNvPr>
          <p:cNvSpPr txBox="1">
            <a:spLocks/>
          </p:cNvSpPr>
          <p:nvPr/>
        </p:nvSpPr>
        <p:spPr>
          <a:xfrm>
            <a:off x="638356" y="3429000"/>
            <a:ext cx="10990514" cy="1134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5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540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</p:spTree>
    <p:extLst>
      <p:ext uri="{BB962C8B-B14F-4D97-AF65-F5344CB8AC3E}">
        <p14:creationId xmlns:p14="http://schemas.microsoft.com/office/powerpoint/2010/main" val="34950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B5076161-1BFB-D739-3939-45834FEF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1797">
            <a:off x="2097880" y="2283989"/>
            <a:ext cx="9414576" cy="270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553EF3-C6A2-680C-1CE7-9C8C54DB5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1306">
            <a:off x="696502" y="916050"/>
            <a:ext cx="2277472" cy="3080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2BAD44E9-F1F6-454E-95B4-D40897EC5499}"/>
              </a:ext>
            </a:extLst>
          </p:cNvPr>
          <p:cNvSpPr/>
          <p:nvPr/>
        </p:nvSpPr>
        <p:spPr>
          <a:xfrm rot="1014281">
            <a:off x="2773457" y="3009043"/>
            <a:ext cx="532046" cy="1105930"/>
          </a:xfrm>
          <a:prstGeom prst="chevron">
            <a:avLst/>
          </a:prstGeom>
          <a:noFill/>
          <a:ln>
            <a:solidFill>
              <a:srgbClr val="F5E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4E0F747D-DADD-4131-84AA-CCF00C99ADA5}"/>
              </a:ext>
            </a:extLst>
          </p:cNvPr>
          <p:cNvSpPr/>
          <p:nvPr/>
        </p:nvSpPr>
        <p:spPr>
          <a:xfrm rot="920377">
            <a:off x="3222021" y="2774974"/>
            <a:ext cx="816580" cy="1946654"/>
          </a:xfrm>
          <a:prstGeom prst="chevron">
            <a:avLst/>
          </a:prstGeom>
          <a:noFill/>
          <a:ln>
            <a:solidFill>
              <a:srgbClr val="F5E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86965C-0821-489F-8226-75FA84DF85FE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81A8A08-6DAD-4DCC-99F3-279E340E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3430716-55F2-4D26-A8D6-FABE5593B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64FA3DFD-BA28-446E-9363-84F931BFC9FD}"/>
              </a:ext>
            </a:extLst>
          </p:cNvPr>
          <p:cNvSpPr/>
          <p:nvPr/>
        </p:nvSpPr>
        <p:spPr>
          <a:xfrm rot="1449841">
            <a:off x="2543132" y="3231079"/>
            <a:ext cx="262960" cy="484632"/>
          </a:xfrm>
          <a:prstGeom prst="chevron">
            <a:avLst/>
          </a:prstGeom>
          <a:noFill/>
          <a:ln>
            <a:solidFill>
              <a:srgbClr val="F5E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604243D-81BF-4354-99AA-8A4A8FB2654F}"/>
              </a:ext>
            </a:extLst>
          </p:cNvPr>
          <p:cNvSpPr txBox="1">
            <a:spLocks/>
          </p:cNvSpPr>
          <p:nvPr/>
        </p:nvSpPr>
        <p:spPr>
          <a:xfrm>
            <a:off x="838198" y="789523"/>
            <a:ext cx="6677636" cy="495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DE" sz="2400" b="1" dirty="0">
                <a:solidFill>
                  <a:srgbClr val="45A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Qualitätssicherungsvereinbarung Spezial-Labor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B9F229A-D412-4859-B457-71A7446FC4DC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447089-762E-049C-6CCD-E7EF494B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BD7153-CD08-4686-BDBB-3A2BCEFCB923}"/>
              </a:ext>
            </a:extLst>
          </p:cNvPr>
          <p:cNvSpPr txBox="1">
            <a:spLocks/>
          </p:cNvSpPr>
          <p:nvPr/>
        </p:nvSpPr>
        <p:spPr>
          <a:xfrm>
            <a:off x="838200" y="803517"/>
            <a:ext cx="5084428" cy="490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DE" sz="2400" b="1" dirty="0">
                <a:solidFill>
                  <a:srgbClr val="45A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 Fachliche Befähigung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D46BC02-5F90-4953-06E4-D867703836F6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ED8FB284-E498-A34D-2C77-E53F4AAAF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B83286-8817-E5EC-CF13-9D773DE07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" t="1383" r="5357"/>
          <a:stretch/>
        </p:blipFill>
        <p:spPr>
          <a:xfrm>
            <a:off x="1188440" y="1354355"/>
            <a:ext cx="9697674" cy="49502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31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23CFEF-09D6-0974-05BB-116679EB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77" y="873083"/>
            <a:ext cx="1057432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Welche Voraussetzungen zur Durchführung von Laboruntersuchungen müssen erfüllt werden?</a:t>
            </a: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5E816703-82D3-BEB7-6EB1-2288CE0BA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360F09-9961-F1CA-3D2A-A0882944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54" y="4498561"/>
            <a:ext cx="7777163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b="1" dirty="0">
                <a:solidFill>
                  <a:srgbClr val="033DBD"/>
                </a:solidFill>
                <a:cs typeface="Arial" panose="020B0604020202020204" pitchFamily="34" charset="0"/>
              </a:rPr>
              <a:t>Teilnahme am Kolloquium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de-DE" altLang="de-DE" dirty="0"/>
              <a:t>Fachgespräch (Wiederholung nach 3 Monaten möglich)</a:t>
            </a: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A12366A4-2239-2F2B-135A-1DBCCC9C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54" y="2240758"/>
            <a:ext cx="6599480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Fachärzte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Von der Teilnahme am Kolloquium sind befreit: Ärzte und Ärztinnen für </a:t>
            </a:r>
            <a:r>
              <a:rPr lang="de-DE" altLang="de-DE" sz="1800" dirty="0" err="1">
                <a:latin typeface="Arial" panose="020B0604020202020204" pitchFamily="34" charset="0"/>
              </a:rPr>
              <a:t>Laboratoriumsmedizin</a:t>
            </a:r>
            <a:r>
              <a:rPr lang="de-DE" altLang="de-DE" sz="1800" dirty="0">
                <a:latin typeface="Arial" panose="020B0604020202020204" pitchFamily="34" charset="0"/>
              </a:rPr>
              <a:t>, Mikrobiologie, Infektionsepidemiologie und Transfusionsmedizin</a:t>
            </a:r>
          </a:p>
        </p:txBody>
      </p:sp>
      <p:pic>
        <p:nvPicPr>
          <p:cNvPr id="14" name="Grafik 1">
            <a:extLst>
              <a:ext uri="{FF2B5EF4-FFF2-40B4-BE49-F238E27FC236}">
                <a16:creationId xmlns:a16="http://schemas.microsoft.com/office/drawing/2014/main" id="{1A541CCE-74F4-7989-382C-6E80A849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25" y="1780382"/>
            <a:ext cx="196691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D7979A96-2201-3E96-54F0-A341ADF21DA3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</p:spTree>
    <p:extLst>
      <p:ext uri="{BB962C8B-B14F-4D97-AF65-F5344CB8AC3E}">
        <p14:creationId xmlns:p14="http://schemas.microsoft.com/office/powerpoint/2010/main" val="5589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BD7153-CD08-4686-BDBB-3A2BCEFCB923}"/>
              </a:ext>
            </a:extLst>
          </p:cNvPr>
          <p:cNvSpPr txBox="1">
            <a:spLocks/>
          </p:cNvSpPr>
          <p:nvPr/>
        </p:nvSpPr>
        <p:spPr>
          <a:xfrm>
            <a:off x="838200" y="676722"/>
            <a:ext cx="10515600" cy="604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45A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Nachweise zum internen Qualitätsmanagement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AF7C08-CBEE-0E8F-B14F-6ED9AFEF05B1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DB4649CC-37CE-C9D1-71E0-3FA8D5423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A811513-A31F-17DD-AB30-9DBEF388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5" y="1236910"/>
            <a:ext cx="100396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</a:t>
            </a: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Leistungsverzeichnis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 durchgeführten Untersuchungsverfahren und der Untersuchungsmaterialien je Analyt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1908B7-D4EF-8AB7-CA5D-AC4010D2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5" y="1908949"/>
            <a:ext cx="1003961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Organigramm der personellen Struktur und der Befugnisse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Einrichtung im Zusammenhang mit Leistungen nach Nr. 1 mit Angabe des/der für die jeweiligen Untersuchungsverfahren verantwortlichen Arztes/Ärzte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281A3A-B65D-6C95-8CCF-40CFFC2E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5" y="2861797"/>
            <a:ext cx="100396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Verzeichnis der Untersuchungsverfahren,</a:t>
            </a:r>
            <a:endParaRPr lang="de-DE" altLang="de-DE" sz="1800" dirty="0">
              <a:solidFill>
                <a:srgbClr val="033DB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für die Unit-Use-Reagenzien verwendet werden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EAF287-51EE-A349-A8EE-6ADD0EFE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4" y="3513228"/>
            <a:ext cx="101346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 Verzeichnis der Geräte </a:t>
            </a:r>
          </a:p>
          <a:p>
            <a:pPr lvl="1" indent="0"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 Angabe des Namens , des Herstellers, der Typbezeichnung und Seriennummer sowie des Standorts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DB6FCE-76F2-5CD1-D04E-CC40E6D2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1" y="4469229"/>
            <a:ext cx="1003961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Verfahrensanweisung </a:t>
            </a:r>
          </a:p>
          <a:p>
            <a:pPr lvl="1"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regelmäßigen Überwachung der Funktion der Geräte, der Reagenzien und der Analysensysteme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E38CAB-B633-DA4C-5BED-F9A1F085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932" y="5415370"/>
            <a:ext cx="1003961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Verfahrensanweisung zur Präanalytik</a:t>
            </a:r>
          </a:p>
          <a:p>
            <a:pPr lvl="1" indent="0"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die fachgerechte Entnahme und Behandlung, die Annahme bzw. Ablehnung, Kennzeichnung und Bearbeitung von Untersuchungsmaterial sowie die Berichtübermittlung</a:t>
            </a:r>
          </a:p>
        </p:txBody>
      </p:sp>
    </p:spTree>
    <p:extLst>
      <p:ext uri="{BB962C8B-B14F-4D97-AF65-F5344CB8AC3E}">
        <p14:creationId xmlns:p14="http://schemas.microsoft.com/office/powerpoint/2010/main" val="19473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5E816703-82D3-BEB7-6EB1-2288CE0BA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D2FCB6A4-7C4C-DF8B-C961-3964CA08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77" y="846925"/>
            <a:ext cx="576103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Themen zur </a:t>
            </a:r>
            <a:r>
              <a:rPr lang="de-DE" altLang="de-DE" sz="2400" b="1" dirty="0" err="1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Kolloquiumsvorbereitung</a:t>
            </a:r>
            <a:endParaRPr lang="de-DE" altLang="de-DE" sz="2400" b="1" dirty="0">
              <a:solidFill>
                <a:srgbClr val="45AC4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9FE630F-EBAC-1504-D79E-C5B146AD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54" y="1577947"/>
            <a:ext cx="622533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Grundzüge immunologischer Analytik</a:t>
            </a:r>
            <a:r>
              <a:rPr lang="de-DE" altLang="de-DE" sz="1800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Radioimmunoassays</a:t>
            </a: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sowie Fluoreszenz-,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Chemie-, Lumineszenz- &amp; Enzym-</a:t>
            </a: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Immunoassays</a:t>
            </a:r>
            <a:endParaRPr lang="de-DE" altLang="de-DE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637EBD59-D7F5-64D1-8712-86DE2723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11" y="1356163"/>
            <a:ext cx="23415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03E9131-E905-6007-6658-29F7B4324B9C}"/>
              </a:ext>
            </a:extLst>
          </p:cNvPr>
          <p:cNvSpPr txBox="1"/>
          <p:nvPr/>
        </p:nvSpPr>
        <p:spPr>
          <a:xfrm>
            <a:off x="8998635" y="2764117"/>
            <a:ext cx="172878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Sandwich-Assay (IRMA)</a:t>
            </a:r>
          </a:p>
        </p:txBody>
      </p:sp>
      <p:sp>
        <p:nvSpPr>
          <p:cNvPr id="24" name="Textfeld 8">
            <a:extLst>
              <a:ext uri="{FF2B5EF4-FFF2-40B4-BE49-F238E27FC236}">
                <a16:creationId xmlns:a16="http://schemas.microsoft.com/office/drawing/2014/main" id="{06F7E7FE-13B1-BCB6-3FDD-5D349E56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54" y="3078352"/>
            <a:ext cx="79232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Eigenständige Durchführung und Beurteilung der Parameter: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Tumormarker:	AFP, CA15-3, CA19-9, CAL, CEA, FER, </a:t>
            </a: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iPTH</a:t>
            </a: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PSA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SD-Parameter: TSH, FT3, FT4, </a:t>
            </a: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hTG</a:t>
            </a: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-s, </a:t>
            </a: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aTG</a:t>
            </a: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TRAK, </a:t>
            </a:r>
            <a:r>
              <a:rPr lang="de-DE" alt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aTPO</a:t>
            </a:r>
            <a:endParaRPr lang="de-DE" altLang="de-DE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Hormone:	E2, FSH, hCG, LH, PROG, PROL, TST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Vitamine:	VD25, VB12, FOL</a:t>
            </a:r>
          </a:p>
        </p:txBody>
      </p:sp>
      <p:sp>
        <p:nvSpPr>
          <p:cNvPr id="25" name="Textfeld 10">
            <a:extLst>
              <a:ext uri="{FF2B5EF4-FFF2-40B4-BE49-F238E27FC236}">
                <a16:creationId xmlns:a16="http://schemas.microsoft.com/office/drawing/2014/main" id="{EE2DBFB5-3D07-95E0-3C56-DEB8D4CC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54" y="4996333"/>
            <a:ext cx="7923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Vorgaben der Ärztekammer &amp; KVen bezgl. Umsetzung QS/QM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Implementierung der Richtlinie der Bundesärztekammer (</a:t>
            </a:r>
            <a:r>
              <a:rPr lang="de-DE" altLang="de-DE" sz="1800" dirty="0" err="1">
                <a:latin typeface="Arial" panose="020B0604020202020204" pitchFamily="34" charset="0"/>
              </a:rPr>
              <a:t>Rili</a:t>
            </a:r>
            <a:r>
              <a:rPr lang="de-DE" altLang="de-DE" sz="1800" dirty="0">
                <a:latin typeface="Arial" panose="020B0604020202020204" pitchFamily="34" charset="0"/>
              </a:rPr>
              <a:t>-BÄK) z.B. Organisation und Durchführung der Ringversuche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F76E9-D08E-24C6-8F0C-60F275B9423E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</p:spTree>
    <p:extLst>
      <p:ext uri="{BB962C8B-B14F-4D97-AF65-F5344CB8AC3E}">
        <p14:creationId xmlns:p14="http://schemas.microsoft.com/office/powerpoint/2010/main" val="22977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5E816703-82D3-BEB7-6EB1-2288CE0BA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58FC6A3D-799A-29B4-222F-4162670E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77" y="854151"/>
            <a:ext cx="576103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Gesetzliche Vorgaben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604FE3-0296-325F-6040-52BDE7DE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783" y="1701306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Sicherstellung &amp; Einhaltung der gesetzl. Vorgaben liegt in der</a:t>
            </a:r>
            <a:r>
              <a:rPr lang="de-DE" altLang="de-DE" sz="1800" dirty="0">
                <a:solidFill>
                  <a:srgbClr val="FF0000"/>
                </a:solidFill>
                <a:latin typeface="Arial" panose="020B0604020202020204" pitchFamily="34" charset="0"/>
              </a:rPr>
              <a:t> Verantwortung des Praxisinhabers / der Praxisinhaberin!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73D49-39AB-D1D6-FF4B-E26A0A2A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783" y="2491977"/>
            <a:ext cx="7891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3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Gem. §9 der Medizinprodukte-Betreiberverordnung Absatz (1):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D73903DA-A815-0C54-A940-B2C028EA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120" y="3014661"/>
            <a:ext cx="52212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i="1" dirty="0">
                <a:latin typeface="Arial" panose="020B0604020202020204" pitchFamily="34" charset="0"/>
              </a:rPr>
              <a:t>Jeder, der „(…) </a:t>
            </a:r>
            <a:r>
              <a:rPr lang="de-DE" altLang="de-DE" sz="1800" i="1" dirty="0" err="1">
                <a:latin typeface="Arial" panose="020B0604020202020204" pitchFamily="34" charset="0"/>
              </a:rPr>
              <a:t>laboratoriumsmedizinische</a:t>
            </a:r>
            <a:r>
              <a:rPr lang="de-DE" altLang="de-DE" sz="1800" i="1" dirty="0">
                <a:latin typeface="Arial" panose="020B0604020202020204" pitchFamily="34" charset="0"/>
              </a:rPr>
              <a:t> Untersuchungen durchführt, hat vor Aufnahme dieser Tätigkeit ein Qualitätssicherungssystem nach dem Stand der medizinischen Wissenschaft und Technik zur Aufrechterhaltung der erforderlichen Qualität, Sicherheit und Leistung bei der Anwendung von In-vitro-Diagnostika sowie zur Sicherstellung der Zuverlässigkeit der damit erzielten Ergebnisse einzurichten.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CBDAB1CE-675A-6764-5353-43E47EC4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783" y="5677258"/>
            <a:ext cx="658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i="1" dirty="0">
                <a:latin typeface="Arial" panose="020B0604020202020204" pitchFamily="34" charset="0"/>
              </a:rPr>
              <a:t>Eine ordnungsgemäße Qualitätssicherung nach Satz 1 wird vermutet, wenn Teil A der </a:t>
            </a:r>
            <a:r>
              <a:rPr lang="de-DE" altLang="de-DE" sz="1800" b="1" i="1" dirty="0" err="1">
                <a:latin typeface="Arial" panose="020B0604020202020204" pitchFamily="34" charset="0"/>
              </a:rPr>
              <a:t>Rili</a:t>
            </a:r>
            <a:r>
              <a:rPr lang="de-DE" altLang="de-DE" sz="1800" b="1" i="1" dirty="0">
                <a:latin typeface="Arial" panose="020B0604020202020204" pitchFamily="34" charset="0"/>
              </a:rPr>
              <a:t>-BÄK beachtet wird</a:t>
            </a:r>
            <a:r>
              <a:rPr lang="de-DE" altLang="de-DE" sz="1800" i="1" dirty="0">
                <a:latin typeface="Arial" panose="020B0604020202020204" pitchFamily="34" charset="0"/>
              </a:rPr>
              <a:t>.“</a:t>
            </a: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22C64827-E6D8-FC4A-F5D5-52BE054E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93" y="3093243"/>
            <a:ext cx="19573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45E8A6F-5E1C-6DFA-837A-2470206C561D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</p:spTree>
    <p:extLst>
      <p:ext uri="{BB962C8B-B14F-4D97-AF65-F5344CB8AC3E}">
        <p14:creationId xmlns:p14="http://schemas.microsoft.com/office/powerpoint/2010/main" val="2729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5E816703-82D3-BEB7-6EB1-2288CE0BA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58FC6A3D-799A-29B4-222F-4162670E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77" y="854151"/>
            <a:ext cx="576103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Qualitätsanforderungen gem. </a:t>
            </a:r>
            <a:r>
              <a:rPr lang="de-DE" altLang="de-DE" sz="2400" b="1" dirty="0" err="1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Rili</a:t>
            </a: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-BÄK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45E8A6F-5E1C-6DFA-837A-2470206C561D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44B12E19-DD81-6299-5DEC-09F2AABEB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56101"/>
              </p:ext>
            </p:extLst>
          </p:nvPr>
        </p:nvGraphicFramePr>
        <p:xfrm>
          <a:off x="977926" y="1252006"/>
          <a:ext cx="10053596" cy="533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9500286" imgH="4557741" progId="Word.Document.12">
                  <p:embed/>
                </p:oleObj>
              </mc:Choice>
              <mc:Fallback>
                <p:oleObj name="Document" r:id="rId5" imgW="9500286" imgH="45577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926" y="1252006"/>
                        <a:ext cx="10053596" cy="5334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2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E1AF82-7DDD-48CA-90CB-B15E3686C697}"/>
              </a:ext>
            </a:extLst>
          </p:cNvPr>
          <p:cNvGrpSpPr/>
          <p:nvPr/>
        </p:nvGrpSpPr>
        <p:grpSpPr>
          <a:xfrm>
            <a:off x="101918" y="6477199"/>
            <a:ext cx="2281064" cy="309169"/>
            <a:chOff x="4922763" y="3089379"/>
            <a:chExt cx="2168162" cy="30916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94BD23E-DCC0-445A-8575-A9768B5C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2763" y="3089379"/>
              <a:ext cx="852837" cy="2468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4F0D9-C1E9-4412-9B3D-5D8441720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413" y="3121549"/>
              <a:ext cx="13355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600" b="1" i="0" strike="noStrike" cap="none" normalizeH="0" baseline="0" dirty="0">
                  <a:ln>
                    <a:noFill/>
                  </a:ln>
                  <a:solidFill>
                    <a:srgbClr val="45AC4B"/>
                  </a:solidFill>
                  <a:effectLst/>
                  <a:latin typeface="Arial" panose="020B0604020202020204" pitchFamily="34" charset="0"/>
                </a:rPr>
                <a:t>Berufsverband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600" b="1" dirty="0">
                  <a:solidFill>
                    <a:srgbClr val="45AC4B"/>
                  </a:solidFill>
                  <a:latin typeface="Arial" panose="020B0604020202020204" pitchFamily="34" charset="0"/>
                </a:rPr>
                <a:t>Nuklearmediziner Deutscher E.V.</a:t>
              </a:r>
              <a:endParaRPr kumimoji="0" lang="de-DE" altLang="de-DE" sz="600" b="1" i="0" strike="noStrike" cap="none" normalizeH="0" baseline="0" dirty="0">
                <a:ln>
                  <a:noFill/>
                </a:ln>
                <a:solidFill>
                  <a:srgbClr val="45AC4B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A3753848-242B-476A-A7F2-EDE47D100E84}"/>
              </a:ext>
            </a:extLst>
          </p:cNvPr>
          <p:cNvSpPr txBox="1">
            <a:spLocks/>
          </p:cNvSpPr>
          <p:nvPr/>
        </p:nvSpPr>
        <p:spPr>
          <a:xfrm>
            <a:off x="779477" y="133926"/>
            <a:ext cx="10515600" cy="914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5E816703-82D3-BEB7-6EB1-2288CE0BA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12694-6618-417B-B40F-3F4D2B968F59}" type="slidenum">
              <a:rPr lang="de-DE" altLang="de-DE" sz="1400">
                <a:solidFill>
                  <a:srgbClr val="45AC4B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dirty="0">
              <a:solidFill>
                <a:srgbClr val="45AC4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515D898-9320-678E-446F-0BE4BC38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56459"/>
            <a:ext cx="246706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400" b="1" dirty="0" err="1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Rili</a:t>
            </a:r>
            <a:r>
              <a:rPr lang="de-DE" altLang="de-DE" sz="2400" b="1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-BÄK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A55F77-B821-38AD-D1F4-1081101A0907}"/>
              </a:ext>
            </a:extLst>
          </p:cNvPr>
          <p:cNvSpPr txBox="1"/>
          <p:nvPr/>
        </p:nvSpPr>
        <p:spPr>
          <a:xfrm>
            <a:off x="1680454" y="1647707"/>
            <a:ext cx="7920037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  <a:defRPr/>
            </a:pPr>
            <a:r>
              <a:rPr lang="de-DE" b="1" dirty="0">
                <a:solidFill>
                  <a:srgbClr val="033DBD"/>
                </a:solidFill>
                <a:cs typeface="Arial" panose="020B0604020202020204" pitchFamily="34" charset="0"/>
              </a:rPr>
              <a:t>Die </a:t>
            </a:r>
            <a:r>
              <a:rPr lang="de-DE" altLang="de-DE" b="1" dirty="0">
                <a:solidFill>
                  <a:srgbClr val="033DBD"/>
                </a:solidFill>
                <a:cs typeface="Arial" panose="020B0604020202020204" pitchFamily="34" charset="0"/>
              </a:rPr>
              <a:t>Richtlinie der Bundesärztekammer zur Qualitätssicherung laboratoriumsmedizinischer Untersuchungen </a:t>
            </a:r>
            <a:r>
              <a:rPr lang="de-DE" b="1" dirty="0">
                <a:solidFill>
                  <a:srgbClr val="033DBD"/>
                </a:solidFill>
                <a:cs typeface="Arial" panose="020B0604020202020204" pitchFamily="34" charset="0"/>
              </a:rPr>
              <a:t>ist als behördlich überwachter Patientenschutz zu verstehen!</a:t>
            </a:r>
          </a:p>
          <a:p>
            <a:pPr>
              <a:defRPr/>
            </a:pPr>
            <a:endParaRPr lang="de-DE" b="1" dirty="0">
              <a:solidFill>
                <a:srgbClr val="033DBD"/>
              </a:solidFill>
              <a:cs typeface="Arial" panose="020B0604020202020204" pitchFamily="34" charset="0"/>
            </a:endParaRPr>
          </a:p>
          <a:p>
            <a:pPr marL="712788" lvl="1" indent="-355600"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Die Überwachung erfolgt durch:</a:t>
            </a:r>
          </a:p>
          <a:p>
            <a:pPr marL="712788" lvl="1" indent="-355600">
              <a:buFontTx/>
              <a:buAutoNum type="alphaUcParenR"/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die zuständigen </a:t>
            </a:r>
            <a:r>
              <a:rPr lang="de-DE" b="1" dirty="0">
                <a:solidFill>
                  <a:srgbClr val="000000"/>
                </a:solidFill>
                <a:ea typeface="Times New Roman" panose="02020603050405020304" pitchFamily="18" charset="0"/>
              </a:rPr>
              <a:t>Landesbehörden</a:t>
            </a: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 sowie</a:t>
            </a:r>
          </a:p>
          <a:p>
            <a:pPr marL="712788" lvl="1" indent="-355600">
              <a:buFontTx/>
              <a:buAutoNum type="alphaUcParenR"/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die </a:t>
            </a:r>
            <a:r>
              <a:rPr lang="de-DE" b="1" dirty="0">
                <a:solidFill>
                  <a:srgbClr val="000000"/>
                </a:solidFill>
                <a:ea typeface="Times New Roman" panose="02020603050405020304" pitchFamily="18" charset="0"/>
              </a:rPr>
              <a:t>KVen</a:t>
            </a: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</a:rPr>
              <a:t> (im Rhythmus von 5 Jahren, nach dem Zufallsprinzip) </a:t>
            </a:r>
            <a:endParaRPr lang="de-DE" i="1" dirty="0"/>
          </a:p>
          <a:p>
            <a:pPr marL="357188" indent="-357188">
              <a:buFont typeface="Wingdings" panose="05000000000000000000" pitchFamily="2" charset="2"/>
              <a:buChar char="Ø"/>
              <a:defRPr/>
            </a:pPr>
            <a:endParaRPr lang="de-DE" b="1" dirty="0">
              <a:solidFill>
                <a:srgbClr val="033DBD"/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6EB998-91E7-B948-FA79-DFE4AF8A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44" y="3806184"/>
            <a:ext cx="1819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26ADC8-12D9-0803-55DC-59D6F3AC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185" y="4450556"/>
            <a:ext cx="50927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Noch Fragen</a:t>
            </a:r>
            <a:r>
              <a:rPr lang="de-DE" altLang="de-DE" sz="18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Weitere Informationen können Sie dem Handout entnehmen oder gerne direkt unter </a:t>
            </a:r>
            <a:r>
              <a:rPr lang="de-DE" altLang="de-DE" sz="1800" dirty="0">
                <a:latin typeface="Arial" panose="020B0604020202020204" pitchFamily="34" charset="0"/>
                <a:hlinkClick r:id="rId5"/>
              </a:rPr>
              <a:t>clotten@euro-labor-freiburg.de</a:t>
            </a:r>
            <a:r>
              <a:rPr lang="de-DE" altLang="de-DE" sz="1800" dirty="0">
                <a:latin typeface="Arial" panose="020B0604020202020204" pitchFamily="34" charset="0"/>
              </a:rPr>
              <a:t> kontaktieren.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512E276-84F5-B5B8-CB64-9FBBF108F7CF}"/>
              </a:ext>
            </a:extLst>
          </p:cNvPr>
          <p:cNvSpPr txBox="1">
            <a:spLocks/>
          </p:cNvSpPr>
          <p:nvPr/>
        </p:nvSpPr>
        <p:spPr>
          <a:xfrm>
            <a:off x="838200" y="232268"/>
            <a:ext cx="10515600" cy="56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 b="1">
                <a:solidFill>
                  <a:srgbClr val="45A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Fachgespräch</a:t>
            </a:r>
            <a:r>
              <a:rPr lang="de-DE" altLang="de-DE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3200" b="0" dirty="0">
                <a:solidFill>
                  <a:srgbClr val="45AC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nach QSV</a:t>
            </a:r>
          </a:p>
        </p:txBody>
      </p:sp>
    </p:spTree>
    <p:extLst>
      <p:ext uri="{BB962C8B-B14F-4D97-AF65-F5344CB8AC3E}">
        <p14:creationId xmlns:p14="http://schemas.microsoft.com/office/powerpoint/2010/main" val="8914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Breitbild</PresentationFormat>
  <Paragraphs>83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Fa. Euro-Labor GmbH</dc:creator>
  <cp:lastModifiedBy>Herzogenrath</cp:lastModifiedBy>
  <cp:revision>11</cp:revision>
  <dcterms:created xsi:type="dcterms:W3CDTF">2022-08-31T10:25:30Z</dcterms:created>
  <dcterms:modified xsi:type="dcterms:W3CDTF">2022-10-04T15:17:43Z</dcterms:modified>
</cp:coreProperties>
</file>