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6" r:id="rId2"/>
    <p:sldId id="471" r:id="rId3"/>
    <p:sldId id="484" r:id="rId4"/>
    <p:sldId id="486" r:id="rId5"/>
    <p:sldId id="478" r:id="rId6"/>
    <p:sldId id="472" r:id="rId7"/>
    <p:sldId id="475" r:id="rId8"/>
    <p:sldId id="480" r:id="rId9"/>
    <p:sldId id="476" r:id="rId10"/>
    <p:sldId id="477" r:id="rId11"/>
    <p:sldId id="488" r:id="rId12"/>
    <p:sldId id="489" r:id="rId13"/>
    <p:sldId id="493" r:id="rId14"/>
    <p:sldId id="495" r:id="rId15"/>
    <p:sldId id="474" r:id="rId16"/>
    <p:sldId id="496" r:id="rId17"/>
    <p:sldId id="487" r:id="rId18"/>
    <p:sldId id="483" r:id="rId19"/>
    <p:sldId id="498" r:id="rId20"/>
    <p:sldId id="473" r:id="rId21"/>
    <p:sldId id="497" r:id="rId22"/>
    <p:sldId id="482" r:id="rId23"/>
    <p:sldId id="481" r:id="rId24"/>
    <p:sldId id="470" r:id="rId25"/>
    <p:sldId id="499" r:id="rId26"/>
    <p:sldId id="500" r:id="rId27"/>
    <p:sldId id="501" r:id="rId28"/>
    <p:sldId id="502" r:id="rId29"/>
    <p:sldId id="503" r:id="rId30"/>
    <p:sldId id="504" r:id="rId31"/>
    <p:sldId id="485" r:id="rId32"/>
    <p:sldId id="304" r:id="rId33"/>
  </p:sldIdLst>
  <p:sldSz cx="9144000" cy="6858000" type="screen4x3"/>
  <p:notesSz cx="6858000" cy="9144000"/>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5">
          <p15:clr>
            <a:srgbClr val="A4A3A4"/>
          </p15:clr>
        </p15:guide>
        <p15:guide id="2" orient="horz" pos="4043">
          <p15:clr>
            <a:srgbClr val="A4A3A4"/>
          </p15:clr>
        </p15:guide>
        <p15:guide id="3" pos="295">
          <p15:clr>
            <a:srgbClr val="A4A3A4"/>
          </p15:clr>
        </p15:guide>
        <p15:guide id="4"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nst, Björn (MELUR)" initials="EB(" lastIdx="5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4"/>
    <a:srgbClr val="7F97B1"/>
    <a:srgbClr val="F2F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94038" autoAdjust="0"/>
  </p:normalViewPr>
  <p:slideViewPr>
    <p:cSldViewPr showGuides="1">
      <p:cViewPr varScale="1">
        <p:scale>
          <a:sx n="114" d="100"/>
          <a:sy n="114" d="100"/>
        </p:scale>
        <p:origin x="1278" y="120"/>
      </p:cViewPr>
      <p:guideLst>
        <p:guide orient="horz" pos="1095"/>
        <p:guide orient="horz" pos="4043"/>
        <p:guide pos="295"/>
        <p:guide pos="5465"/>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25.xml"/><Relationship Id="rId3" Type="http://schemas.openxmlformats.org/officeDocument/2006/relationships/slide" Target="slides/slide7.xml"/><Relationship Id="rId7" Type="http://schemas.openxmlformats.org/officeDocument/2006/relationships/slide" Target="slides/slide24.xml"/><Relationship Id="rId12" Type="http://schemas.openxmlformats.org/officeDocument/2006/relationships/slide" Target="slides/slide29.xml"/><Relationship Id="rId2" Type="http://schemas.openxmlformats.org/officeDocument/2006/relationships/slide" Target="slides/slide6.xml"/><Relationship Id="rId1" Type="http://schemas.openxmlformats.org/officeDocument/2006/relationships/slide" Target="slides/slide2.xml"/><Relationship Id="rId6" Type="http://schemas.openxmlformats.org/officeDocument/2006/relationships/slide" Target="slides/slide16.xml"/><Relationship Id="rId11" Type="http://schemas.openxmlformats.org/officeDocument/2006/relationships/slide" Target="slides/slide28.xml"/><Relationship Id="rId5" Type="http://schemas.openxmlformats.org/officeDocument/2006/relationships/slide" Target="slides/slide15.xml"/><Relationship Id="rId10" Type="http://schemas.openxmlformats.org/officeDocument/2006/relationships/slide" Target="slides/slide27.xml"/><Relationship Id="rId4" Type="http://schemas.openxmlformats.org/officeDocument/2006/relationships/slide" Target="slides/slide9.xml"/><Relationship Id="rId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7DE388-01EE-4E70-A0D0-80C5FD2ED80C}" type="datetimeFigureOut">
              <a:rPr lang="de-DE" smtClean="0"/>
              <a:t>05.10.2022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9AB3FF-B053-4A6D-9DE0-398FC586F5EB}" type="slidenum">
              <a:rPr lang="de-DE" smtClean="0"/>
              <a:t>‹Nr.›</a:t>
            </a:fld>
            <a:endParaRPr lang="de-DE"/>
          </a:p>
        </p:txBody>
      </p:sp>
    </p:spTree>
    <p:extLst>
      <p:ext uri="{BB962C8B-B14F-4D97-AF65-F5344CB8AC3E}">
        <p14:creationId xmlns:p14="http://schemas.microsoft.com/office/powerpoint/2010/main" val="22697458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EBD5E1-AD7C-408D-AE46-F07F0273DB2D}" type="datetimeFigureOut">
              <a:rPr lang="de-DE" smtClean="0"/>
              <a:t>05.10.2022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71A988-13EA-453E-B31C-E0A019984D2E}" type="slidenum">
              <a:rPr lang="de-DE" smtClean="0"/>
              <a:t>‹Nr.›</a:t>
            </a:fld>
            <a:endParaRPr lang="de-DE"/>
          </a:p>
        </p:txBody>
      </p:sp>
    </p:spTree>
    <p:extLst>
      <p:ext uri="{BB962C8B-B14F-4D97-AF65-F5344CB8AC3E}">
        <p14:creationId xmlns:p14="http://schemas.microsoft.com/office/powerpoint/2010/main" val="553135741"/>
      </p:ext>
    </p:extLst>
  </p:cSld>
  <p:clrMap bg1="lt1" tx1="dk1" bg2="lt2" tx2="dk2" accent1="accent1" accent2="accent2" accent3="accent3" accent4="accent4" accent5="accent5" accent6="accent6" hlink="hlink" folHlink="folHlink"/>
  <p:hf hdr="0" ftr="0" dt="0"/>
  <p:notesStyle>
    <a:lvl1pPr marL="176213" indent="-176213"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4013"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36575"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17550" indent="-1762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5350" indent="-176213"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FEE8CA62-254C-4258-A63C-2BDF61336E29}" type="slidenum">
              <a:rPr lang="de-DE" altLang="de-DE" sz="1200">
                <a:latin typeface="Times New Roman" pitchFamily="18" charset="0"/>
              </a:rPr>
              <a:pPr/>
              <a:t>2</a:t>
            </a:fld>
            <a:endParaRPr lang="de-DE" altLang="de-DE" sz="1200">
              <a:latin typeface="Times New Roman" pitchFamily="18" charset="0"/>
            </a:endParaRPr>
          </a:p>
        </p:txBody>
      </p:sp>
      <p:sp>
        <p:nvSpPr>
          <p:cNvPr id="59395" name="Rectangle 7"/>
          <p:cNvSpPr txBox="1">
            <a:spLocks noGrp="1" noChangeArrowheads="1"/>
          </p:cNvSpPr>
          <p:nvPr/>
        </p:nvSpPr>
        <p:spPr bwMode="auto">
          <a:xfrm>
            <a:off x="3886200" y="9175750"/>
            <a:ext cx="2971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a:fld id="{0210AB97-D262-4B04-90B7-187FDFA6D2C4}" type="slidenum">
              <a:rPr lang="de-DE" altLang="de-DE" sz="1200">
                <a:latin typeface="Times New Roman" pitchFamily="18" charset="0"/>
              </a:rPr>
              <a:pPr algn="r"/>
              <a:t>2</a:t>
            </a:fld>
            <a:endParaRPr lang="de-DE" altLang="de-DE" sz="1200">
              <a:latin typeface="Times New Roman" pitchFamily="18" charset="0"/>
            </a:endParaRPr>
          </a:p>
        </p:txBody>
      </p:sp>
      <p:sp>
        <p:nvSpPr>
          <p:cNvPr id="59396" name="Rectangle 2"/>
          <p:cNvSpPr>
            <a:spLocks noGrp="1" noRot="1" noChangeAspect="1" noChangeArrowheads="1" noTextEdit="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de-DE" altLang="de-DE"/>
          </a:p>
        </p:txBody>
      </p:sp>
    </p:spTree>
    <p:extLst>
      <p:ext uri="{BB962C8B-B14F-4D97-AF65-F5344CB8AC3E}">
        <p14:creationId xmlns:p14="http://schemas.microsoft.com/office/powerpoint/2010/main" val="427617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961977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14132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002059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4147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FEE8CA62-254C-4258-A63C-2BDF61336E29}" type="slidenum">
              <a:rPr lang="de-DE" altLang="de-DE" sz="1200">
                <a:latin typeface="Times New Roman" pitchFamily="18" charset="0"/>
              </a:rPr>
              <a:pPr/>
              <a:t>6</a:t>
            </a:fld>
            <a:endParaRPr lang="de-DE" altLang="de-DE" sz="1200">
              <a:latin typeface="Times New Roman" pitchFamily="18" charset="0"/>
            </a:endParaRPr>
          </a:p>
        </p:txBody>
      </p:sp>
      <p:sp>
        <p:nvSpPr>
          <p:cNvPr id="59395" name="Rectangle 7"/>
          <p:cNvSpPr txBox="1">
            <a:spLocks noGrp="1" noChangeArrowheads="1"/>
          </p:cNvSpPr>
          <p:nvPr/>
        </p:nvSpPr>
        <p:spPr bwMode="auto">
          <a:xfrm>
            <a:off x="3886200" y="9175750"/>
            <a:ext cx="2971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a:fld id="{0210AB97-D262-4B04-90B7-187FDFA6D2C4}" type="slidenum">
              <a:rPr lang="de-DE" altLang="de-DE" sz="1200">
                <a:latin typeface="Times New Roman" pitchFamily="18" charset="0"/>
              </a:rPr>
              <a:pPr algn="r"/>
              <a:t>6</a:t>
            </a:fld>
            <a:endParaRPr lang="de-DE" altLang="de-DE" sz="1200">
              <a:latin typeface="Times New Roman" pitchFamily="18" charset="0"/>
            </a:endParaRPr>
          </a:p>
        </p:txBody>
      </p:sp>
      <p:sp>
        <p:nvSpPr>
          <p:cNvPr id="59396" name="Rectangle 2"/>
          <p:cNvSpPr>
            <a:spLocks noGrp="1" noRot="1" noChangeAspect="1" noChangeArrowheads="1" noTextEdit="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de-DE" altLang="de-DE"/>
          </a:p>
        </p:txBody>
      </p:sp>
    </p:spTree>
    <p:extLst>
      <p:ext uri="{BB962C8B-B14F-4D97-AF65-F5344CB8AC3E}">
        <p14:creationId xmlns:p14="http://schemas.microsoft.com/office/powerpoint/2010/main" val="1581413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6200" y="9175750"/>
            <a:ext cx="2971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3" tIns="46033" rIns="92063" bIns="46033" anchor="b"/>
          <a:lstStyle>
            <a:lvl1pPr defTabSz="895350">
              <a:defRPr sz="2000">
                <a:solidFill>
                  <a:schemeClr val="tx1"/>
                </a:solidFill>
                <a:latin typeface="Arial" panose="020B0604020202020204" pitchFamily="34" charset="0"/>
              </a:defRPr>
            </a:lvl1pPr>
            <a:lvl2pPr marL="742950" indent="-285750" defTabSz="895350">
              <a:defRPr sz="2000">
                <a:solidFill>
                  <a:schemeClr val="tx1"/>
                </a:solidFill>
                <a:latin typeface="Arial" panose="020B0604020202020204" pitchFamily="34" charset="0"/>
              </a:defRPr>
            </a:lvl2pPr>
            <a:lvl3pPr marL="1143000" indent="-228600" defTabSz="895350">
              <a:defRPr sz="2000">
                <a:solidFill>
                  <a:schemeClr val="tx1"/>
                </a:solidFill>
                <a:latin typeface="Arial" panose="020B0604020202020204" pitchFamily="34" charset="0"/>
              </a:defRPr>
            </a:lvl3pPr>
            <a:lvl4pPr marL="1600200" indent="-228600" defTabSz="895350">
              <a:defRPr sz="2000">
                <a:solidFill>
                  <a:schemeClr val="tx1"/>
                </a:solidFill>
                <a:latin typeface="Arial" panose="020B0604020202020204" pitchFamily="34" charset="0"/>
              </a:defRPr>
            </a:lvl4pPr>
            <a:lvl5pPr marL="2057400" indent="-228600" defTabSz="895350">
              <a:defRPr sz="2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2000">
                <a:solidFill>
                  <a:schemeClr val="tx1"/>
                </a:solidFill>
                <a:latin typeface="Arial" panose="020B0604020202020204" pitchFamily="34" charset="0"/>
              </a:defRPr>
            </a:lvl9pPr>
          </a:lstStyle>
          <a:p>
            <a:pPr algn="r"/>
            <a:fld id="{DD9FF606-FA73-4673-9C17-447DBFF0637B}" type="slidenum">
              <a:rPr lang="de-DE" altLang="de-DE" sz="1200">
                <a:latin typeface="Times New Roman" panose="02020603050405020304" pitchFamily="18" charset="0"/>
              </a:rPr>
              <a:pPr algn="r"/>
              <a:t>7</a:t>
            </a:fld>
            <a:endParaRPr lang="de-DE" altLang="de-DE" sz="1200">
              <a:latin typeface="Times New Roman" panose="02020603050405020304" pitchFamily="18" charset="0"/>
            </a:endParaRPr>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miter lim="800000"/>
            <a:headEnd/>
            <a:tailEnd/>
          </a:ln>
        </p:spPr>
        <p:txBody>
          <a:bodyPr lIns="92063" tIns="46033" rIns="92063" bIns="46033"/>
          <a:lstStyle/>
          <a:p>
            <a:endParaRPr lang="de-DE" altLang="de-DE"/>
          </a:p>
        </p:txBody>
      </p:sp>
    </p:spTree>
    <p:extLst>
      <p:ext uri="{BB962C8B-B14F-4D97-AF65-F5344CB8AC3E}">
        <p14:creationId xmlns:p14="http://schemas.microsoft.com/office/powerpoint/2010/main" val="365480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FD8A4E5-C3CF-4C4A-B923-099BD3640A84}" type="slidenum">
              <a:rPr lang="de-DE" altLang="de-DE" sz="1200" smtClean="0">
                <a:latin typeface="Times New Roman" panose="02020603050405020304" pitchFamily="18" charset="0"/>
              </a:rPr>
              <a:pPr/>
              <a:t>9</a:t>
            </a:fld>
            <a:endParaRPr lang="de-DE" altLang="de-DE" sz="1200">
              <a:latin typeface="Times New Roman" panose="02020603050405020304" pitchFamily="18" charset="0"/>
            </a:endParaRPr>
          </a:p>
        </p:txBody>
      </p:sp>
      <p:sp>
        <p:nvSpPr>
          <p:cNvPr id="72707" name="Rectangle 7"/>
          <p:cNvSpPr txBox="1">
            <a:spLocks noGrp="1" noChangeArrowheads="1"/>
          </p:cNvSpPr>
          <p:nvPr/>
        </p:nvSpPr>
        <p:spPr bwMode="auto">
          <a:xfrm>
            <a:off x="3886200" y="9175750"/>
            <a:ext cx="2971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8" tIns="46254" rIns="92508" bIns="46254" anchor="b"/>
          <a:lstStyle>
            <a:lvl1pPr defTabSz="919163">
              <a:defRPr sz="2000">
                <a:solidFill>
                  <a:schemeClr val="tx1"/>
                </a:solidFill>
                <a:latin typeface="Arial" panose="020B0604020202020204" pitchFamily="34" charset="0"/>
              </a:defRPr>
            </a:lvl1pPr>
            <a:lvl2pPr marL="742950" indent="-285750" defTabSz="919163">
              <a:defRPr sz="2000">
                <a:solidFill>
                  <a:schemeClr val="tx1"/>
                </a:solidFill>
                <a:latin typeface="Arial" panose="020B0604020202020204" pitchFamily="34" charset="0"/>
              </a:defRPr>
            </a:lvl2pPr>
            <a:lvl3pPr marL="1143000" indent="-228600" defTabSz="919163">
              <a:defRPr sz="2000">
                <a:solidFill>
                  <a:schemeClr val="tx1"/>
                </a:solidFill>
                <a:latin typeface="Arial" panose="020B0604020202020204" pitchFamily="34" charset="0"/>
              </a:defRPr>
            </a:lvl3pPr>
            <a:lvl4pPr marL="1600200" indent="-228600" defTabSz="919163">
              <a:defRPr sz="2000">
                <a:solidFill>
                  <a:schemeClr val="tx1"/>
                </a:solidFill>
                <a:latin typeface="Arial" panose="020B0604020202020204" pitchFamily="34" charset="0"/>
              </a:defRPr>
            </a:lvl4pPr>
            <a:lvl5pPr marL="2057400" indent="-228600" defTabSz="919163">
              <a:defRPr sz="2000">
                <a:solidFill>
                  <a:schemeClr val="tx1"/>
                </a:solidFill>
                <a:latin typeface="Arial" panose="020B0604020202020204" pitchFamily="34" charset="0"/>
              </a:defRPr>
            </a:lvl5pPr>
            <a:lvl6pPr marL="2514600" indent="-228600" defTabSz="9191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191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191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19163" eaLnBrk="0" fontAlgn="base" hangingPunct="0">
              <a:spcBef>
                <a:spcPct val="0"/>
              </a:spcBef>
              <a:spcAft>
                <a:spcPct val="0"/>
              </a:spcAft>
              <a:defRPr sz="2000">
                <a:solidFill>
                  <a:schemeClr val="tx1"/>
                </a:solidFill>
                <a:latin typeface="Arial" panose="020B0604020202020204" pitchFamily="34" charset="0"/>
              </a:defRPr>
            </a:lvl9pPr>
          </a:lstStyle>
          <a:p>
            <a:pPr algn="r"/>
            <a:fld id="{74EC757A-D69C-4AFD-9733-97E5F0F1119D}" type="slidenum">
              <a:rPr lang="de-DE" altLang="de-DE" sz="1200">
                <a:latin typeface="Times New Roman" panose="02020603050405020304" pitchFamily="18" charset="0"/>
              </a:rPr>
              <a:pPr algn="r"/>
              <a:t>9</a:t>
            </a:fld>
            <a:endParaRPr lang="de-DE" altLang="de-DE" sz="1200">
              <a:latin typeface="Times New Roman" panose="02020603050405020304" pitchFamily="18" charset="0"/>
            </a:endParaRPr>
          </a:p>
        </p:txBody>
      </p:sp>
      <p:sp>
        <p:nvSpPr>
          <p:cNvPr id="72708" name="Rectangle 2"/>
          <p:cNvSpPr>
            <a:spLocks noGrp="1" noRot="1" noChangeAspect="1" noChangeArrowheads="1" noTextEdit="1"/>
          </p:cNvSpPr>
          <p:nvPr>
            <p:ph type="sldImg"/>
          </p:nvPr>
        </p:nvSpPr>
        <p:spPr>
          <a:solidFill>
            <a:srgbClr val="FFFFFF"/>
          </a:solidFill>
          <a:ln/>
        </p:spPr>
      </p:sp>
      <p:sp>
        <p:nvSpPr>
          <p:cNvPr id="72709" name="Rectangle 3"/>
          <p:cNvSpPr>
            <a:spLocks noGrp="1" noChangeArrowheads="1"/>
          </p:cNvSpPr>
          <p:nvPr>
            <p:ph type="body" idx="1"/>
          </p:nvPr>
        </p:nvSpPr>
        <p:spPr>
          <a:solidFill>
            <a:srgbClr val="FFFFFF"/>
          </a:solidFill>
          <a:ln>
            <a:solidFill>
              <a:srgbClr val="000000"/>
            </a:solidFill>
            <a:miter lim="800000"/>
            <a:headEnd/>
            <a:tailEnd/>
          </a:ln>
        </p:spPr>
        <p:txBody>
          <a:bodyPr lIns="92508" tIns="46254" rIns="92508" bIns="46254"/>
          <a:lstStyle/>
          <a:p>
            <a:endParaRPr lang="de-DE" altLang="de-DE"/>
          </a:p>
        </p:txBody>
      </p:sp>
    </p:spTree>
    <p:extLst>
      <p:ext uri="{BB962C8B-B14F-4D97-AF65-F5344CB8AC3E}">
        <p14:creationId xmlns:p14="http://schemas.microsoft.com/office/powerpoint/2010/main" val="117891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7E938206-5B06-4494-989D-F8C8F9223B31}" type="slidenum">
              <a:rPr lang="de-DE" altLang="de-DE" sz="1200" smtClean="0">
                <a:latin typeface="Times New Roman" panose="02020603050405020304" pitchFamily="18" charset="0"/>
              </a:rPr>
              <a:pPr/>
              <a:t>15</a:t>
            </a:fld>
            <a:endParaRPr lang="de-DE" altLang="de-DE" sz="1200">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de-DE" altLang="de-DE"/>
          </a:p>
        </p:txBody>
      </p:sp>
    </p:spTree>
    <p:extLst>
      <p:ext uri="{BB962C8B-B14F-4D97-AF65-F5344CB8AC3E}">
        <p14:creationId xmlns:p14="http://schemas.microsoft.com/office/powerpoint/2010/main" val="5022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1938B93-F5D9-41D1-9C60-885D8D64E904}" type="slidenum">
              <a:rPr lang="de-DE" altLang="de-DE" sz="1200">
                <a:latin typeface="Times New Roman" panose="02020603050405020304" pitchFamily="18" charset="0"/>
              </a:rPr>
              <a:pPr/>
              <a:t>16</a:t>
            </a:fld>
            <a:endParaRPr lang="de-DE" altLang="de-DE" sz="120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de-DE" altLang="de-DE"/>
          </a:p>
        </p:txBody>
      </p:sp>
    </p:spTree>
    <p:extLst>
      <p:ext uri="{BB962C8B-B14F-4D97-AF65-F5344CB8AC3E}">
        <p14:creationId xmlns:p14="http://schemas.microsoft.com/office/powerpoint/2010/main" val="2245424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73D5F1C-668F-4E13-937A-D2CE0C2A48A5}" type="slidenum">
              <a:rPr lang="de-DE" altLang="de-DE" sz="1200">
                <a:latin typeface="Times New Roman" panose="02020603050405020304" pitchFamily="18" charset="0"/>
              </a:rPr>
              <a:pPr/>
              <a:t>20</a:t>
            </a:fld>
            <a:endParaRPr lang="de-DE" altLang="de-DE" sz="1200">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endParaRPr lang="de-DE" altLang="de-DE"/>
          </a:p>
        </p:txBody>
      </p:sp>
    </p:spTree>
    <p:extLst>
      <p:ext uri="{BB962C8B-B14F-4D97-AF65-F5344CB8AC3E}">
        <p14:creationId xmlns:p14="http://schemas.microsoft.com/office/powerpoint/2010/main" val="2775562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10215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072587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Freihandform 9"/>
          <p:cNvSpPr/>
          <p:nvPr userDrawn="1"/>
        </p:nvSpPr>
        <p:spPr bwMode="gray">
          <a:xfrm>
            <a:off x="-21946" y="-30748"/>
            <a:ext cx="9187891" cy="6241355"/>
          </a:xfrm>
          <a:custGeom>
            <a:avLst/>
            <a:gdLst>
              <a:gd name="connsiteX0" fmla="*/ 678689 w 9830004"/>
              <a:gd name="connsiteY0" fmla="*/ 458694 h 6676614"/>
              <a:gd name="connsiteX1" fmla="*/ 9822689 w 9830004"/>
              <a:gd name="connsiteY1" fmla="*/ 466009 h 6676614"/>
              <a:gd name="connsiteX2" fmla="*/ 9830004 w 9830004"/>
              <a:gd name="connsiteY2" fmla="*/ 5067270 h 6676614"/>
              <a:gd name="connsiteX3" fmla="*/ 671374 w 9830004"/>
              <a:gd name="connsiteY3" fmla="*/ 6676614 h 6676614"/>
              <a:gd name="connsiteX4" fmla="*/ 678689 w 9830004"/>
              <a:gd name="connsiteY4" fmla="*/ 458694 h 6676614"/>
              <a:gd name="connsiteX0" fmla="*/ 7315 w 9158630"/>
              <a:gd name="connsiteY0" fmla="*/ 458694 h 6676614"/>
              <a:gd name="connsiteX1" fmla="*/ 9151315 w 9158630"/>
              <a:gd name="connsiteY1" fmla="*/ 466009 h 6676614"/>
              <a:gd name="connsiteX2" fmla="*/ 9158630 w 9158630"/>
              <a:gd name="connsiteY2" fmla="*/ 5067270 h 6676614"/>
              <a:gd name="connsiteX3" fmla="*/ 0 w 9158630"/>
              <a:gd name="connsiteY3" fmla="*/ 6676614 h 6676614"/>
              <a:gd name="connsiteX4" fmla="*/ 7315 w 9158630"/>
              <a:gd name="connsiteY4" fmla="*/ 458694 h 6676614"/>
              <a:gd name="connsiteX0" fmla="*/ 7315 w 9158630"/>
              <a:gd name="connsiteY0" fmla="*/ 0 h 6217920"/>
              <a:gd name="connsiteX1" fmla="*/ 9151315 w 9158630"/>
              <a:gd name="connsiteY1" fmla="*/ 7315 h 6217920"/>
              <a:gd name="connsiteX2" fmla="*/ 9158630 w 9158630"/>
              <a:gd name="connsiteY2" fmla="*/ 4608576 h 6217920"/>
              <a:gd name="connsiteX3" fmla="*/ 0 w 9158630"/>
              <a:gd name="connsiteY3" fmla="*/ 6217920 h 6217920"/>
              <a:gd name="connsiteX4" fmla="*/ 7315 w 9158630"/>
              <a:gd name="connsiteY4" fmla="*/ 0 h 6217920"/>
              <a:gd name="connsiteX0" fmla="*/ 7315 w 9158630"/>
              <a:gd name="connsiteY0" fmla="*/ 0 h 6217920"/>
              <a:gd name="connsiteX1" fmla="*/ 9151315 w 9158630"/>
              <a:gd name="connsiteY1" fmla="*/ 7315 h 6217920"/>
              <a:gd name="connsiteX2" fmla="*/ 9158630 w 9158630"/>
              <a:gd name="connsiteY2" fmla="*/ 4608576 h 6217920"/>
              <a:gd name="connsiteX3" fmla="*/ 0 w 9158630"/>
              <a:gd name="connsiteY3" fmla="*/ 6217920 h 6217920"/>
              <a:gd name="connsiteX4" fmla="*/ 7315 w 9158630"/>
              <a:gd name="connsiteY4" fmla="*/ 0 h 6217920"/>
              <a:gd name="connsiteX0" fmla="*/ 7315 w 9158630"/>
              <a:gd name="connsiteY0" fmla="*/ 0 h 6217920"/>
              <a:gd name="connsiteX1" fmla="*/ 9151315 w 9158630"/>
              <a:gd name="connsiteY1" fmla="*/ 7315 h 6217920"/>
              <a:gd name="connsiteX2" fmla="*/ 9158630 w 9158630"/>
              <a:gd name="connsiteY2" fmla="*/ 4608576 h 6217920"/>
              <a:gd name="connsiteX3" fmla="*/ 0 w 9158630"/>
              <a:gd name="connsiteY3" fmla="*/ 6217920 h 6217920"/>
              <a:gd name="connsiteX4" fmla="*/ 7315 w 9158630"/>
              <a:gd name="connsiteY4" fmla="*/ 0 h 6217920"/>
              <a:gd name="connsiteX0" fmla="*/ 7315 w 9158630"/>
              <a:gd name="connsiteY0" fmla="*/ 11641 h 6210605"/>
              <a:gd name="connsiteX1" fmla="*/ 9151315 w 9158630"/>
              <a:gd name="connsiteY1" fmla="*/ 0 h 6210605"/>
              <a:gd name="connsiteX2" fmla="*/ 9158630 w 9158630"/>
              <a:gd name="connsiteY2" fmla="*/ 4601261 h 6210605"/>
              <a:gd name="connsiteX3" fmla="*/ 0 w 9158630"/>
              <a:gd name="connsiteY3" fmla="*/ 6210605 h 6210605"/>
              <a:gd name="connsiteX4" fmla="*/ 7315 w 9158630"/>
              <a:gd name="connsiteY4" fmla="*/ 11641 h 621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630" h="6210605">
                <a:moveTo>
                  <a:pt x="7315" y="11641"/>
                </a:moveTo>
                <a:lnTo>
                  <a:pt x="9151315" y="0"/>
                </a:lnTo>
                <a:cubicBezTo>
                  <a:pt x="9153753" y="1533754"/>
                  <a:pt x="9156192" y="3067507"/>
                  <a:pt x="9158630" y="4601261"/>
                </a:cubicBezTo>
                <a:lnTo>
                  <a:pt x="0" y="6210605"/>
                </a:lnTo>
                <a:cubicBezTo>
                  <a:pt x="2438" y="4137965"/>
                  <a:pt x="4877" y="2084281"/>
                  <a:pt x="7315" y="11641"/>
                </a:cubicBez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a:solidFill>
                <a:schemeClr val="tx1"/>
              </a:solidFill>
            </a:endParaRPr>
          </a:p>
        </p:txBody>
      </p:sp>
      <p:sp>
        <p:nvSpPr>
          <p:cNvPr id="2" name="Titel 1"/>
          <p:cNvSpPr>
            <a:spLocks noGrp="1"/>
          </p:cNvSpPr>
          <p:nvPr>
            <p:ph type="ctrTitle"/>
          </p:nvPr>
        </p:nvSpPr>
        <p:spPr bwMode="gray">
          <a:xfrm>
            <a:off x="468314" y="1648999"/>
            <a:ext cx="8207375" cy="1275947"/>
          </a:xfrm>
        </p:spPr>
        <p:txBody>
          <a:bodyPr anchor="t"/>
          <a:lstStyle>
            <a:lvl1pPr>
              <a:defRPr sz="3800">
                <a:solidFill>
                  <a:schemeClr val="bg1"/>
                </a:solidFill>
              </a:defRPr>
            </a:lvl1pPr>
          </a:lstStyle>
          <a:p>
            <a:r>
              <a:rPr lang="de-DE"/>
              <a:t>Titelmasterformat durch Klicken bearbeiten</a:t>
            </a:r>
          </a:p>
        </p:txBody>
      </p:sp>
      <p:sp>
        <p:nvSpPr>
          <p:cNvPr id="3" name="Untertitel 2"/>
          <p:cNvSpPr>
            <a:spLocks noGrp="1"/>
          </p:cNvSpPr>
          <p:nvPr>
            <p:ph type="subTitle" idx="1"/>
          </p:nvPr>
        </p:nvSpPr>
        <p:spPr bwMode="gray">
          <a:xfrm>
            <a:off x="468314" y="2896256"/>
            <a:ext cx="8207375" cy="928789"/>
          </a:xfrm>
        </p:spPr>
        <p:txBody>
          <a:bodyPr/>
          <a:lstStyle>
            <a:lvl1pPr marL="0" indent="0" algn="l">
              <a:lnSpc>
                <a:spcPct val="100000"/>
              </a:lnSpc>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grpSp>
        <p:nvGrpSpPr>
          <p:cNvPr id="6" name="Gruppieren 5"/>
          <p:cNvGrpSpPr/>
          <p:nvPr userDrawn="1"/>
        </p:nvGrpSpPr>
        <p:grpSpPr>
          <a:xfrm>
            <a:off x="6924232" y="5301208"/>
            <a:ext cx="2112264" cy="1353821"/>
            <a:chOff x="0" y="0"/>
            <a:chExt cx="2640842" cy="1692323"/>
          </a:xfrm>
        </p:grpSpPr>
        <p:pic>
          <p:nvPicPr>
            <p:cNvPr id="7" name="Grafik 6"/>
            <p:cNvPicPr>
              <a:picLocks noChangeAspect="1"/>
            </p:cNvPicPr>
            <p:nvPr userDrawn="1"/>
          </p:nvPicPr>
          <p:blipFill rotWithShape="1">
            <a:blip r:embed="rId2">
              <a:extLst>
                <a:ext uri="{28A0092B-C50C-407E-A947-70E740481C1C}">
                  <a14:useLocalDpi xmlns:a14="http://schemas.microsoft.com/office/drawing/2010/main" val="0"/>
                </a:ext>
              </a:extLst>
            </a:blip>
            <a:srcRect l="46679" t="38064"/>
            <a:stretch/>
          </p:blipFill>
          <p:spPr bwMode="auto">
            <a:xfrm>
              <a:off x="723331" y="934872"/>
              <a:ext cx="1917511" cy="757451"/>
            </a:xfrm>
            <a:prstGeom prst="rect">
              <a:avLst/>
            </a:prstGeom>
            <a:noFill/>
            <a:ln>
              <a:noFill/>
            </a:ln>
            <a:extLst>
              <a:ext uri="{53640926-AAD7-44D8-BBD7-CCE9431645EC}">
                <a14:shadowObscured xmlns:a14="http://schemas.microsoft.com/office/drawing/2010/main"/>
              </a:ext>
            </a:extLst>
          </p:spPr>
        </p:pic>
        <p:pic>
          <p:nvPicPr>
            <p:cNvPr id="9" name="Grafik 8"/>
            <p:cNvPicPr>
              <a:picLocks noChangeAspect="1"/>
            </p:cNvPicPr>
            <p:nvPr userDrawn="1"/>
          </p:nvPicPr>
          <p:blipFill rotWithShape="1">
            <a:blip r:embed="rId2">
              <a:extLst>
                <a:ext uri="{28A0092B-C50C-407E-A947-70E740481C1C}">
                  <a14:useLocalDpi xmlns:a14="http://schemas.microsoft.com/office/drawing/2010/main" val="0"/>
                </a:ext>
              </a:extLst>
            </a:blip>
            <a:srcRect r="55028"/>
            <a:stretch/>
          </p:blipFill>
          <p:spPr bwMode="auto">
            <a:xfrm>
              <a:off x="0" y="0"/>
              <a:ext cx="1617260" cy="1221475"/>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0487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Kapiteltrenner">
    <p:spTree>
      <p:nvGrpSpPr>
        <p:cNvPr id="1" name=""/>
        <p:cNvGrpSpPr/>
        <p:nvPr/>
      </p:nvGrpSpPr>
      <p:grpSpPr>
        <a:xfrm>
          <a:off x="0" y="0"/>
          <a:ext cx="0" cy="0"/>
          <a:chOff x="0" y="0"/>
          <a:chExt cx="0" cy="0"/>
        </a:xfrm>
      </p:grpSpPr>
      <p:sp>
        <p:nvSpPr>
          <p:cNvPr id="9" name="Freihandform 8"/>
          <p:cNvSpPr/>
          <p:nvPr userDrawn="1"/>
        </p:nvSpPr>
        <p:spPr bwMode="gray">
          <a:xfrm>
            <a:off x="-21946" y="-30748"/>
            <a:ext cx="9187891" cy="6241355"/>
          </a:xfrm>
          <a:custGeom>
            <a:avLst/>
            <a:gdLst>
              <a:gd name="connsiteX0" fmla="*/ 678689 w 9830004"/>
              <a:gd name="connsiteY0" fmla="*/ 458694 h 6676614"/>
              <a:gd name="connsiteX1" fmla="*/ 9822689 w 9830004"/>
              <a:gd name="connsiteY1" fmla="*/ 466009 h 6676614"/>
              <a:gd name="connsiteX2" fmla="*/ 9830004 w 9830004"/>
              <a:gd name="connsiteY2" fmla="*/ 5067270 h 6676614"/>
              <a:gd name="connsiteX3" fmla="*/ 671374 w 9830004"/>
              <a:gd name="connsiteY3" fmla="*/ 6676614 h 6676614"/>
              <a:gd name="connsiteX4" fmla="*/ 678689 w 9830004"/>
              <a:gd name="connsiteY4" fmla="*/ 458694 h 6676614"/>
              <a:gd name="connsiteX0" fmla="*/ 7315 w 9158630"/>
              <a:gd name="connsiteY0" fmla="*/ 458694 h 6676614"/>
              <a:gd name="connsiteX1" fmla="*/ 9151315 w 9158630"/>
              <a:gd name="connsiteY1" fmla="*/ 466009 h 6676614"/>
              <a:gd name="connsiteX2" fmla="*/ 9158630 w 9158630"/>
              <a:gd name="connsiteY2" fmla="*/ 5067270 h 6676614"/>
              <a:gd name="connsiteX3" fmla="*/ 0 w 9158630"/>
              <a:gd name="connsiteY3" fmla="*/ 6676614 h 6676614"/>
              <a:gd name="connsiteX4" fmla="*/ 7315 w 9158630"/>
              <a:gd name="connsiteY4" fmla="*/ 458694 h 6676614"/>
              <a:gd name="connsiteX0" fmla="*/ 7315 w 9158630"/>
              <a:gd name="connsiteY0" fmla="*/ 0 h 6217920"/>
              <a:gd name="connsiteX1" fmla="*/ 9151315 w 9158630"/>
              <a:gd name="connsiteY1" fmla="*/ 7315 h 6217920"/>
              <a:gd name="connsiteX2" fmla="*/ 9158630 w 9158630"/>
              <a:gd name="connsiteY2" fmla="*/ 4608576 h 6217920"/>
              <a:gd name="connsiteX3" fmla="*/ 0 w 9158630"/>
              <a:gd name="connsiteY3" fmla="*/ 6217920 h 6217920"/>
              <a:gd name="connsiteX4" fmla="*/ 7315 w 9158630"/>
              <a:gd name="connsiteY4" fmla="*/ 0 h 6217920"/>
              <a:gd name="connsiteX0" fmla="*/ 7315 w 9158630"/>
              <a:gd name="connsiteY0" fmla="*/ 0 h 6217920"/>
              <a:gd name="connsiteX1" fmla="*/ 9151315 w 9158630"/>
              <a:gd name="connsiteY1" fmla="*/ 7315 h 6217920"/>
              <a:gd name="connsiteX2" fmla="*/ 9158630 w 9158630"/>
              <a:gd name="connsiteY2" fmla="*/ 4608576 h 6217920"/>
              <a:gd name="connsiteX3" fmla="*/ 0 w 9158630"/>
              <a:gd name="connsiteY3" fmla="*/ 6217920 h 6217920"/>
              <a:gd name="connsiteX4" fmla="*/ 7315 w 9158630"/>
              <a:gd name="connsiteY4" fmla="*/ 0 h 6217920"/>
              <a:gd name="connsiteX0" fmla="*/ 7315 w 9158630"/>
              <a:gd name="connsiteY0" fmla="*/ 0 h 6217920"/>
              <a:gd name="connsiteX1" fmla="*/ 9151315 w 9158630"/>
              <a:gd name="connsiteY1" fmla="*/ 7315 h 6217920"/>
              <a:gd name="connsiteX2" fmla="*/ 9158630 w 9158630"/>
              <a:gd name="connsiteY2" fmla="*/ 4608576 h 6217920"/>
              <a:gd name="connsiteX3" fmla="*/ 0 w 9158630"/>
              <a:gd name="connsiteY3" fmla="*/ 6217920 h 6217920"/>
              <a:gd name="connsiteX4" fmla="*/ 7315 w 9158630"/>
              <a:gd name="connsiteY4" fmla="*/ 0 h 6217920"/>
              <a:gd name="connsiteX0" fmla="*/ 7315 w 9158630"/>
              <a:gd name="connsiteY0" fmla="*/ 11641 h 6210605"/>
              <a:gd name="connsiteX1" fmla="*/ 9151315 w 9158630"/>
              <a:gd name="connsiteY1" fmla="*/ 0 h 6210605"/>
              <a:gd name="connsiteX2" fmla="*/ 9158630 w 9158630"/>
              <a:gd name="connsiteY2" fmla="*/ 4601261 h 6210605"/>
              <a:gd name="connsiteX3" fmla="*/ 0 w 9158630"/>
              <a:gd name="connsiteY3" fmla="*/ 6210605 h 6210605"/>
              <a:gd name="connsiteX4" fmla="*/ 7315 w 9158630"/>
              <a:gd name="connsiteY4" fmla="*/ 11641 h 621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630" h="6210605">
                <a:moveTo>
                  <a:pt x="7315" y="11641"/>
                </a:moveTo>
                <a:lnTo>
                  <a:pt x="9151315" y="0"/>
                </a:lnTo>
                <a:cubicBezTo>
                  <a:pt x="9153753" y="1533754"/>
                  <a:pt x="9156192" y="3067507"/>
                  <a:pt x="9158630" y="4601261"/>
                </a:cubicBezTo>
                <a:lnTo>
                  <a:pt x="0" y="6210605"/>
                </a:lnTo>
                <a:cubicBezTo>
                  <a:pt x="2438" y="4137965"/>
                  <a:pt x="4877" y="2084281"/>
                  <a:pt x="7315" y="11641"/>
                </a:cubicBezTo>
                <a:close/>
              </a:path>
            </a:pathLst>
          </a:custGeom>
          <a:solidFill>
            <a:srgbClr val="7F97B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a:solidFill>
                <a:schemeClr val="tx1"/>
              </a:solidFill>
            </a:endParaRPr>
          </a:p>
        </p:txBody>
      </p:sp>
      <p:sp>
        <p:nvSpPr>
          <p:cNvPr id="2" name="Titel 1"/>
          <p:cNvSpPr>
            <a:spLocks noGrp="1"/>
          </p:cNvSpPr>
          <p:nvPr>
            <p:ph type="ctrTitle"/>
          </p:nvPr>
        </p:nvSpPr>
        <p:spPr bwMode="gray">
          <a:xfrm>
            <a:off x="468314" y="1648999"/>
            <a:ext cx="8207375" cy="1275947"/>
          </a:xfrm>
        </p:spPr>
        <p:txBody>
          <a:bodyPr anchor="t"/>
          <a:lstStyle>
            <a:lvl1pPr>
              <a:defRPr sz="3800">
                <a:solidFill>
                  <a:schemeClr val="bg1"/>
                </a:solidFill>
              </a:defRPr>
            </a:lvl1pPr>
          </a:lstStyle>
          <a:p>
            <a:r>
              <a:rPr lang="de-DE"/>
              <a:t>Titelmasterformat durch Klicken bearbeiten</a:t>
            </a:r>
          </a:p>
        </p:txBody>
      </p:sp>
      <p:sp>
        <p:nvSpPr>
          <p:cNvPr id="3" name="Untertitel 2"/>
          <p:cNvSpPr>
            <a:spLocks noGrp="1"/>
          </p:cNvSpPr>
          <p:nvPr>
            <p:ph type="subTitle" idx="1"/>
          </p:nvPr>
        </p:nvSpPr>
        <p:spPr bwMode="gray">
          <a:xfrm>
            <a:off x="468314" y="2896256"/>
            <a:ext cx="8207375" cy="928789"/>
          </a:xfrm>
        </p:spPr>
        <p:txBody>
          <a:bodyPr/>
          <a:lstStyle>
            <a:lvl1pPr marL="0" indent="0" algn="l">
              <a:lnSpc>
                <a:spcPct val="100000"/>
              </a:lnSpc>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grpSp>
        <p:nvGrpSpPr>
          <p:cNvPr id="6" name="Gruppieren 5"/>
          <p:cNvGrpSpPr/>
          <p:nvPr userDrawn="1"/>
        </p:nvGrpSpPr>
        <p:grpSpPr>
          <a:xfrm>
            <a:off x="6900244" y="5300166"/>
            <a:ext cx="2112264" cy="1353821"/>
            <a:chOff x="0" y="0"/>
            <a:chExt cx="2640842" cy="1692323"/>
          </a:xfrm>
        </p:grpSpPr>
        <p:pic>
          <p:nvPicPr>
            <p:cNvPr id="8" name="Grafik 7"/>
            <p:cNvPicPr>
              <a:picLocks noChangeAspect="1"/>
            </p:cNvPicPr>
            <p:nvPr userDrawn="1"/>
          </p:nvPicPr>
          <p:blipFill rotWithShape="1">
            <a:blip r:embed="rId2">
              <a:extLst>
                <a:ext uri="{28A0092B-C50C-407E-A947-70E740481C1C}">
                  <a14:useLocalDpi xmlns:a14="http://schemas.microsoft.com/office/drawing/2010/main" val="0"/>
                </a:ext>
              </a:extLst>
            </a:blip>
            <a:srcRect l="46679" t="38064"/>
            <a:stretch/>
          </p:blipFill>
          <p:spPr bwMode="auto">
            <a:xfrm>
              <a:off x="723331" y="934872"/>
              <a:ext cx="1917511" cy="757451"/>
            </a:xfrm>
            <a:prstGeom prst="rect">
              <a:avLst/>
            </a:prstGeom>
            <a:noFill/>
            <a:ln>
              <a:noFill/>
            </a:ln>
            <a:extLst>
              <a:ext uri="{53640926-AAD7-44D8-BBD7-CCE9431645EC}">
                <a14:shadowObscured xmlns:a14="http://schemas.microsoft.com/office/drawing/2010/main"/>
              </a:ext>
            </a:extLst>
          </p:spPr>
        </p:pic>
        <p:pic>
          <p:nvPicPr>
            <p:cNvPr id="10" name="Grafik 9"/>
            <p:cNvPicPr>
              <a:picLocks noChangeAspect="1"/>
            </p:cNvPicPr>
            <p:nvPr userDrawn="1"/>
          </p:nvPicPr>
          <p:blipFill rotWithShape="1">
            <a:blip r:embed="rId2">
              <a:extLst>
                <a:ext uri="{28A0092B-C50C-407E-A947-70E740481C1C}">
                  <a14:useLocalDpi xmlns:a14="http://schemas.microsoft.com/office/drawing/2010/main" val="0"/>
                </a:ext>
              </a:extLst>
            </a:blip>
            <a:srcRect r="55028"/>
            <a:stretch/>
          </p:blipFill>
          <p:spPr bwMode="auto">
            <a:xfrm>
              <a:off x="0" y="0"/>
              <a:ext cx="1617260" cy="1221475"/>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8159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Inhaltsplatzhalter 2"/>
          <p:cNvSpPr>
            <a:spLocks noGrp="1"/>
          </p:cNvSpPr>
          <p:nvPr>
            <p:ph idx="1"/>
          </p:nvPr>
        </p:nvSpPr>
        <p:spPr bwMode="gray"/>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3453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
        <p:nvSpPr>
          <p:cNvPr id="3" name="Inhaltsplatzhalter 2"/>
          <p:cNvSpPr>
            <a:spLocks noGrp="1"/>
          </p:cNvSpPr>
          <p:nvPr>
            <p:ph idx="1"/>
          </p:nvPr>
        </p:nvSpPr>
        <p:spPr bwMode="gray">
          <a:xfrm>
            <a:off x="468312" y="1960723"/>
            <a:ext cx="4751760" cy="427659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Bildplatzhalter 5"/>
          <p:cNvSpPr>
            <a:spLocks noGrp="1"/>
          </p:cNvSpPr>
          <p:nvPr>
            <p:ph type="pic" sz="quarter" idx="10"/>
          </p:nvPr>
        </p:nvSpPr>
        <p:spPr bwMode="gray">
          <a:xfrm>
            <a:off x="5404979" y="2060575"/>
            <a:ext cx="3275013" cy="2988605"/>
          </a:xfrm>
          <a:solidFill>
            <a:schemeClr val="bg1">
              <a:lumMod val="75000"/>
            </a:schemeClr>
          </a:solidFill>
          <a:ln>
            <a:noFill/>
          </a:ln>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175718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p>
        </p:txBody>
      </p:sp>
    </p:spTree>
    <p:extLst>
      <p:ext uri="{BB962C8B-B14F-4D97-AF65-F5344CB8AC3E}">
        <p14:creationId xmlns:p14="http://schemas.microsoft.com/office/powerpoint/2010/main" val="243145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01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p:nvSpPr>
        <p:spPr bwMode="gray">
          <a:xfrm>
            <a:off x="0" y="1736726"/>
            <a:ext cx="9144000" cy="4679951"/>
          </a:xfrm>
          <a:prstGeom prst="rect">
            <a:avLst/>
          </a:prstGeom>
          <a:solidFill>
            <a:srgbClr val="F2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Titelplatzhalter 1"/>
          <p:cNvSpPr>
            <a:spLocks noGrp="1"/>
          </p:cNvSpPr>
          <p:nvPr>
            <p:ph type="title"/>
          </p:nvPr>
        </p:nvSpPr>
        <p:spPr bwMode="gray">
          <a:xfrm>
            <a:off x="468315" y="548680"/>
            <a:ext cx="5975895" cy="914731"/>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bwMode="gray">
          <a:xfrm>
            <a:off x="468312" y="1960723"/>
            <a:ext cx="8207376" cy="4276591"/>
          </a:xfrm>
          <a:prstGeom prst="rect">
            <a:avLst/>
          </a:prstGeom>
        </p:spPr>
        <p:txBody>
          <a:bodyPr vert="horz" lIns="0" tIns="0" rIns="0" bIns="0" rtlCol="0" anchor="t" anchorCtr="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Rechteck 8"/>
          <p:cNvSpPr/>
          <p:nvPr/>
        </p:nvSpPr>
        <p:spPr bwMode="gray">
          <a:xfrm>
            <a:off x="468313" y="6453336"/>
            <a:ext cx="7920111" cy="261611"/>
          </a:xfrm>
          <a:prstGeom prst="rect">
            <a:avLst/>
          </a:prstGeom>
        </p:spPr>
        <p:txBody>
          <a:bodyPr wrap="none" lIns="0" tIns="0" rIns="0" bIns="0" anchor="ctr" anchorCtr="0">
            <a:noAutofit/>
          </a:bodyPr>
          <a:lstStyle/>
          <a:p>
            <a:r>
              <a:rPr lang="de-DE" sz="1100" b="1" dirty="0">
                <a:solidFill>
                  <a:schemeClr val="tx1"/>
                </a:solidFill>
              </a:rPr>
              <a:t>Schleswig-Holstein.</a:t>
            </a:r>
            <a:r>
              <a:rPr lang="de-DE" sz="1100" dirty="0">
                <a:solidFill>
                  <a:schemeClr val="tx1"/>
                </a:solidFill>
              </a:rPr>
              <a:t> Der echte Norden. 				       </a:t>
            </a:r>
            <a:r>
              <a:rPr lang="de-DE" sz="1400" dirty="0">
                <a:solidFill>
                  <a:schemeClr val="tx1"/>
                </a:solidFill>
              </a:rPr>
              <a:t>©  </a:t>
            </a:r>
            <a:r>
              <a:rPr lang="de-DE" sz="1100" dirty="0">
                <a:solidFill>
                  <a:schemeClr val="tx1"/>
                </a:solidFill>
              </a:rPr>
              <a:t>Andreas Ernst-Elz        9/2022</a:t>
            </a:r>
          </a:p>
        </p:txBody>
      </p:sp>
      <p:sp>
        <p:nvSpPr>
          <p:cNvPr id="10" name="Rechteck 9"/>
          <p:cNvSpPr/>
          <p:nvPr/>
        </p:nvSpPr>
        <p:spPr bwMode="gray">
          <a:xfrm>
            <a:off x="8677992" y="6496655"/>
            <a:ext cx="358504" cy="261611"/>
          </a:xfrm>
          <a:prstGeom prst="rect">
            <a:avLst/>
          </a:prstGeom>
        </p:spPr>
        <p:txBody>
          <a:bodyPr wrap="none" lIns="0" tIns="0" rIns="0" bIns="0" anchor="ctr" anchorCtr="0">
            <a:noAutofit/>
          </a:bodyPr>
          <a:lstStyle/>
          <a:p>
            <a:pPr algn="l"/>
            <a:fld id="{F9AB9677-A9BE-4458-9A0E-236B5D443DAA}" type="slidenum">
              <a:rPr lang="de-DE" sz="1100" b="1" smtClean="0">
                <a:solidFill>
                  <a:schemeClr val="tx1"/>
                </a:solidFill>
              </a:rPr>
              <a:pPr algn="l"/>
              <a:t>‹Nr.›</a:t>
            </a:fld>
            <a:r>
              <a:rPr lang="de-DE" sz="1100" b="1" dirty="0">
                <a:solidFill>
                  <a:schemeClr val="tx1"/>
                </a:solidFill>
              </a:rPr>
              <a:t> </a:t>
            </a:r>
            <a:endParaRPr lang="de-DE" sz="1100" dirty="0">
              <a:solidFill>
                <a:schemeClr val="tx1"/>
              </a:solidFill>
            </a:endParaRPr>
          </a:p>
        </p:txBody>
      </p:sp>
      <p:grpSp>
        <p:nvGrpSpPr>
          <p:cNvPr id="12" name="Gruppieren 11"/>
          <p:cNvGrpSpPr/>
          <p:nvPr userDrawn="1"/>
        </p:nvGrpSpPr>
        <p:grpSpPr>
          <a:xfrm>
            <a:off x="7020272" y="188640"/>
            <a:ext cx="2184272" cy="1353821"/>
            <a:chOff x="0" y="0"/>
            <a:chExt cx="2640842" cy="1692323"/>
          </a:xfrm>
        </p:grpSpPr>
        <p:pic>
          <p:nvPicPr>
            <p:cNvPr id="13" name="Grafik 12"/>
            <p:cNvPicPr>
              <a:picLocks noChangeAspect="1"/>
            </p:cNvPicPr>
            <p:nvPr userDrawn="1"/>
          </p:nvPicPr>
          <p:blipFill rotWithShape="1">
            <a:blip r:embed="rId8">
              <a:extLst>
                <a:ext uri="{28A0092B-C50C-407E-A947-70E740481C1C}">
                  <a14:useLocalDpi xmlns:a14="http://schemas.microsoft.com/office/drawing/2010/main" val="0"/>
                </a:ext>
              </a:extLst>
            </a:blip>
            <a:srcRect l="46679" t="38064"/>
            <a:stretch/>
          </p:blipFill>
          <p:spPr bwMode="auto">
            <a:xfrm>
              <a:off x="723331" y="934872"/>
              <a:ext cx="1917511" cy="757451"/>
            </a:xfrm>
            <a:prstGeom prst="rect">
              <a:avLst/>
            </a:prstGeom>
            <a:noFill/>
            <a:ln>
              <a:noFill/>
            </a:ln>
            <a:extLst>
              <a:ext uri="{53640926-AAD7-44D8-BBD7-CCE9431645EC}">
                <a14:shadowObscured xmlns:a14="http://schemas.microsoft.com/office/drawing/2010/main"/>
              </a:ext>
            </a:extLst>
          </p:spPr>
        </p:pic>
        <p:pic>
          <p:nvPicPr>
            <p:cNvPr id="14" name="Grafik 13"/>
            <p:cNvPicPr>
              <a:picLocks noChangeAspect="1"/>
            </p:cNvPicPr>
            <p:nvPr userDrawn="1"/>
          </p:nvPicPr>
          <p:blipFill rotWithShape="1">
            <a:blip r:embed="rId8">
              <a:extLst>
                <a:ext uri="{28A0092B-C50C-407E-A947-70E740481C1C}">
                  <a14:useLocalDpi xmlns:a14="http://schemas.microsoft.com/office/drawing/2010/main" val="0"/>
                </a:ext>
              </a:extLst>
            </a:blip>
            <a:srcRect r="55028"/>
            <a:stretch/>
          </p:blipFill>
          <p:spPr bwMode="auto">
            <a:xfrm>
              <a:off x="0" y="0"/>
              <a:ext cx="1617260" cy="1221475"/>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8837994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6" r:id="rId4"/>
    <p:sldLayoutId id="2147483654" r:id="rId5"/>
    <p:sldLayoutId id="2147483655" r:id="rId6"/>
  </p:sldLayoutIdLst>
  <p:txStyles>
    <p:titleStyle>
      <a:lvl1pPr algn="l" defTabSz="914400" rtl="0" eaLnBrk="1" latinLnBrk="0" hangingPunct="1">
        <a:spcBef>
          <a:spcPct val="0"/>
        </a:spcBef>
        <a:buNone/>
        <a:defRPr sz="2200" b="1" kern="1200">
          <a:solidFill>
            <a:schemeClr val="tx1"/>
          </a:solidFill>
          <a:latin typeface="+mj-lt"/>
          <a:ea typeface="+mj-ea"/>
          <a:cs typeface="+mj-cs"/>
        </a:defRPr>
      </a:lvl1pPr>
    </p:titleStyle>
    <p:body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orau.org/health-physics-museum/collection/index.html" TargetMode="External"/><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bfs.de/bevomed-kurzfristige-info"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hyperlink" Target="https://orau.org/health-physics-museum/collection/index.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8314" y="44624"/>
            <a:ext cx="8207375" cy="1275947"/>
          </a:xfrm>
        </p:spPr>
        <p:txBody>
          <a:bodyPr/>
          <a:lstStyle/>
          <a:p>
            <a:r>
              <a:rPr lang="de-DE" sz="2400" dirty="0">
                <a:effectLst>
                  <a:outerShdw blurRad="38100" dist="38100" dir="2700000" algn="tl">
                    <a:srgbClr val="000000">
                      <a:alpha val="43137"/>
                    </a:srgbClr>
                  </a:outerShdw>
                </a:effectLst>
              </a:rPr>
              <a:t>Schleswig-Holstein</a:t>
            </a:r>
            <a:br>
              <a:rPr lang="de-DE" sz="2400" dirty="0">
                <a:effectLst>
                  <a:outerShdw blurRad="38100" dist="38100" dir="2700000" algn="tl">
                    <a:srgbClr val="000000">
                      <a:alpha val="43137"/>
                    </a:srgbClr>
                  </a:outerShdw>
                </a:effectLst>
              </a:rPr>
            </a:br>
            <a:r>
              <a:rPr lang="de-DE" sz="2400" b="0" dirty="0">
                <a:effectLst>
                  <a:outerShdw blurRad="38100" dist="38100" dir="2700000" algn="tl">
                    <a:srgbClr val="000000">
                      <a:alpha val="43137"/>
                    </a:srgbClr>
                  </a:outerShdw>
                </a:effectLst>
              </a:rPr>
              <a:t>Der echte Norden</a:t>
            </a:r>
          </a:p>
        </p:txBody>
      </p:sp>
      <p:sp>
        <p:nvSpPr>
          <p:cNvPr id="3" name="Untertitel 2"/>
          <p:cNvSpPr>
            <a:spLocks noGrp="1"/>
          </p:cNvSpPr>
          <p:nvPr>
            <p:ph type="subTitle" idx="1"/>
          </p:nvPr>
        </p:nvSpPr>
        <p:spPr>
          <a:xfrm>
            <a:off x="323531" y="1412776"/>
            <a:ext cx="8352158" cy="2448272"/>
          </a:xfrm>
        </p:spPr>
        <p:txBody>
          <a:bodyPr/>
          <a:lstStyle/>
          <a:p>
            <a:pPr algn="ctr"/>
            <a:r>
              <a:rPr lang="de-DE" sz="4400" dirty="0"/>
              <a:t>Die Geschichte des Strahlenschutzes in Deutschland</a:t>
            </a:r>
          </a:p>
          <a:p>
            <a:pPr algn="ctr">
              <a:spcBef>
                <a:spcPts val="1200"/>
              </a:spcBef>
            </a:pPr>
            <a:r>
              <a:rPr lang="de-DE" sz="4400" dirty="0"/>
              <a:t>Meilensteine und Kurioses</a:t>
            </a:r>
            <a:endParaRPr lang="de-DE" sz="3200" dirty="0"/>
          </a:p>
        </p:txBody>
      </p:sp>
      <p:sp>
        <p:nvSpPr>
          <p:cNvPr id="4" name="Textfeld 3"/>
          <p:cNvSpPr txBox="1"/>
          <p:nvPr/>
        </p:nvSpPr>
        <p:spPr>
          <a:xfrm>
            <a:off x="467544" y="6464369"/>
            <a:ext cx="4752528" cy="276999"/>
          </a:xfrm>
          <a:prstGeom prst="rect">
            <a:avLst/>
          </a:prstGeom>
          <a:noFill/>
        </p:spPr>
        <p:txBody>
          <a:bodyPr wrap="square" rtlCol="0">
            <a:spAutoFit/>
          </a:bodyPr>
          <a:lstStyle/>
          <a:p>
            <a:r>
              <a:rPr lang="de-DE" sz="1200" dirty="0"/>
              <a:t>Andreas Ernst-Elz    (23./24.09.2022)</a:t>
            </a:r>
          </a:p>
        </p:txBody>
      </p:sp>
      <p:sp>
        <p:nvSpPr>
          <p:cNvPr id="5" name="Textfeld 4"/>
          <p:cNvSpPr txBox="1"/>
          <p:nvPr/>
        </p:nvSpPr>
        <p:spPr>
          <a:xfrm>
            <a:off x="683568" y="4149080"/>
            <a:ext cx="7258788" cy="1200329"/>
          </a:xfrm>
          <a:prstGeom prst="rect">
            <a:avLst/>
          </a:prstGeom>
          <a:noFill/>
        </p:spPr>
        <p:txBody>
          <a:bodyPr wrap="square" rtlCol="0">
            <a:spAutoFit/>
          </a:bodyPr>
          <a:lstStyle/>
          <a:p>
            <a:r>
              <a:rPr lang="de-DE" sz="2400" b="1" dirty="0">
                <a:solidFill>
                  <a:schemeClr val="bg1"/>
                </a:solidFill>
              </a:rPr>
              <a:t>Berufsverband Deutscher Nuklearmediziner e.V.</a:t>
            </a:r>
          </a:p>
          <a:p>
            <a:r>
              <a:rPr lang="de-DE" sz="2400" b="1" dirty="0">
                <a:solidFill>
                  <a:schemeClr val="bg1"/>
                </a:solidFill>
              </a:rPr>
              <a:t>50. Jahrestagung    23./24.09.2022</a:t>
            </a:r>
          </a:p>
          <a:p>
            <a:r>
              <a:rPr lang="de-DE" sz="2400" b="1" dirty="0">
                <a:solidFill>
                  <a:schemeClr val="bg1"/>
                </a:solidFill>
              </a:rPr>
              <a:t>Berlin</a:t>
            </a:r>
          </a:p>
        </p:txBody>
      </p:sp>
    </p:spTree>
    <p:extLst>
      <p:ext uri="{BB962C8B-B14F-4D97-AF65-F5344CB8AC3E}">
        <p14:creationId xmlns:p14="http://schemas.microsoft.com/office/powerpoint/2010/main" val="2888132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09" t="15385" r="4862" b="34786"/>
          <a:stretch/>
        </p:blipFill>
        <p:spPr bwMode="auto">
          <a:xfrm>
            <a:off x="162221" y="1772816"/>
            <a:ext cx="5057851"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292080" y="2682786"/>
            <a:ext cx="3923928" cy="1754326"/>
          </a:xfrm>
          <a:prstGeom prst="rect">
            <a:avLst/>
          </a:prstGeom>
          <a:noFill/>
        </p:spPr>
        <p:txBody>
          <a:bodyPr wrap="square" rtlCol="0">
            <a:spAutoFit/>
          </a:bodyPr>
          <a:lstStyle/>
          <a:p>
            <a:pPr marL="285750" indent="-285750" algn="l">
              <a:buClr>
                <a:srgbClr val="002060"/>
              </a:buClr>
              <a:buSzPct val="120000"/>
              <a:buFont typeface="Arial" panose="020B0604020202020204" pitchFamily="34" charset="0"/>
              <a:buChar char="•"/>
            </a:pPr>
            <a:r>
              <a:rPr lang="de-DE" dirty="0">
                <a:solidFill>
                  <a:srgbClr val="002060"/>
                </a:solidFill>
              </a:rPr>
              <a:t>Erste Anwendung von </a:t>
            </a:r>
            <a:br>
              <a:rPr lang="de-DE" dirty="0">
                <a:solidFill>
                  <a:srgbClr val="002060"/>
                </a:solidFill>
              </a:rPr>
            </a:br>
            <a:r>
              <a:rPr lang="de-DE" dirty="0">
                <a:solidFill>
                  <a:srgbClr val="002060"/>
                </a:solidFill>
              </a:rPr>
              <a:t>offenem Radium (Ra-226/Ra-228) </a:t>
            </a:r>
            <a:br>
              <a:rPr lang="de-DE" dirty="0">
                <a:solidFill>
                  <a:srgbClr val="002060"/>
                </a:solidFill>
              </a:rPr>
            </a:br>
            <a:r>
              <a:rPr lang="de-DE" dirty="0">
                <a:solidFill>
                  <a:srgbClr val="002060"/>
                </a:solidFill>
              </a:rPr>
              <a:t>in der Nuklearmedizin </a:t>
            </a:r>
            <a:r>
              <a:rPr lang="de-DE" b="1" dirty="0">
                <a:solidFill>
                  <a:srgbClr val="002060"/>
                </a:solidFill>
              </a:rPr>
              <a:t>1913</a:t>
            </a:r>
            <a:r>
              <a:rPr lang="de-DE" dirty="0">
                <a:solidFill>
                  <a:srgbClr val="002060"/>
                </a:solidFill>
              </a:rPr>
              <a:t> </a:t>
            </a:r>
          </a:p>
          <a:p>
            <a:pPr marL="285750" indent="-285750" algn="l">
              <a:buClr>
                <a:srgbClr val="002060"/>
              </a:buClr>
              <a:buSzPct val="120000"/>
              <a:buFont typeface="Arial" panose="020B0604020202020204" pitchFamily="34" charset="0"/>
              <a:buChar char="•"/>
            </a:pPr>
            <a:endParaRPr lang="de-DE" dirty="0">
              <a:solidFill>
                <a:srgbClr val="002060"/>
              </a:solidFill>
            </a:endParaRPr>
          </a:p>
          <a:p>
            <a:pPr marL="285750" indent="-285750" algn="l">
              <a:buClr>
                <a:srgbClr val="002060"/>
              </a:buClr>
              <a:buSzPct val="120000"/>
              <a:buFont typeface="Arial" panose="020B0604020202020204" pitchFamily="34" charset="0"/>
              <a:buChar char="•"/>
            </a:pPr>
            <a:r>
              <a:rPr lang="de-DE" dirty="0">
                <a:solidFill>
                  <a:srgbClr val="002060"/>
                </a:solidFill>
              </a:rPr>
              <a:t>Erste onkologische Anwendung </a:t>
            </a:r>
            <a:br>
              <a:rPr lang="de-DE" dirty="0">
                <a:solidFill>
                  <a:srgbClr val="002060"/>
                </a:solidFill>
              </a:rPr>
            </a:br>
            <a:r>
              <a:rPr lang="de-DE" dirty="0">
                <a:solidFill>
                  <a:srgbClr val="002060"/>
                </a:solidFill>
              </a:rPr>
              <a:t>bei Leukämie </a:t>
            </a:r>
            <a:r>
              <a:rPr lang="de-DE" b="1" dirty="0">
                <a:solidFill>
                  <a:srgbClr val="002060"/>
                </a:solidFill>
              </a:rPr>
              <a:t>1914 </a:t>
            </a:r>
            <a:r>
              <a:rPr lang="de-DE" dirty="0">
                <a:solidFill>
                  <a:srgbClr val="002060"/>
                </a:solidFill>
              </a:rPr>
              <a:t>(1 Fall)</a:t>
            </a:r>
          </a:p>
        </p:txBody>
      </p:sp>
      <p:cxnSp>
        <p:nvCxnSpPr>
          <p:cNvPr id="5" name="Gerader Verbinder 4"/>
          <p:cNvCxnSpPr/>
          <p:nvPr/>
        </p:nvCxnSpPr>
        <p:spPr>
          <a:xfrm>
            <a:off x="539552" y="3933056"/>
            <a:ext cx="47525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Inhaltsplatzhalter 2"/>
          <p:cNvSpPr txBox="1">
            <a:spLocks/>
          </p:cNvSpPr>
          <p:nvPr/>
        </p:nvSpPr>
        <p:spPr>
          <a:xfrm>
            <a:off x="251520" y="476672"/>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Erste wirkliche nuklearmedizinische Therapien</a:t>
            </a:r>
            <a:endParaRPr lang="de-DE" sz="2800" b="1" dirty="0">
              <a:effectLst>
                <a:outerShdw blurRad="38100" dist="38100" dir="2700000" algn="tl">
                  <a:srgbClr val="000000">
                    <a:alpha val="43137"/>
                  </a:srgbClr>
                </a:outerShdw>
              </a:effectLst>
              <a:latin typeface="+mj-lt"/>
              <a:ea typeface="+mj-ea"/>
              <a:cs typeface="+mj-cs"/>
            </a:endParaRPr>
          </a:p>
        </p:txBody>
      </p:sp>
      <p:sp>
        <p:nvSpPr>
          <p:cNvPr id="3" name="Abgerundetes Rechteck 2"/>
          <p:cNvSpPr/>
          <p:nvPr/>
        </p:nvSpPr>
        <p:spPr>
          <a:xfrm>
            <a:off x="611560" y="1772816"/>
            <a:ext cx="3672408" cy="14401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endParaRPr>
          </a:p>
        </p:txBody>
      </p:sp>
      <p:sp>
        <p:nvSpPr>
          <p:cNvPr id="8" name="Textfeld 7"/>
          <p:cNvSpPr txBox="1"/>
          <p:nvPr/>
        </p:nvSpPr>
        <p:spPr>
          <a:xfrm>
            <a:off x="5220072" y="1772816"/>
            <a:ext cx="3923928" cy="369332"/>
          </a:xfrm>
          <a:prstGeom prst="rect">
            <a:avLst/>
          </a:prstGeom>
          <a:noFill/>
        </p:spPr>
        <p:txBody>
          <a:bodyPr wrap="square" rtlCol="0">
            <a:spAutoFit/>
          </a:bodyPr>
          <a:lstStyle/>
          <a:p>
            <a:pPr algn="l">
              <a:buClr>
                <a:srgbClr val="002060"/>
              </a:buClr>
              <a:buSzPct val="120000"/>
            </a:pPr>
            <a:r>
              <a:rPr lang="de-DE" dirty="0">
                <a:solidFill>
                  <a:srgbClr val="FF0000"/>
                </a:solidFill>
              </a:rPr>
              <a:t>100 - 200 µg Radium = 3,7- 7,4 </a:t>
            </a:r>
            <a:r>
              <a:rPr lang="de-DE" dirty="0" err="1">
                <a:solidFill>
                  <a:srgbClr val="FF0000"/>
                </a:solidFill>
              </a:rPr>
              <a:t>MBq</a:t>
            </a:r>
            <a:endParaRPr lang="de-DE" dirty="0">
              <a:solidFill>
                <a:srgbClr val="FF0000"/>
              </a:solidFill>
            </a:endParaRPr>
          </a:p>
        </p:txBody>
      </p:sp>
    </p:spTree>
    <p:extLst>
      <p:ext uri="{BB962C8B-B14F-4D97-AF65-F5344CB8AC3E}">
        <p14:creationId xmlns:p14="http://schemas.microsoft.com/office/powerpoint/2010/main" val="331043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9514" y="1700808"/>
            <a:ext cx="8964488" cy="4760278"/>
          </a:xfrm>
          <a:prstGeom prst="rect">
            <a:avLst/>
          </a:prstGeom>
        </p:spPr>
        <p:txBody>
          <a:bodyPr wrap="square">
            <a:spAutoFit/>
          </a:bodyPr>
          <a:lstStyle/>
          <a:p>
            <a:pPr marL="900113" indent="-900113">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1896 ff	Erste Berichte über Schäden nach hohen Expositionen (Röntgen-Dermatitis)</a:t>
            </a:r>
          </a:p>
          <a:p>
            <a:pPr marL="900113" indent="-900113">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1904	Erste Anweisungen zum Strahlenschutz, durch </a:t>
            </a:r>
            <a:r>
              <a:rPr lang="de-DE" i="1" dirty="0">
                <a:latin typeface="Arial" panose="020B0604020202020204" pitchFamily="34" charset="0"/>
                <a:ea typeface="Times New Roman" panose="02020603050405020304" pitchFamily="18" charset="0"/>
                <a:cs typeface="Times New Roman" panose="02020603050405020304" pitchFamily="18" charset="0"/>
              </a:rPr>
              <a:t>William H. Rollins</a:t>
            </a:r>
            <a:r>
              <a:rPr lang="de-DE" dirty="0">
                <a:latin typeface="Arial" panose="020B0604020202020204" pitchFamily="34" charset="0"/>
                <a:ea typeface="Times New Roman" panose="02020603050405020304" pitchFamily="18" charset="0"/>
                <a:cs typeface="Times New Roman" panose="02020603050405020304" pitchFamily="18" charset="0"/>
              </a:rPr>
              <a:t>, Zahnarzt aus Boston, Pionier des Strahlenschutzes</a:t>
            </a:r>
          </a:p>
          <a:p>
            <a:pPr>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1905	Gründung der Deutschen Röntgengesellschaft</a:t>
            </a:r>
          </a:p>
          <a:p>
            <a:pPr marL="900113" indent="-900113">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1920er	Erkenntnis, dass Röntgen- und „radioaktive“ Strahlung bei häufiger Anwendung schädigend und auch kanzerogen ist (</a:t>
            </a:r>
            <a:r>
              <a:rPr lang="de-DE" i="1" dirty="0" err="1">
                <a:latin typeface="Arial" panose="020B0604020202020204" pitchFamily="34" charset="0"/>
                <a:ea typeface="Times New Roman" panose="02020603050405020304" pitchFamily="18" charset="0"/>
                <a:cs typeface="Times New Roman" panose="02020603050405020304" pitchFamily="18" charset="0"/>
              </a:rPr>
              <a:t>Clunet</a:t>
            </a:r>
            <a:r>
              <a:rPr lang="de-DE" dirty="0">
                <a:latin typeface="Arial" panose="020B0604020202020204" pitchFamily="34" charset="0"/>
                <a:ea typeface="Times New Roman" panose="02020603050405020304" pitchFamily="18" charset="0"/>
                <a:cs typeface="Times New Roman" panose="02020603050405020304" pitchFamily="18" charset="0"/>
              </a:rPr>
              <a:t> 1908)</a:t>
            </a:r>
          </a:p>
          <a:p>
            <a:pPr marL="900113" indent="-900113">
              <a:spcAft>
                <a:spcPts val="400"/>
              </a:spcAft>
            </a:pPr>
            <a:r>
              <a:rPr lang="de-DE" b="1" dirty="0">
                <a:latin typeface="Arial" panose="020B0604020202020204" pitchFamily="34" charset="0"/>
                <a:ea typeface="Times New Roman" panose="02020603050405020304" pitchFamily="18" charset="0"/>
                <a:cs typeface="Times New Roman" panose="02020603050405020304" pitchFamily="18" charset="0"/>
              </a:rPr>
              <a:t>1925</a:t>
            </a:r>
            <a:r>
              <a:rPr lang="de-DE" dirty="0">
                <a:latin typeface="Arial" panose="020B0604020202020204" pitchFamily="34" charset="0"/>
                <a:ea typeface="Times New Roman" panose="02020603050405020304" pitchFamily="18" charset="0"/>
                <a:cs typeface="Times New Roman" panose="02020603050405020304" pitchFamily="18" charset="0"/>
              </a:rPr>
              <a:t>	</a:t>
            </a:r>
            <a:r>
              <a:rPr lang="de-DE" b="1" dirty="0">
                <a:latin typeface="Arial" panose="020B0604020202020204" pitchFamily="34" charset="0"/>
                <a:ea typeface="Times New Roman" panose="02020603050405020304" pitchFamily="18" charset="0"/>
                <a:cs typeface="Times New Roman" panose="02020603050405020304" pitchFamily="18" charset="0"/>
              </a:rPr>
              <a:t>Verordnung</a:t>
            </a:r>
            <a:r>
              <a:rPr lang="de-DE" dirty="0">
                <a:latin typeface="Arial" panose="020B0604020202020204" pitchFamily="34" charset="0"/>
                <a:ea typeface="Times New Roman" panose="02020603050405020304" pitchFamily="18" charset="0"/>
                <a:cs typeface="Times New Roman" panose="02020603050405020304" pitchFamily="18" charset="0"/>
              </a:rPr>
              <a:t> über die Ausdehnung der Unfallversicherung auf gewerbliche </a:t>
            </a:r>
            <a:r>
              <a:rPr lang="de-DE" b="1" dirty="0">
                <a:latin typeface="Arial" panose="020B0604020202020204" pitchFamily="34" charset="0"/>
                <a:ea typeface="Times New Roman" panose="02020603050405020304" pitchFamily="18" charset="0"/>
                <a:cs typeface="Times New Roman" panose="02020603050405020304" pitchFamily="18" charset="0"/>
              </a:rPr>
              <a:t>Berufskrankheiten</a:t>
            </a:r>
            <a:r>
              <a:rPr lang="de-DE" dirty="0">
                <a:latin typeface="Arial" panose="020B0604020202020204" pitchFamily="34" charset="0"/>
                <a:ea typeface="Times New Roman" panose="02020603050405020304" pitchFamily="18" charset="0"/>
                <a:cs typeface="Times New Roman" panose="02020603050405020304" pitchFamily="18" charset="0"/>
              </a:rPr>
              <a:t> (1. BKVO) </a:t>
            </a:r>
          </a:p>
          <a:p>
            <a:pPr lvl="1">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 „</a:t>
            </a:r>
            <a:r>
              <a:rPr lang="de-DE"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Erkrankung durch Röntgenstrahlen</a:t>
            </a: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und „</a:t>
            </a:r>
            <a:r>
              <a:rPr lang="de-DE"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Schneeberger Krankheit</a:t>
            </a: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de-DE" dirty="0">
              <a:latin typeface="Arial" panose="020B0604020202020204" pitchFamily="34" charset="0"/>
              <a:ea typeface="Times New Roman" panose="02020603050405020304" pitchFamily="18" charset="0"/>
              <a:cs typeface="Times New Roman" panose="02020603050405020304" pitchFamily="18" charset="0"/>
            </a:endParaRPr>
          </a:p>
          <a:p>
            <a:pPr>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1925	ICRP Überlegungen zur Festlegung von Dosisgrenzwerten (etwa 700 mSv/a)</a:t>
            </a:r>
          </a:p>
          <a:p>
            <a:pPr marL="900113" indent="-900113">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1926	</a:t>
            </a:r>
            <a:r>
              <a:rPr lang="de-DE" dirty="0"/>
              <a:t>Merkblatt der Deutschen Röntgengesellschaft über den Gebrauch von Schutzmaßnahmen gegen Röntgenstrahlung</a:t>
            </a:r>
          </a:p>
          <a:p>
            <a:pPr>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1928	Gründung der ICRP (mehrere Kongresse ab 1925)</a:t>
            </a:r>
          </a:p>
          <a:p>
            <a:pPr>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1934	ICRP empfiehlt Toleranzdosis auf 0,2 R/d ( ≈ 2mSv/d </a:t>
            </a: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480 </a:t>
            </a:r>
            <a:r>
              <a:rPr lang="de-DE"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mSv</a:t>
            </a: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a:t>
            </a:r>
          </a:p>
          <a:p>
            <a:pPr>
              <a:spcAft>
                <a:spcPts val="400"/>
              </a:spcAft>
            </a:pPr>
            <a:r>
              <a:rPr lang="de-DE" dirty="0">
                <a:latin typeface="Arial" panose="020B0604020202020204" pitchFamily="34" charset="0"/>
                <a:ea typeface="Times New Roman" panose="02020603050405020304" pitchFamily="18" charset="0"/>
                <a:cs typeface="Times New Roman" panose="02020603050405020304" pitchFamily="18" charset="0"/>
              </a:rPr>
              <a:t>1936 	Denkmal in HH St. Georg: 159 Namen von Strahlentoten (1938 weitere 17)</a:t>
            </a:r>
          </a:p>
        </p:txBody>
      </p:sp>
      <p:sp>
        <p:nvSpPr>
          <p:cNvPr id="3" name="Inhaltsplatzhalter 2"/>
          <p:cNvSpPr txBox="1">
            <a:spLocks/>
          </p:cNvSpPr>
          <p:nvPr/>
        </p:nvSpPr>
        <p:spPr>
          <a:xfrm>
            <a:off x="251520" y="404664"/>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Erste Schritte im Strahlenschutz</a:t>
            </a:r>
            <a:endParaRPr lang="de-DE" sz="2800" b="1"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94578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107504" y="260648"/>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400" b="1" dirty="0">
                <a:effectLst>
                  <a:outerShdw blurRad="38100" dist="38100" dir="2700000" algn="tl">
                    <a:srgbClr val="000000">
                      <a:alpha val="43137"/>
                    </a:srgbClr>
                  </a:outerShdw>
                </a:effectLst>
              </a:rPr>
              <a:t>Merkblatt der Deutschen Röntgengesellschaft über den Gebrauch von Schutzmaßnahmen gegen Röntgenstrahlung vom Jahre 1926</a:t>
            </a:r>
          </a:p>
        </p:txBody>
      </p:sp>
      <p:sp>
        <p:nvSpPr>
          <p:cNvPr id="4" name="Rechteck 3"/>
          <p:cNvSpPr/>
          <p:nvPr/>
        </p:nvSpPr>
        <p:spPr>
          <a:xfrm>
            <a:off x="179512" y="1700808"/>
            <a:ext cx="8712968" cy="4839786"/>
          </a:xfrm>
          <a:prstGeom prst="rect">
            <a:avLst/>
          </a:prstGeom>
        </p:spPr>
        <p:txBody>
          <a:bodyPr wrap="square">
            <a:spAutoFit/>
          </a:bodyPr>
          <a:lstStyle/>
          <a:p>
            <a:pPr marL="712788" indent="-712788">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würde man heute als Strahlenschutzanweisung bezeichnen:</a:t>
            </a:r>
          </a:p>
          <a:p>
            <a:pPr marL="355600" indent="-355600" algn="just">
              <a:spcAft>
                <a:spcPts val="600"/>
              </a:spcAft>
            </a:pPr>
            <a:r>
              <a:rPr lang="de-DE" sz="2000" i="1" dirty="0"/>
              <a:t>1. 	Die öfters wiederholte Bestrahlung irgendeines Teiles des menschlichen Körpers mit Röntgenstrahlen ist gefährlich und hat auch schon mehrfach zu namhaften Schädigungen, ja sogar zum Tode von Röntgenärzten und anderen häufig mit Röntgenstrahlen arbeitenden Personen geführt. …</a:t>
            </a:r>
            <a:endParaRPr lang="de-DE" sz="2000" dirty="0"/>
          </a:p>
          <a:p>
            <a:pPr marL="355600" indent="-355600" algn="just">
              <a:spcAft>
                <a:spcPts val="600"/>
              </a:spcAft>
            </a:pPr>
            <a:r>
              <a:rPr lang="de-DE" sz="2000" i="1" dirty="0"/>
              <a:t>8. 	Von den unter 1. genannten Personen darf niemand wiederholt als Versuchsobjekt zur Begutachtung der Güte eines Röntgenapparates oder einer Röntgenröhre verwandt werden. </a:t>
            </a:r>
            <a:endParaRPr lang="de-DE" sz="2000" dirty="0"/>
          </a:p>
          <a:p>
            <a:pPr marL="355600" indent="-355600" algn="just">
              <a:spcAft>
                <a:spcPts val="600"/>
              </a:spcAft>
            </a:pPr>
            <a:r>
              <a:rPr lang="de-DE" sz="2000" i="1" dirty="0"/>
              <a:t>9. 	Jeder Assistent, Praktikant, Volontär, jede Krankenschwester und jeder vom übrigen Hilfspersonal hat das Recht, die Weisung, Röntgenarbeiten ohne genügende Schutzvorrichtungen auszuführen, abzulehnen. Eine solche Weigerung darf niemals den Grund zur Entlassung bilden. …</a:t>
            </a:r>
          </a:p>
          <a:p>
            <a:pPr marL="355600" indent="-355600"/>
            <a:r>
              <a:rPr lang="de-DE" sz="800" dirty="0">
                <a:latin typeface="Arial" panose="020B0604020202020204" pitchFamily="34" charset="0"/>
                <a:ea typeface="Times New Roman" panose="02020603050405020304" pitchFamily="18" charset="0"/>
                <a:cs typeface="Times New Roman" panose="02020603050405020304" pitchFamily="18" charset="0"/>
              </a:rPr>
              <a:t>  </a:t>
            </a:r>
          </a:p>
          <a:p>
            <a:pPr marL="355600">
              <a:spcAft>
                <a:spcPts val="600"/>
              </a:spcAft>
            </a:pPr>
            <a:r>
              <a:rPr lang="de-DE" sz="2000" b="1" dirty="0">
                <a:latin typeface="Arial" panose="020B0604020202020204" pitchFamily="34" charset="0"/>
                <a:ea typeface="Times New Roman" panose="02020603050405020304" pitchFamily="18" charset="0"/>
                <a:cs typeface="Times New Roman" panose="02020603050405020304" pitchFamily="18" charset="0"/>
              </a:rPr>
              <a:t>Schutzausrüstung</a:t>
            </a:r>
            <a:r>
              <a:rPr lang="de-DE" sz="2000" dirty="0">
                <a:latin typeface="Arial" panose="020B0604020202020204" pitchFamily="34" charset="0"/>
                <a:ea typeface="Times New Roman" panose="02020603050405020304" pitchFamily="18" charset="0"/>
                <a:cs typeface="Times New Roman" panose="02020603050405020304" pitchFamily="18" charset="0"/>
              </a:rPr>
              <a:t> war vorzuhalten und zu verwenden: u.a. Bleiglas, Schutzhandschuhe, bewegliche Schutzwände</a:t>
            </a:r>
          </a:p>
        </p:txBody>
      </p:sp>
    </p:spTree>
    <p:extLst>
      <p:ext uri="{BB962C8B-B14F-4D97-AF65-F5344CB8AC3E}">
        <p14:creationId xmlns:p14="http://schemas.microsoft.com/office/powerpoint/2010/main" val="55751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700808"/>
            <a:ext cx="9144000" cy="4778231"/>
          </a:xfrm>
          <a:prstGeom prst="rect">
            <a:avLst/>
          </a:prstGeom>
        </p:spPr>
        <p:txBody>
          <a:bodyPr wrap="square">
            <a:spAutoFit/>
          </a:bodyPr>
          <a:lstStyle/>
          <a:p>
            <a:pPr marL="900113" indent="-900113"/>
            <a:r>
              <a:rPr lang="de-DE" sz="2000" dirty="0">
                <a:latin typeface="Arial" panose="020B0604020202020204" pitchFamily="34" charset="0"/>
                <a:ea typeface="Times New Roman" panose="02020603050405020304" pitchFamily="18" charset="0"/>
                <a:cs typeface="Times New Roman" panose="02020603050405020304" pitchFamily="18" charset="0"/>
              </a:rPr>
              <a:t>Die VO umfasste 14 Paragraphen: </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Anzeigepflicht aller Strahler bei Aufsichtsbehörde durch den Betriebsführer </a:t>
            </a:r>
            <a:r>
              <a:rPr lang="de-DE" sz="1400" dirty="0">
                <a:latin typeface="Arial" panose="020B0604020202020204" pitchFamily="34" charset="0"/>
                <a:ea typeface="Times New Roman" panose="02020603050405020304" pitchFamily="18" charset="0"/>
                <a:cs typeface="Times New Roman" panose="02020603050405020304" pitchFamily="18" charset="0"/>
              </a:rPr>
              <a:t>(heute SSV)</a:t>
            </a:r>
            <a:endParaRPr lang="de-DE" dirty="0">
              <a:latin typeface="Arial" panose="020B0604020202020204" pitchFamily="34" charset="0"/>
              <a:ea typeface="Times New Roman" panose="02020603050405020304" pitchFamily="18" charset="0"/>
              <a:cs typeface="Times New Roman" panose="02020603050405020304" pitchFamily="18" charset="0"/>
            </a:endParaRP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Anlagen müssen Stand von Wissenschaft und Technik entsprechen</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Bauartprüfung und –</a:t>
            </a:r>
            <a:r>
              <a:rPr lang="de-DE" dirty="0" err="1">
                <a:latin typeface="Arial" panose="020B0604020202020204" pitchFamily="34" charset="0"/>
                <a:ea typeface="Times New Roman" panose="02020603050405020304" pitchFamily="18" charset="0"/>
                <a:cs typeface="Times New Roman" panose="02020603050405020304" pitchFamily="18" charset="0"/>
              </a:rPr>
              <a:t>zulassung</a:t>
            </a:r>
            <a:r>
              <a:rPr lang="de-DE" dirty="0">
                <a:latin typeface="Arial" panose="020B0604020202020204" pitchFamily="34" charset="0"/>
                <a:ea typeface="Times New Roman" panose="02020603050405020304" pitchFamily="18" charset="0"/>
                <a:cs typeface="Times New Roman" panose="02020603050405020304" pitchFamily="18" charset="0"/>
              </a:rPr>
              <a:t> für alle Röhren und Schutzgehäuse durch die PTR</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Prüfung der Anlage vor Inbetriebnahme durch </a:t>
            </a:r>
            <a:r>
              <a:rPr lang="de-DE" dirty="0" err="1">
                <a:latin typeface="Arial" panose="020B0604020202020204" pitchFamily="34" charset="0"/>
                <a:ea typeface="Times New Roman" panose="02020603050405020304" pitchFamily="18" charset="0"/>
                <a:cs typeface="Times New Roman" panose="02020603050405020304" pitchFamily="18" charset="0"/>
              </a:rPr>
              <a:t>behördl</a:t>
            </a:r>
            <a:r>
              <a:rPr lang="de-DE" dirty="0">
                <a:latin typeface="Arial" panose="020B0604020202020204" pitchFamily="34" charset="0"/>
                <a:ea typeface="Times New Roman" panose="02020603050405020304" pitchFamily="18" charset="0"/>
                <a:cs typeface="Times New Roman" panose="02020603050405020304" pitchFamily="18" charset="0"/>
              </a:rPr>
              <a:t>. anerkannten </a:t>
            </a:r>
            <a:r>
              <a:rPr lang="de-DE" dirty="0" err="1">
                <a:latin typeface="Arial" panose="020B0604020202020204" pitchFamily="34" charset="0"/>
                <a:ea typeface="Times New Roman" panose="02020603050405020304" pitchFamily="18" charset="0"/>
                <a:cs typeface="Times New Roman" panose="02020603050405020304" pitchFamily="18" charset="0"/>
              </a:rPr>
              <a:t>Sachverständ</a:t>
            </a:r>
            <a:r>
              <a:rPr lang="de-DE" dirty="0">
                <a:latin typeface="Arial" panose="020B0604020202020204" pitchFamily="34" charset="0"/>
                <a:ea typeface="Times New Roman" panose="02020603050405020304" pitchFamily="18" charset="0"/>
                <a:cs typeface="Times New Roman" panose="02020603050405020304" pitchFamily="18" charset="0"/>
              </a:rPr>
              <a:t>.</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Jährliche Prüfung der Ra-Strahler auf Emanationsdichtheit durch PTR</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Alle anwendenden Personen mussten an einem Lehrgang teilgenommen haben</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Arbeitszeitbegrenzung für Durchleuchtungsarbeiten (bei &gt; 24 h/Woche </a:t>
            </a: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Ausgleich)</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max. 6 ½ Stunden/d und 600 Stunden/a</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Dosisbegrenzung auf 1,25 R/Woche (≈ 12,5 mSv/Woche)</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Urlaubsanspruch von mindestens 18 zusammenhängenden Tagen</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Jährlich 2 Untersuchungen durch Ermächtigten Arzt</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Umfangreiche tägliche Arbeitsdokumentation (Vorlage bei Gewerbeaufsicht und BG)</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Umfassendes Betriebsgesundheitsbuch für „Gefolgschaftsmitglieder“</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Aushangpflicht der Verordnung im Betrieb</a:t>
            </a:r>
            <a:endParaRPr lang="de-DE"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Inhaltsplatzhalter 2"/>
          <p:cNvSpPr txBox="1">
            <a:spLocks/>
          </p:cNvSpPr>
          <p:nvPr/>
        </p:nvSpPr>
        <p:spPr>
          <a:xfrm>
            <a:off x="107504" y="188640"/>
            <a:ext cx="7344816" cy="1440160"/>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Röntgenverordnung 1941</a:t>
            </a:r>
          </a:p>
          <a:p>
            <a:pPr marL="0" indent="0">
              <a:lnSpc>
                <a:spcPct val="100000"/>
              </a:lnSpc>
              <a:buNone/>
            </a:pPr>
            <a:r>
              <a:rPr lang="de-DE" sz="2000" b="1" dirty="0">
                <a:effectLst>
                  <a:outerShdw blurRad="38100" dist="38100" dir="2700000" algn="tl">
                    <a:srgbClr val="000000">
                      <a:alpha val="43137"/>
                    </a:srgbClr>
                  </a:outerShdw>
                </a:effectLst>
                <a:latin typeface="+mj-lt"/>
                <a:ea typeface="+mj-ea"/>
                <a:cs typeface="+mj-cs"/>
              </a:rPr>
              <a:t>… Schutz gegen Schädigungen durch Röntgenstrahlung und radioaktive Stoffe in </a:t>
            </a:r>
            <a:r>
              <a:rPr lang="de-DE" sz="2000" b="1" u="sng" dirty="0">
                <a:effectLst>
                  <a:outerShdw blurRad="38100" dist="38100" dir="2700000" algn="tl">
                    <a:srgbClr val="000000">
                      <a:alpha val="43137"/>
                    </a:srgbClr>
                  </a:outerShdw>
                </a:effectLst>
                <a:latin typeface="+mj-lt"/>
                <a:ea typeface="+mj-ea"/>
                <a:cs typeface="+mj-cs"/>
              </a:rPr>
              <a:t>nichtmedizinischen</a:t>
            </a:r>
            <a:r>
              <a:rPr lang="de-DE" sz="2000" b="1" dirty="0">
                <a:effectLst>
                  <a:outerShdw blurRad="38100" dist="38100" dir="2700000" algn="tl">
                    <a:srgbClr val="000000">
                      <a:alpha val="43137"/>
                    </a:srgbClr>
                  </a:outerShdw>
                </a:effectLst>
                <a:latin typeface="+mj-lt"/>
                <a:ea typeface="+mj-ea"/>
                <a:cs typeface="+mj-cs"/>
              </a:rPr>
              <a:t> Betrieben</a:t>
            </a:r>
          </a:p>
          <a:p>
            <a:pPr marL="0" indent="0">
              <a:lnSpc>
                <a:spcPct val="100000"/>
              </a:lnSpc>
              <a:buNone/>
            </a:pPr>
            <a:r>
              <a:rPr lang="de-DE" sz="20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Medizin und Forschung waren also explizit ausgenommen!</a:t>
            </a:r>
          </a:p>
        </p:txBody>
      </p:sp>
    </p:spTree>
    <p:extLst>
      <p:ext uri="{BB962C8B-B14F-4D97-AF65-F5344CB8AC3E}">
        <p14:creationId xmlns:p14="http://schemas.microsoft.com/office/powerpoint/2010/main" val="198051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251520" y="404664"/>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Ergänzende Regelungen 1941</a:t>
            </a:r>
          </a:p>
        </p:txBody>
      </p:sp>
      <p:sp>
        <p:nvSpPr>
          <p:cNvPr id="4" name="Rechteck 3"/>
          <p:cNvSpPr/>
          <p:nvPr/>
        </p:nvSpPr>
        <p:spPr>
          <a:xfrm>
            <a:off x="251520" y="2010901"/>
            <a:ext cx="8820472" cy="4116512"/>
          </a:xfrm>
          <a:prstGeom prst="rect">
            <a:avLst/>
          </a:prstGeom>
        </p:spPr>
        <p:txBody>
          <a:bodyPr wrap="square">
            <a:spAutoFit/>
          </a:bodyPr>
          <a:lstStyle/>
          <a:p>
            <a:pPr>
              <a:spcAft>
                <a:spcPts val="300"/>
              </a:spcAft>
              <a:buClr>
                <a:srgbClr val="002060"/>
              </a:buClr>
              <a:buSzPct val="100000"/>
            </a:pPr>
            <a:r>
              <a:rPr lang="de-DE" sz="2400" dirty="0">
                <a:latin typeface="Arial" panose="020B0604020202020204" pitchFamily="34" charset="0"/>
                <a:ea typeface="Times New Roman" panose="02020603050405020304" pitchFamily="18" charset="0"/>
                <a:cs typeface="Times New Roman" panose="02020603050405020304" pitchFamily="18" charset="0"/>
              </a:rPr>
              <a:t>    Richtlinien und Erlasse</a:t>
            </a:r>
          </a:p>
          <a:p>
            <a:pPr marL="273050" indent="-273050">
              <a:spcAft>
                <a:spcPts val="300"/>
              </a:spcAft>
              <a:buClr>
                <a:srgbClr val="002060"/>
              </a:buClr>
              <a:buSzPct val="100000"/>
              <a:buFont typeface="Arial" panose="020B0604020202020204" pitchFamily="34" charset="0"/>
              <a:buChar char="■"/>
            </a:pPr>
            <a:endParaRPr lang="de-DE" dirty="0">
              <a:latin typeface="Arial" panose="020B0604020202020204" pitchFamily="34" charset="0"/>
              <a:ea typeface="Times New Roman" panose="02020603050405020304" pitchFamily="18" charset="0"/>
              <a:cs typeface="Times New Roman" panose="02020603050405020304" pitchFamily="18" charset="0"/>
            </a:endParaRP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PTR bietet (möglichst repräsentative) Personendosimetrie an (</a:t>
            </a:r>
            <a:r>
              <a:rPr lang="de-DE" dirty="0" err="1">
                <a:latin typeface="Arial" panose="020B0604020202020204" pitchFamily="34" charset="0"/>
                <a:ea typeface="Times New Roman" panose="02020603050405020304" pitchFamily="18" charset="0"/>
                <a:cs typeface="Times New Roman" panose="02020603050405020304" pitchFamily="18" charset="0"/>
              </a:rPr>
              <a:t>zumind</a:t>
            </a:r>
            <a:r>
              <a:rPr lang="de-DE" dirty="0">
                <a:latin typeface="Arial" panose="020B0604020202020204" pitchFamily="34" charset="0"/>
                <a:ea typeface="Times New Roman" panose="02020603050405020304" pitchFamily="18" charset="0"/>
                <a:cs typeface="Times New Roman" panose="02020603050405020304" pitchFamily="18" charset="0"/>
              </a:rPr>
              <a:t>. zeitweise)</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Pflicht zur Verwendung von Verstärkerfolien</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Beschreibung von Inhalten der Lehrgänge</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Dosisbeschränkung für Fortpflanzungsorgane auf 0,025 R/d (≈ 0,25 mSv/d)</a:t>
            </a: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Dosisleistungsbegrenzung an Arbeitsplätzen auf 10e-5 R/s   (≈ 0,36 mSv/h)</a:t>
            </a:r>
          </a:p>
          <a:p>
            <a:pPr marL="273050" indent="-273050">
              <a:spcAft>
                <a:spcPts val="300"/>
              </a:spcAft>
              <a:buClr>
                <a:srgbClr val="002060"/>
              </a:buClr>
              <a:buSzPct val="100000"/>
              <a:buFont typeface="Arial" panose="020B0604020202020204" pitchFamily="34" charset="0"/>
              <a:buChar char="■"/>
            </a:pPr>
            <a:endParaRPr lang="de-DE" dirty="0">
              <a:latin typeface="Arial" panose="020B0604020202020204" pitchFamily="34" charset="0"/>
              <a:ea typeface="Times New Roman" panose="02020603050405020304" pitchFamily="18" charset="0"/>
              <a:cs typeface="Times New Roman" panose="02020603050405020304" pitchFamily="18" charset="0"/>
            </a:endParaRPr>
          </a:p>
          <a:p>
            <a:pPr marL="273050" indent="-273050">
              <a:spcAft>
                <a:spcPts val="300"/>
              </a:spcAft>
              <a:buClr>
                <a:srgbClr val="002060"/>
              </a:buClr>
              <a:buSzPct val="100000"/>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Ankündigung eines Röntgengesetzes, das jedoch nicht mehr verwirklicht wurde</a:t>
            </a:r>
          </a:p>
          <a:p>
            <a:pPr marL="273050" indent="-273050">
              <a:spcAft>
                <a:spcPts val="300"/>
              </a:spcAft>
              <a:buClr>
                <a:srgbClr val="002060"/>
              </a:buClr>
              <a:buSzPct val="100000"/>
              <a:buFont typeface="Arial" panose="020B0604020202020204" pitchFamily="34" charset="0"/>
              <a:buChar char="■"/>
            </a:pPr>
            <a:endParaRPr lang="de-DE"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300"/>
              </a:spcAft>
              <a:buClr>
                <a:srgbClr val="002060"/>
              </a:buClr>
              <a:buSzPct val="100000"/>
            </a:pPr>
            <a:r>
              <a:rPr lang="de-DE"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Merke: </a:t>
            </a:r>
          </a:p>
          <a:p>
            <a:pPr>
              <a:spcAft>
                <a:spcPts val="300"/>
              </a:spcAft>
              <a:buClr>
                <a:srgbClr val="002060"/>
              </a:buClr>
              <a:buSzPct val="100000"/>
            </a:pPr>
            <a:r>
              <a:rPr lang="de-DE"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Bis jetzt gibt es immer noch keine Vorschriften für die Medizin!</a:t>
            </a:r>
            <a:endParaRPr lang="de-DE" sz="2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44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body" idx="1"/>
          </p:nvPr>
        </p:nvSpPr>
        <p:spPr>
          <a:xfrm>
            <a:off x="306288" y="332656"/>
            <a:ext cx="6858000" cy="936104"/>
          </a:xfrm>
        </p:spPr>
        <p:txBody>
          <a:bodyPr/>
          <a:lstStyle/>
          <a:p>
            <a:pPr>
              <a:buFont typeface="Wingdings" panose="05000000000000000000" pitchFamily="2" charset="2"/>
              <a:buNone/>
              <a:defRPr/>
            </a:pPr>
            <a:r>
              <a:rPr lang="de-DE" altLang="de-DE" sz="2800" b="1" dirty="0">
                <a:effectLst>
                  <a:outerShdw blurRad="38100" dist="38100" dir="2700000" algn="tl">
                    <a:srgbClr val="000000">
                      <a:alpha val="43137"/>
                    </a:srgbClr>
                  </a:outerShdw>
                </a:effectLst>
              </a:rPr>
              <a:t>Radium … </a:t>
            </a:r>
          </a:p>
          <a:p>
            <a:pPr>
              <a:buFont typeface="Wingdings" panose="05000000000000000000" pitchFamily="2" charset="2"/>
              <a:buNone/>
              <a:defRPr/>
            </a:pPr>
            <a:r>
              <a:rPr lang="de-DE" altLang="de-DE" sz="2200" dirty="0">
                <a:latin typeface="+mj-lt"/>
                <a:ea typeface="+mj-ea"/>
                <a:cs typeface="+mj-cs"/>
              </a:rPr>
              <a:t>ist ein </a:t>
            </a:r>
            <a:r>
              <a:rPr lang="de-DE" altLang="de-DE" sz="2200" dirty="0" err="1">
                <a:latin typeface="+mj-lt"/>
                <a:ea typeface="+mj-ea"/>
                <a:cs typeface="+mj-cs"/>
              </a:rPr>
              <a:t>zweiwerrtiges</a:t>
            </a:r>
            <a:r>
              <a:rPr lang="de-DE" altLang="de-DE" sz="2200" dirty="0">
                <a:latin typeface="+mj-lt"/>
                <a:ea typeface="+mj-ea"/>
                <a:cs typeface="+mj-cs"/>
              </a:rPr>
              <a:t> Element und leuchtet im </a:t>
            </a:r>
            <a:r>
              <a:rPr lang="de-DE" altLang="de-DE" sz="2200" dirty="0" err="1">
                <a:latin typeface="+mj-lt"/>
                <a:ea typeface="+mj-ea"/>
                <a:cs typeface="+mj-cs"/>
              </a:rPr>
              <a:t>Donkeln</a:t>
            </a:r>
            <a:endParaRPr lang="de-DE" altLang="de-DE" sz="2200" dirty="0">
              <a:latin typeface="+mj-lt"/>
              <a:ea typeface="+mj-ea"/>
              <a:cs typeface="+mj-cs"/>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23" y="1772816"/>
            <a:ext cx="7054769" cy="4594096"/>
          </a:xfrm>
          <a:prstGeom prst="rect">
            <a:avLst/>
          </a:prstGeom>
        </p:spPr>
      </p:pic>
    </p:spTree>
    <p:extLst>
      <p:ext uri="{BB962C8B-B14F-4D97-AF65-F5344CB8AC3E}">
        <p14:creationId xmlns:p14="http://schemas.microsoft.com/office/powerpoint/2010/main" val="1253640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3" name="Picture 4" descr="Chicago-Reaktor 19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89212"/>
            <a:ext cx="7406208" cy="45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2"/>
          <p:cNvSpPr txBox="1">
            <a:spLocks/>
          </p:cNvSpPr>
          <p:nvPr/>
        </p:nvSpPr>
        <p:spPr>
          <a:xfrm>
            <a:off x="251520" y="404664"/>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Die erste Kettenreaktion 1942</a:t>
            </a:r>
          </a:p>
          <a:p>
            <a:pPr marL="0" indent="0">
              <a:lnSpc>
                <a:spcPct val="100000"/>
              </a:lnSpc>
              <a:buNone/>
            </a:pPr>
            <a:r>
              <a:rPr lang="de-DE" altLang="de-DE" sz="2400" b="1" dirty="0">
                <a:effectLst>
                  <a:outerShdw blurRad="38100" dist="38100" dir="2700000" algn="tl">
                    <a:srgbClr val="000000">
                      <a:alpha val="43137"/>
                    </a:srgbClr>
                  </a:outerShdw>
                </a:effectLst>
              </a:rPr>
              <a:t>Nuklearreaktor – Voraussetzung für die Erzeugung künstlicher Nuklide</a:t>
            </a:r>
          </a:p>
        </p:txBody>
      </p:sp>
    </p:spTree>
    <p:extLst>
      <p:ext uri="{BB962C8B-B14F-4D97-AF65-F5344CB8AC3E}">
        <p14:creationId xmlns:p14="http://schemas.microsoft.com/office/powerpoint/2010/main" val="78704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790700"/>
            <a:ext cx="4849869" cy="4563244"/>
          </a:xfrm>
          <a:prstGeom prst="rect">
            <a:avLst/>
          </a:prstGeom>
        </p:spPr>
      </p:pic>
      <p:sp>
        <p:nvSpPr>
          <p:cNvPr id="5" name="Rectangle 2"/>
          <p:cNvSpPr>
            <a:spLocks noChangeArrowheads="1"/>
          </p:cNvSpPr>
          <p:nvPr/>
        </p:nvSpPr>
        <p:spPr bwMode="auto">
          <a:xfrm>
            <a:off x="251520" y="404664"/>
            <a:ext cx="37385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zh-CN"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Ein Energievergleich</a:t>
            </a:r>
            <a:endParaRPr kumimoji="0" lang="de-DE" altLang="zh-CN" sz="2800" b="1" i="0" u="none" strike="noStrike" cap="none" normalizeH="0" baseline="0" dirty="0">
              <a:ln>
                <a:noFill/>
              </a:ln>
              <a:solidFill>
                <a:schemeClr val="tx1"/>
              </a:solidFill>
              <a:effectLst>
                <a:outerShdw blurRad="38100" dist="38100" dir="2700000" algn="tl">
                  <a:srgbClr val="000000">
                    <a:alpha val="43137"/>
                  </a:srgbClr>
                </a:outerShdw>
              </a:effectLst>
            </a:endParaRPr>
          </a:p>
        </p:txBody>
      </p:sp>
      <p:sp>
        <p:nvSpPr>
          <p:cNvPr id="6" name="Line 5"/>
          <p:cNvSpPr>
            <a:spLocks noChangeShapeType="1"/>
          </p:cNvSpPr>
          <p:nvPr/>
        </p:nvSpPr>
        <p:spPr bwMode="auto">
          <a:xfrm flipH="1">
            <a:off x="3851920" y="2276872"/>
            <a:ext cx="1368152" cy="1440160"/>
          </a:xfrm>
          <a:prstGeom prst="line">
            <a:avLst/>
          </a:prstGeom>
          <a:noFill/>
          <a:ln w="38100">
            <a:solidFill>
              <a:srgbClr val="FFFF0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 name="Textfeld 6"/>
          <p:cNvSpPr txBox="1"/>
          <p:nvPr/>
        </p:nvSpPr>
        <p:spPr>
          <a:xfrm>
            <a:off x="5220072" y="1844824"/>
            <a:ext cx="3923928" cy="4524315"/>
          </a:xfrm>
          <a:prstGeom prst="rect">
            <a:avLst/>
          </a:prstGeom>
          <a:noFill/>
        </p:spPr>
        <p:txBody>
          <a:bodyPr wrap="square" rtlCol="0">
            <a:spAutoFit/>
          </a:bodyPr>
          <a:lstStyle/>
          <a:p>
            <a:pPr algn="l">
              <a:buClr>
                <a:srgbClr val="FF0000"/>
              </a:buClr>
              <a:buSzPct val="120000"/>
            </a:pPr>
            <a:r>
              <a:rPr lang="de-DE" dirty="0">
                <a:solidFill>
                  <a:srgbClr val="002060"/>
                </a:solidFill>
              </a:rPr>
              <a:t>100 ml Radler enthalten 148 kJ</a:t>
            </a:r>
          </a:p>
          <a:p>
            <a:pPr algn="l">
              <a:buClr>
                <a:srgbClr val="FF0000"/>
              </a:buClr>
              <a:buSzPct val="120000"/>
            </a:pPr>
            <a:r>
              <a:rPr lang="de-DE" dirty="0">
                <a:solidFill>
                  <a:srgbClr val="002060"/>
                </a:solidFill>
              </a:rPr>
              <a:t>330 ml Radler enthalten 489 kJ</a:t>
            </a:r>
          </a:p>
          <a:p>
            <a:pPr algn="l">
              <a:buClr>
                <a:srgbClr val="FF0000"/>
              </a:buClr>
              <a:buSzPct val="120000"/>
            </a:pPr>
            <a:endParaRPr lang="de-DE" dirty="0">
              <a:solidFill>
                <a:srgbClr val="002060"/>
              </a:solidFill>
            </a:endParaRPr>
          </a:p>
          <a:p>
            <a:pPr algn="l">
              <a:buClr>
                <a:srgbClr val="FF0000"/>
              </a:buClr>
              <a:buSzPct val="120000"/>
            </a:pPr>
            <a:r>
              <a:rPr lang="de-DE" dirty="0">
                <a:solidFill>
                  <a:srgbClr val="002060"/>
                </a:solidFill>
              </a:rPr>
              <a:t>angenommen, der Konsument dieser Flasche wiegt 75 kg (Normpatient),dann nimmt er hiermit </a:t>
            </a:r>
          </a:p>
          <a:p>
            <a:pPr algn="l">
              <a:buClr>
                <a:srgbClr val="FF0000"/>
              </a:buClr>
              <a:buSzPct val="120000"/>
            </a:pPr>
            <a:r>
              <a:rPr lang="de-DE" dirty="0">
                <a:solidFill>
                  <a:srgbClr val="002060"/>
                </a:solidFill>
              </a:rPr>
              <a:t>6,5 </a:t>
            </a:r>
            <a:r>
              <a:rPr lang="de-DE" b="1" dirty="0">
                <a:solidFill>
                  <a:srgbClr val="FF0000"/>
                </a:solidFill>
              </a:rPr>
              <a:t>kJ</a:t>
            </a:r>
            <a:r>
              <a:rPr lang="de-DE" dirty="0">
                <a:solidFill>
                  <a:srgbClr val="002060"/>
                </a:solidFill>
              </a:rPr>
              <a:t> pro kg Körpergewicht auf.</a:t>
            </a:r>
          </a:p>
          <a:p>
            <a:pPr algn="l">
              <a:buClr>
                <a:srgbClr val="FF0000"/>
              </a:buClr>
              <a:buSzPct val="120000"/>
            </a:pPr>
            <a:endParaRPr lang="de-DE" dirty="0">
              <a:solidFill>
                <a:srgbClr val="002060"/>
              </a:solidFill>
            </a:endParaRPr>
          </a:p>
          <a:p>
            <a:pPr algn="l">
              <a:buClr>
                <a:srgbClr val="FF0000"/>
              </a:buClr>
              <a:buSzPct val="120000"/>
            </a:pPr>
            <a:r>
              <a:rPr lang="de-DE" dirty="0">
                <a:solidFill>
                  <a:srgbClr val="002060"/>
                </a:solidFill>
              </a:rPr>
              <a:t>Dosiseinheit:   </a:t>
            </a:r>
            <a:r>
              <a:rPr lang="de-DE" b="1" dirty="0">
                <a:solidFill>
                  <a:srgbClr val="002060"/>
                </a:solidFill>
              </a:rPr>
              <a:t>1 Gy = 1 J / kg</a:t>
            </a:r>
          </a:p>
          <a:p>
            <a:pPr algn="l">
              <a:buClr>
                <a:srgbClr val="FF0000"/>
              </a:buClr>
              <a:buSzPct val="120000"/>
            </a:pPr>
            <a:endParaRPr lang="de-DE" b="1" dirty="0">
              <a:solidFill>
                <a:srgbClr val="002060"/>
              </a:solidFill>
            </a:endParaRPr>
          </a:p>
          <a:p>
            <a:pPr algn="l">
              <a:buClr>
                <a:srgbClr val="FF0000"/>
              </a:buClr>
              <a:buSzPct val="120000"/>
            </a:pPr>
            <a:r>
              <a:rPr lang="de-DE" b="1" dirty="0">
                <a:solidFill>
                  <a:srgbClr val="FF0000"/>
                </a:solidFill>
              </a:rPr>
              <a:t>5 bis 6 Gy Ganzkörperexposition sind eine tödliche Dosis</a:t>
            </a:r>
          </a:p>
          <a:p>
            <a:pPr algn="l">
              <a:buClr>
                <a:srgbClr val="FF0000"/>
              </a:buClr>
              <a:buSzPct val="120000"/>
            </a:pPr>
            <a:endParaRPr lang="de-DE" b="1" dirty="0">
              <a:solidFill>
                <a:srgbClr val="002060"/>
              </a:solidFill>
            </a:endParaRPr>
          </a:p>
          <a:p>
            <a:pPr algn="l">
              <a:buClr>
                <a:srgbClr val="FF0000"/>
              </a:buClr>
              <a:buSzPct val="120000"/>
            </a:pPr>
            <a:r>
              <a:rPr lang="de-DE" dirty="0">
                <a:solidFill>
                  <a:srgbClr val="002060"/>
                </a:solidFill>
              </a:rPr>
              <a:t>1 Flasche Radler (alkoholfrei) entspricht der </a:t>
            </a:r>
            <a:r>
              <a:rPr lang="de-DE" b="1" dirty="0">
                <a:solidFill>
                  <a:srgbClr val="FF0000"/>
                </a:solidFill>
              </a:rPr>
              <a:t>13,3 fachen</a:t>
            </a:r>
            <a:r>
              <a:rPr lang="de-DE" dirty="0">
                <a:solidFill>
                  <a:srgbClr val="002060"/>
                </a:solidFill>
              </a:rPr>
              <a:t> Energie (bezogen auf Person mit 75 kg)!</a:t>
            </a:r>
          </a:p>
        </p:txBody>
      </p:sp>
    </p:spTree>
    <p:extLst>
      <p:ext uri="{BB962C8B-B14F-4D97-AF65-F5344CB8AC3E}">
        <p14:creationId xmlns:p14="http://schemas.microsoft.com/office/powerpoint/2010/main" val="258882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195" y="1844824"/>
            <a:ext cx="4788048" cy="4365104"/>
          </a:xfrm>
          <a:prstGeom prst="rect">
            <a:avLst/>
          </a:prstGeom>
        </p:spPr>
      </p:pic>
      <p:sp>
        <p:nvSpPr>
          <p:cNvPr id="3" name="Rechteck 2"/>
          <p:cNvSpPr/>
          <p:nvPr/>
        </p:nvSpPr>
        <p:spPr>
          <a:xfrm>
            <a:off x="251520" y="3221102"/>
            <a:ext cx="3096344" cy="3016210"/>
          </a:xfrm>
          <a:prstGeom prst="rect">
            <a:avLst/>
          </a:prstGeom>
        </p:spPr>
        <p:txBody>
          <a:bodyPr wrap="square">
            <a:spAutoFit/>
          </a:bodyPr>
          <a:lstStyle/>
          <a:p>
            <a:r>
              <a:rPr lang="en-US" b="1" dirty="0">
                <a:solidFill>
                  <a:srgbClr val="1D4F91"/>
                </a:solidFill>
                <a:latin typeface="system-ui"/>
              </a:rPr>
              <a:t>Model of ORINS Thyroid Counter (1955)</a:t>
            </a:r>
          </a:p>
          <a:p>
            <a:endParaRPr lang="en-US" b="1" i="0" dirty="0">
              <a:solidFill>
                <a:srgbClr val="1D4F91"/>
              </a:solidFill>
              <a:effectLst/>
              <a:latin typeface="system-ui"/>
            </a:endParaRPr>
          </a:p>
          <a:p>
            <a:endParaRPr lang="en-US" b="1" dirty="0">
              <a:solidFill>
                <a:srgbClr val="1D4F91"/>
              </a:solidFill>
              <a:latin typeface="system-ui"/>
            </a:endParaRPr>
          </a:p>
          <a:p>
            <a:endParaRPr lang="en-US" b="1" i="0" dirty="0">
              <a:solidFill>
                <a:srgbClr val="1D4F91"/>
              </a:solidFill>
              <a:effectLst/>
              <a:latin typeface="system-ui"/>
            </a:endParaRPr>
          </a:p>
          <a:p>
            <a:endParaRPr lang="en-US" b="1" dirty="0">
              <a:solidFill>
                <a:srgbClr val="1D4F91"/>
              </a:solidFill>
              <a:latin typeface="system-ui"/>
            </a:endParaRPr>
          </a:p>
          <a:p>
            <a:endParaRPr lang="en-US" b="1" i="0" dirty="0">
              <a:solidFill>
                <a:srgbClr val="1D4F91"/>
              </a:solidFill>
              <a:effectLst/>
              <a:latin typeface="system-ui"/>
            </a:endParaRPr>
          </a:p>
          <a:p>
            <a:endParaRPr lang="en-US" b="1" dirty="0">
              <a:solidFill>
                <a:srgbClr val="1D4F91"/>
              </a:solidFill>
              <a:latin typeface="system-ui"/>
            </a:endParaRPr>
          </a:p>
          <a:p>
            <a:endParaRPr lang="en-US" b="1" i="0" dirty="0">
              <a:solidFill>
                <a:srgbClr val="1D4F91"/>
              </a:solidFill>
              <a:effectLst/>
              <a:latin typeface="system-ui"/>
            </a:endParaRPr>
          </a:p>
          <a:p>
            <a:r>
              <a:rPr lang="de-DE" sz="1400" u="sng" dirty="0">
                <a:hlinkClick r:id="rId3"/>
              </a:rPr>
              <a:t>https://orau.org/health-physics-museum/collection/index.html</a:t>
            </a:r>
            <a:endParaRPr lang="de-DE" sz="1400" dirty="0"/>
          </a:p>
        </p:txBody>
      </p:sp>
      <p:sp>
        <p:nvSpPr>
          <p:cNvPr id="4" name="Rectangle 2"/>
          <p:cNvSpPr txBox="1">
            <a:spLocks noChangeArrowheads="1"/>
          </p:cNvSpPr>
          <p:nvPr/>
        </p:nvSpPr>
        <p:spPr>
          <a:xfrm>
            <a:off x="251520"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Schilddrüsenkamera (Holzmodell)</a:t>
            </a:r>
          </a:p>
        </p:txBody>
      </p:sp>
    </p:spTree>
    <p:extLst>
      <p:ext uri="{BB962C8B-B14F-4D97-AF65-F5344CB8AC3E}">
        <p14:creationId xmlns:p14="http://schemas.microsoft.com/office/powerpoint/2010/main" val="3950347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7504" y="1772816"/>
            <a:ext cx="8964488" cy="5062924"/>
          </a:xfrm>
          <a:prstGeom prst="rect">
            <a:avLst/>
          </a:prstGeom>
        </p:spPr>
        <p:txBody>
          <a:bodyPr wrap="square">
            <a:spAutoFit/>
          </a:bodyPr>
          <a:lstStyle/>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1957 	Gründung IAEA und EURATOM (1959 erst EURATOM Grundnormen-Richtlinie)</a:t>
            </a:r>
          </a:p>
          <a:p>
            <a:pPr marL="627063" indent="-627063">
              <a:spcAft>
                <a:spcPts val="600"/>
              </a:spcAft>
              <a:buAutoNum type="arabicPlain" startAt="1959"/>
            </a:pPr>
            <a:r>
              <a:rPr lang="de-DE" dirty="0">
                <a:latin typeface="Arial" panose="020B0604020202020204" pitchFamily="34" charset="0"/>
                <a:ea typeface="Times New Roman" panose="02020603050405020304" pitchFamily="18" charset="0"/>
                <a:cs typeface="Times New Roman" panose="02020603050405020304" pitchFamily="18" charset="0"/>
              </a:rPr>
              <a:t>Atomgesetz</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1960 	Erste Strahlenschutzverordnung</a:t>
            </a:r>
          </a:p>
          <a:p>
            <a:pPr marL="627063" indent="-627063">
              <a:spcAft>
                <a:spcPts val="600"/>
              </a:spcAft>
              <a:buAutoNum type="arabicPlain" startAt="1964"/>
            </a:pPr>
            <a:r>
              <a:rPr lang="de-DE" dirty="0">
                <a:latin typeface="Arial" panose="020B0604020202020204" pitchFamily="34" charset="0"/>
                <a:ea typeface="Times New Roman" panose="02020603050405020304" pitchFamily="18" charset="0"/>
                <a:cs typeface="Times New Roman" panose="02020603050405020304" pitchFamily="18" charset="0"/>
              </a:rPr>
              <a:t>Zweite Strahlenschutzverordnung                  </a:t>
            </a:r>
          </a:p>
          <a:p>
            <a:pPr>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1973  Röntgenverordnung                                     </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1976 	Strahlenschutzverordnung</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1986 	Strahlenschutzvorsorgegesetz</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1987 	Röntgenverordnung</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1989 	Strahlenschutzverordnung</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2001 	Strahlenschutzverordnung</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2002 	Röntgenverordnung</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2017 	Strahlenschutzgesetz</a:t>
            </a:r>
          </a:p>
          <a:p>
            <a:pPr marL="627063" indent="-627063">
              <a:spcAft>
                <a:spcPts val="600"/>
              </a:spcAft>
            </a:pPr>
            <a:r>
              <a:rPr lang="de-DE" dirty="0">
                <a:latin typeface="Arial" panose="020B0604020202020204" pitchFamily="34" charset="0"/>
                <a:ea typeface="Times New Roman" panose="02020603050405020304" pitchFamily="18" charset="0"/>
                <a:cs typeface="Times New Roman" panose="02020603050405020304" pitchFamily="18" charset="0"/>
              </a:rPr>
              <a:t>2018 	Strahlenschutzverordnung</a:t>
            </a:r>
          </a:p>
          <a:p>
            <a:pPr>
              <a:spcAft>
                <a:spcPts val="600"/>
              </a:spcAft>
            </a:pPr>
            <a:endParaRPr lang="de-DE"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Inhaltsplatzhalter 2"/>
          <p:cNvSpPr txBox="1">
            <a:spLocks/>
          </p:cNvSpPr>
          <p:nvPr/>
        </p:nvSpPr>
        <p:spPr>
          <a:xfrm>
            <a:off x="251520" y="404664"/>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Rechtsentwicklung nimmt Fahrt auf</a:t>
            </a:r>
            <a:endParaRPr lang="de-DE" sz="2800" b="1" dirty="0">
              <a:effectLst>
                <a:outerShdw blurRad="38100" dist="38100" dir="2700000" algn="tl">
                  <a:srgbClr val="000000">
                    <a:alpha val="43137"/>
                  </a:srgbClr>
                </a:outerShdw>
              </a:effectLst>
              <a:latin typeface="+mj-lt"/>
              <a:ea typeface="+mj-ea"/>
              <a:cs typeface="+mj-cs"/>
            </a:endParaRPr>
          </a:p>
        </p:txBody>
      </p:sp>
      <p:sp>
        <p:nvSpPr>
          <p:cNvPr id="4" name="Textfeld 3"/>
          <p:cNvSpPr txBox="1"/>
          <p:nvPr/>
        </p:nvSpPr>
        <p:spPr>
          <a:xfrm>
            <a:off x="4283968" y="2924944"/>
            <a:ext cx="4824536" cy="584775"/>
          </a:xfrm>
          <a:prstGeom prst="rect">
            <a:avLst/>
          </a:prstGeom>
          <a:noFill/>
        </p:spPr>
        <p:txBody>
          <a:bodyPr wrap="square" rtlCol="0">
            <a:spAutoFit/>
          </a:bodyPr>
          <a:lstStyle/>
          <a:p>
            <a:r>
              <a:rPr lang="de-DE" sz="2000" dirty="0"/>
              <a:t>1972 </a:t>
            </a:r>
            <a:r>
              <a:rPr lang="de-DE" sz="2000" dirty="0">
                <a:latin typeface="Arial" panose="020B0604020202020204" pitchFamily="34" charset="0"/>
                <a:ea typeface="Times New Roman" panose="02020603050405020304" pitchFamily="18" charset="0"/>
                <a:cs typeface="Times New Roman" panose="02020603050405020304" pitchFamily="18" charset="0"/>
              </a:rPr>
              <a:t>war offenbar nichts besonderes </a:t>
            </a:r>
            <a:r>
              <a:rPr lang="de-DE" sz="32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de-DE" sz="3200" dirty="0">
                <a:latin typeface="Arial" panose="020B0604020202020204" pitchFamily="34" charset="0"/>
                <a:ea typeface="Times New Roman" panose="02020603050405020304" pitchFamily="18" charset="0"/>
                <a:cs typeface="Times New Roman" panose="02020603050405020304" pitchFamily="18" charset="0"/>
              </a:rPr>
              <a:t> </a:t>
            </a:r>
            <a:endParaRPr lang="de-DE" sz="2000" dirty="0"/>
          </a:p>
        </p:txBody>
      </p:sp>
    </p:spTree>
    <p:extLst>
      <p:ext uri="{BB962C8B-B14F-4D97-AF65-F5344CB8AC3E}">
        <p14:creationId xmlns:p14="http://schemas.microsoft.com/office/powerpoint/2010/main" val="92061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5" name="Rectangle 3"/>
          <p:cNvSpPr>
            <a:spLocks noGrp="1" noChangeArrowheads="1"/>
          </p:cNvSpPr>
          <p:nvPr>
            <p:ph type="body" idx="4294967295"/>
          </p:nvPr>
        </p:nvSpPr>
        <p:spPr>
          <a:xfrm>
            <a:off x="35496" y="1957772"/>
            <a:ext cx="6104335" cy="4207532"/>
          </a:xfrm>
        </p:spPr>
        <p:txBody>
          <a:bodyPr/>
          <a:lstStyle/>
          <a:p>
            <a:pPr marL="444500" indent="-342900">
              <a:lnSpc>
                <a:spcPct val="110000"/>
              </a:lnSpc>
              <a:buAutoNum type="arabicPlain" startAt="1895"/>
              <a:tabLst>
                <a:tab pos="893763" algn="l"/>
              </a:tabLst>
            </a:pPr>
            <a:r>
              <a:rPr lang="de-DE" altLang="de-DE" sz="1800" b="0" dirty="0"/>
              <a:t>    </a:t>
            </a:r>
            <a:r>
              <a:rPr lang="de-DE" altLang="de-DE" sz="1800" b="0" i="1" dirty="0"/>
              <a:t>Wilhelm Conrad Röntgen </a:t>
            </a:r>
            <a:r>
              <a:rPr lang="de-DE" altLang="de-DE" sz="1800" b="0" dirty="0"/>
              <a:t>entdeckt die</a:t>
            </a:r>
          </a:p>
          <a:p>
            <a:pPr marL="101600" indent="0">
              <a:lnSpc>
                <a:spcPct val="110000"/>
              </a:lnSpc>
              <a:buNone/>
              <a:tabLst>
                <a:tab pos="893763" algn="l"/>
              </a:tabLst>
            </a:pPr>
            <a:r>
              <a:rPr lang="de-DE" altLang="de-DE" sz="1800" b="0" dirty="0"/>
              <a:t>	„X“-Strahlung aufgrund geschwärzter Photoplatten </a:t>
            </a:r>
          </a:p>
          <a:p>
            <a:pPr marL="101600" indent="0">
              <a:lnSpc>
                <a:spcPct val="110000"/>
              </a:lnSpc>
              <a:buNone/>
              <a:tabLst>
                <a:tab pos="893763" algn="l"/>
              </a:tabLst>
            </a:pPr>
            <a:r>
              <a:rPr lang="de-DE" altLang="de-DE" sz="1800" b="0" dirty="0"/>
              <a:t>1896 	Entdeckung der natürlichen Radioaktivität durch 	</a:t>
            </a:r>
            <a:r>
              <a:rPr lang="de-DE" altLang="de-DE" sz="1800" b="0" i="1" dirty="0"/>
              <a:t>Antoine Henri Becquerel</a:t>
            </a:r>
            <a:r>
              <a:rPr lang="de-DE" altLang="de-DE" sz="1800" b="0" dirty="0"/>
              <a:t>  aufgrund von 	Schwärzungen auf abgedeckten Photoplatten</a:t>
            </a:r>
          </a:p>
          <a:p>
            <a:pPr marL="101600" indent="0">
              <a:lnSpc>
                <a:spcPct val="110000"/>
              </a:lnSpc>
              <a:buNone/>
              <a:tabLst>
                <a:tab pos="893763" algn="l"/>
              </a:tabLst>
            </a:pPr>
            <a:r>
              <a:rPr lang="de-DE" altLang="de-DE" sz="1800" b="0" dirty="0"/>
              <a:t>1896	Entdeckung der Elemente </a:t>
            </a:r>
            <a:r>
              <a:rPr lang="de-DE" altLang="de-DE" sz="1800" i="1" dirty="0"/>
              <a:t>Polonium</a:t>
            </a:r>
            <a:r>
              <a:rPr lang="de-DE" altLang="de-DE" sz="1800" dirty="0"/>
              <a:t> </a:t>
            </a:r>
            <a:r>
              <a:rPr lang="de-DE" altLang="de-DE" sz="1800" b="0" dirty="0"/>
              <a:t>und 	 	</a:t>
            </a:r>
            <a:r>
              <a:rPr lang="de-DE" altLang="de-DE" sz="1800" i="1" dirty="0"/>
              <a:t>Radium </a:t>
            </a:r>
            <a:r>
              <a:rPr lang="de-DE" altLang="de-DE" sz="1800" b="0" dirty="0"/>
              <a:t>durch </a:t>
            </a:r>
            <a:r>
              <a:rPr lang="de-DE" altLang="de-DE" sz="1800" b="0" i="1" dirty="0"/>
              <a:t>Marie</a:t>
            </a:r>
            <a:r>
              <a:rPr lang="de-DE" altLang="de-DE" sz="1800" b="0" dirty="0"/>
              <a:t> und </a:t>
            </a:r>
            <a:r>
              <a:rPr lang="de-DE" altLang="de-DE" sz="1800" b="0" i="1" dirty="0"/>
              <a:t>Pierre Curie</a:t>
            </a:r>
            <a:endParaRPr lang="de-DE" altLang="de-DE" sz="1800" b="0" dirty="0">
              <a:solidFill>
                <a:schemeClr val="bg2"/>
              </a:solidFill>
            </a:endParaRPr>
          </a:p>
          <a:p>
            <a:pPr marL="101600" indent="0">
              <a:lnSpc>
                <a:spcPct val="110000"/>
              </a:lnSpc>
              <a:buNone/>
              <a:tabLst>
                <a:tab pos="893763" algn="l"/>
              </a:tabLst>
            </a:pPr>
            <a:r>
              <a:rPr lang="de-DE" altLang="de-DE" sz="1800" b="0" dirty="0"/>
              <a:t>1938	Entdeckung der Kernspaltung durch </a:t>
            </a:r>
          </a:p>
          <a:p>
            <a:pPr marL="0" lvl="1" indent="893763">
              <a:lnSpc>
                <a:spcPct val="110000"/>
              </a:lnSpc>
              <a:spcBef>
                <a:spcPct val="0"/>
              </a:spcBef>
              <a:buNone/>
              <a:tabLst>
                <a:tab pos="893763" algn="l"/>
              </a:tabLst>
            </a:pPr>
            <a:r>
              <a:rPr lang="de-DE" altLang="de-DE" sz="1800" i="1" dirty="0"/>
              <a:t>Lise Meitner</a:t>
            </a:r>
            <a:r>
              <a:rPr lang="de-DE" altLang="de-DE" sz="1800" dirty="0"/>
              <a:t> und </a:t>
            </a:r>
            <a:r>
              <a:rPr lang="de-DE" altLang="de-DE" sz="1800" i="1" dirty="0"/>
              <a:t>Otto Hahn</a:t>
            </a:r>
          </a:p>
          <a:p>
            <a:pPr marL="101600" indent="0">
              <a:lnSpc>
                <a:spcPct val="110000"/>
              </a:lnSpc>
              <a:buNone/>
              <a:tabLst>
                <a:tab pos="893763" algn="l"/>
              </a:tabLst>
            </a:pPr>
            <a:r>
              <a:rPr lang="de-DE" altLang="de-DE" sz="1800" b="0" dirty="0"/>
              <a:t>1942	erste selbsterhaltende Kettenreaktion 	(Chicago-Experiment)</a:t>
            </a:r>
          </a:p>
          <a:p>
            <a:pPr marL="444500" indent="-342900">
              <a:lnSpc>
                <a:spcPct val="110000"/>
              </a:lnSpc>
              <a:buAutoNum type="arabicPlain" startAt="1945"/>
              <a:tabLst>
                <a:tab pos="893763" algn="l"/>
              </a:tabLst>
            </a:pPr>
            <a:r>
              <a:rPr lang="de-DE" altLang="de-DE" sz="1800" b="0" dirty="0"/>
              <a:t>	erste thermonukleare Explosion</a:t>
            </a:r>
          </a:p>
          <a:p>
            <a:pPr marL="101600" indent="0">
              <a:lnSpc>
                <a:spcPct val="110000"/>
              </a:lnSpc>
              <a:buNone/>
              <a:tabLst>
                <a:tab pos="893763" algn="l"/>
              </a:tabLst>
            </a:pPr>
            <a:r>
              <a:rPr lang="de-DE" altLang="de-DE" sz="1800" dirty="0"/>
              <a:t>1950er 	Erzeugung künstlicher Nuklide und Beschreibung 	von deren Eigenschaften</a:t>
            </a:r>
          </a:p>
        </p:txBody>
      </p:sp>
      <p:pic>
        <p:nvPicPr>
          <p:cNvPr id="5127" name="Picture 5" descr="http://www.nobelprize.org/nobel_prizes/physics/laureates/1903/becque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2317445"/>
            <a:ext cx="1152128" cy="161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http://www.wdr3.de/fileadmin/user_upload/Sendungen/Zeitzeichen/2009/Beitragsbilder/Juli_09/090704-Marie-Curie-WDR3.jpg"/>
          <p:cNvPicPr>
            <a:picLocks noChangeAspect="1" noChangeArrowheads="1"/>
          </p:cNvPicPr>
          <p:nvPr/>
        </p:nvPicPr>
        <p:blipFill>
          <a:blip r:embed="rId4" cstate="print">
            <a:extLst>
              <a:ext uri="{28A0092B-C50C-407E-A947-70E740481C1C}">
                <a14:useLocalDpi xmlns:a14="http://schemas.microsoft.com/office/drawing/2010/main" val="0"/>
              </a:ext>
            </a:extLst>
          </a:blip>
          <a:srcRect l="7030" r="7072" b="4596"/>
          <a:stretch>
            <a:fillRect/>
          </a:stretch>
        </p:blipFill>
        <p:spPr bwMode="auto">
          <a:xfrm>
            <a:off x="6300192" y="3006080"/>
            <a:ext cx="1176673" cy="16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7" descr="http://www.le.ac.uk/science/images/ebook/meitner.jpg"/>
          <p:cNvPicPr>
            <a:picLocks noChangeAspect="1" noChangeArrowheads="1"/>
          </p:cNvPicPr>
          <p:nvPr/>
        </p:nvPicPr>
        <p:blipFill>
          <a:blip r:embed="rId5">
            <a:extLst>
              <a:ext uri="{28A0092B-C50C-407E-A947-70E740481C1C}">
                <a14:useLocalDpi xmlns:a14="http://schemas.microsoft.com/office/drawing/2010/main" val="0"/>
              </a:ext>
            </a:extLst>
          </a:blip>
          <a:srcRect l="14621" r="10413"/>
          <a:stretch>
            <a:fillRect/>
          </a:stretch>
        </p:blipFill>
        <p:spPr bwMode="auto">
          <a:xfrm>
            <a:off x="7668071" y="4221088"/>
            <a:ext cx="1152401"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8" descr="http://www.nobelprize.org/nobel_prizes/chemistry/laureates/1944/hahn_postca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1" y="4715364"/>
            <a:ext cx="1176673" cy="16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nhaltsplatzhalter 2"/>
          <p:cNvSpPr txBox="1">
            <a:spLocks/>
          </p:cNvSpPr>
          <p:nvPr/>
        </p:nvSpPr>
        <p:spPr>
          <a:xfrm>
            <a:off x="251520" y="332656"/>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altLang="de-DE" sz="2800" b="1" dirty="0">
                <a:effectLst>
                  <a:outerShdw blurRad="38100" dist="38100" dir="2700000" algn="tl">
                    <a:srgbClr val="000000">
                      <a:alpha val="43137"/>
                    </a:srgbClr>
                  </a:outerShdw>
                </a:effectLst>
              </a:rPr>
              <a:t>Historie der Entdeckungen</a:t>
            </a:r>
            <a:endParaRPr lang="de-DE" sz="2800" b="1" dirty="0">
              <a:effectLst>
                <a:outerShdw blurRad="38100" dist="38100" dir="2700000" algn="tl">
                  <a:srgbClr val="000000">
                    <a:alpha val="43137"/>
                  </a:srgbClr>
                </a:outerShdw>
              </a:effectLst>
              <a:latin typeface="+mj-lt"/>
              <a:ea typeface="+mj-ea"/>
              <a:cs typeface="+mj-cs"/>
            </a:endParaRPr>
          </a:p>
        </p:txBody>
      </p:sp>
      <p:pic>
        <p:nvPicPr>
          <p:cNvPr id="1026" name="Picture 2" descr="Wilhelm Conrad Röntgen – Wikipedi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04" t="7870" r="8296" b="13841"/>
          <a:stretch/>
        </p:blipFill>
        <p:spPr bwMode="auto">
          <a:xfrm>
            <a:off x="6300191" y="1325927"/>
            <a:ext cx="1176673" cy="161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24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3"/>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4612475" y="1786160"/>
            <a:ext cx="4086322" cy="3931661"/>
          </a:xfrm>
        </p:spPr>
      </p:pic>
      <p:pic>
        <p:nvPicPr>
          <p:cNvPr id="13317"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95288" y="1786161"/>
            <a:ext cx="4181560" cy="3947095"/>
          </a:xfrm>
        </p:spPr>
      </p:pic>
      <p:sp>
        <p:nvSpPr>
          <p:cNvPr id="7" name="Inhaltsplatzhalter 2"/>
          <p:cNvSpPr txBox="1">
            <a:spLocks/>
          </p:cNvSpPr>
          <p:nvPr/>
        </p:nvSpPr>
        <p:spPr>
          <a:xfrm>
            <a:off x="251520" y="332656"/>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altLang="de-DE" sz="2800" b="1" dirty="0">
                <a:effectLst>
                  <a:outerShdw blurRad="38100" dist="38100" dir="2700000" algn="tl">
                    <a:srgbClr val="000000">
                      <a:alpha val="43137"/>
                    </a:srgbClr>
                  </a:outerShdw>
                </a:effectLst>
              </a:rPr>
              <a:t>25. März 1957 EURATOM-Vertrag</a:t>
            </a:r>
            <a:endParaRPr lang="de-DE" sz="2800" b="1" dirty="0">
              <a:effectLst>
                <a:outerShdw blurRad="38100" dist="38100" dir="2700000" algn="tl">
                  <a:srgbClr val="000000">
                    <a:alpha val="43137"/>
                  </a:srgbClr>
                </a:outerShdw>
              </a:effectLst>
              <a:latin typeface="+mj-lt"/>
              <a:ea typeface="+mj-ea"/>
              <a:cs typeface="+mj-cs"/>
            </a:endParaRPr>
          </a:p>
        </p:txBody>
      </p:sp>
      <p:sp>
        <p:nvSpPr>
          <p:cNvPr id="2" name="Rechteck 1"/>
          <p:cNvSpPr/>
          <p:nvPr/>
        </p:nvSpPr>
        <p:spPr>
          <a:xfrm>
            <a:off x="251520" y="5768277"/>
            <a:ext cx="8712968" cy="685059"/>
          </a:xfrm>
          <a:prstGeom prst="rect">
            <a:avLst/>
          </a:prstGeom>
        </p:spPr>
        <p:txBody>
          <a:bodyPr wrap="square">
            <a:spAutoFit/>
          </a:bodyPr>
          <a:lstStyle/>
          <a:p>
            <a:pPr marL="627063" indent="-627063">
              <a:lnSpc>
                <a:spcPct val="107000"/>
              </a:lnSpc>
            </a:pPr>
            <a:r>
              <a:rPr lang="de-DE" b="1" dirty="0"/>
              <a:t>1959</a:t>
            </a:r>
            <a:r>
              <a:rPr lang="de-DE" dirty="0"/>
              <a:t>  Richtlinien zur Festlegung der Grundnormen für den Gesundheitsschutz der Bevölkerung und der Arbeitskräfte, 1. Fassung Euratom Grundnormen</a:t>
            </a:r>
          </a:p>
        </p:txBody>
      </p:sp>
    </p:spTree>
    <p:extLst>
      <p:ext uri="{BB962C8B-B14F-4D97-AF65-F5344CB8AC3E}">
        <p14:creationId xmlns:p14="http://schemas.microsoft.com/office/powerpoint/2010/main" val="748764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700808"/>
            <a:ext cx="9144000" cy="4901342"/>
          </a:xfrm>
          <a:prstGeom prst="rect">
            <a:avLst/>
          </a:prstGeom>
        </p:spPr>
        <p:txBody>
          <a:bodyPr wrap="square">
            <a:spAutoFit/>
          </a:bodyPr>
          <a:lstStyle/>
          <a:p>
            <a:pPr marL="900113" indent="-900113">
              <a:spcAft>
                <a:spcPts val="300"/>
              </a:spcAft>
            </a:pPr>
            <a:r>
              <a:rPr lang="de-DE" sz="2000" b="1" dirty="0">
                <a:latin typeface="Arial" panose="020B0604020202020204" pitchFamily="34" charset="0"/>
                <a:ea typeface="Times New Roman" panose="02020603050405020304" pitchFamily="18" charset="0"/>
                <a:cs typeface="Times New Roman" panose="02020603050405020304" pitchFamily="18" charset="0"/>
              </a:rPr>
              <a:t>1960 	Erste Strahlenschutzverordnung</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Verantwortliche Personen müssen fachkundig sein</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Genehmigungspflicht für radioaktive Stoffe (u.a. in der Medizin)</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schriftlich bestellte Person (heute SSB)</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Strahlenschutzbereiche (ÜB ab 1,5 </a:t>
            </a:r>
            <a:r>
              <a:rPr lang="de-DE" sz="2000" dirty="0" err="1">
                <a:latin typeface="Arial" panose="020B0604020202020204" pitchFamily="34" charset="0"/>
                <a:ea typeface="Times New Roman" panose="02020603050405020304" pitchFamily="18" charset="0"/>
                <a:cs typeface="Times New Roman" panose="02020603050405020304" pitchFamily="18" charset="0"/>
              </a:rPr>
              <a:t>mSv</a:t>
            </a:r>
            <a:r>
              <a:rPr lang="de-DE" sz="2000" dirty="0">
                <a:latin typeface="Arial" panose="020B0604020202020204" pitchFamily="34" charset="0"/>
                <a:ea typeface="Times New Roman" panose="02020603050405020304" pitchFamily="18" charset="0"/>
                <a:cs typeface="Times New Roman" panose="02020603050405020304" pitchFamily="18" charset="0"/>
              </a:rPr>
              <a:t>/a  ---  KB ab 15 </a:t>
            </a:r>
            <a:r>
              <a:rPr lang="de-DE" sz="2000" dirty="0" err="1">
                <a:latin typeface="Arial" panose="020B0604020202020204" pitchFamily="34" charset="0"/>
                <a:ea typeface="Times New Roman" panose="02020603050405020304" pitchFamily="18" charset="0"/>
                <a:cs typeface="Times New Roman" panose="02020603050405020304" pitchFamily="18" charset="0"/>
              </a:rPr>
              <a:t>mSv</a:t>
            </a:r>
            <a:r>
              <a:rPr lang="de-DE" sz="2000" dirty="0">
                <a:latin typeface="Arial" panose="020B0604020202020204" pitchFamily="34" charset="0"/>
                <a:ea typeface="Times New Roman" panose="02020603050405020304" pitchFamily="18" charset="0"/>
                <a:cs typeface="Times New Roman" panose="02020603050405020304" pitchFamily="18" charset="0"/>
              </a:rPr>
              <a:t>/a)</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a:t>
            </a:r>
            <a:r>
              <a:rPr lang="de-DE" sz="2000" dirty="0" err="1">
                <a:latin typeface="Arial" panose="020B0604020202020204" pitchFamily="34" charset="0"/>
                <a:ea typeface="Times New Roman" panose="02020603050405020304" pitchFamily="18" charset="0"/>
                <a:cs typeface="Times New Roman" panose="02020603050405020304" pitchFamily="18" charset="0"/>
              </a:rPr>
              <a:t>Dosimetriepflicht</a:t>
            </a:r>
            <a:r>
              <a:rPr lang="de-DE" sz="2000" dirty="0">
                <a:latin typeface="Arial" panose="020B0604020202020204" pitchFamily="34" charset="0"/>
                <a:ea typeface="Times New Roman" panose="02020603050405020304" pitchFamily="18" charset="0"/>
                <a:cs typeface="Times New Roman" panose="02020603050405020304" pitchFamily="18" charset="0"/>
              </a:rPr>
              <a:t> für beruflich exponierte (monatlich mit Filmdosimeter)</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Dosisgrenzwerte für berufliche Exposition</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Dokumentation der verabreichten Nuklide (Aufbewahrung 30 a)</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„Belehrung“ des tätigen Personals (halbjährlich)</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Einrichtung der Landessammelstellen für radioaktive Abfälle</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Umgang mit offenen </a:t>
            </a:r>
            <a:r>
              <a:rPr lang="de-DE" sz="2000" dirty="0" err="1">
                <a:latin typeface="Arial" panose="020B0604020202020204" pitchFamily="34" charset="0"/>
                <a:ea typeface="Times New Roman" panose="02020603050405020304" pitchFamily="18" charset="0"/>
                <a:cs typeface="Times New Roman" panose="02020603050405020304" pitchFamily="18" charset="0"/>
              </a:rPr>
              <a:t>rad</a:t>
            </a:r>
            <a:r>
              <a:rPr lang="de-DE" sz="2000" dirty="0">
                <a:latin typeface="Arial" panose="020B0604020202020204" pitchFamily="34" charset="0"/>
                <a:ea typeface="Times New Roman" panose="02020603050405020304" pitchFamily="18" charset="0"/>
                <a:cs typeface="Times New Roman" panose="02020603050405020304" pitchFamily="18" charset="0"/>
              </a:rPr>
              <a:t>. Stoffen: Untersuchung durch </a:t>
            </a:r>
            <a:r>
              <a:rPr lang="de-DE" sz="2000" dirty="0" err="1">
                <a:latin typeface="Arial" panose="020B0604020202020204" pitchFamily="34" charset="0"/>
                <a:ea typeface="Times New Roman" panose="02020603050405020304" pitchFamily="18" charset="0"/>
                <a:cs typeface="Times New Roman" panose="02020603050405020304" pitchFamily="18" charset="0"/>
              </a:rPr>
              <a:t>Erm</a:t>
            </a:r>
            <a:r>
              <a:rPr lang="de-DE" sz="2000" dirty="0">
                <a:latin typeface="Arial" panose="020B0604020202020204" pitchFamily="34" charset="0"/>
                <a:ea typeface="Times New Roman" panose="02020603050405020304" pitchFamily="18" charset="0"/>
                <a:cs typeface="Times New Roman" panose="02020603050405020304" pitchFamily="18" charset="0"/>
              </a:rPr>
              <a:t>. Arzt (2/a) </a:t>
            </a:r>
          </a:p>
          <a:p>
            <a:pPr marL="900113" indent="-900113">
              <a:spcAft>
                <a:spcPts val="300"/>
              </a:spcAft>
            </a:pPr>
            <a:endParaRPr lang="de-DE" sz="800" dirty="0">
              <a:latin typeface="Arial" panose="020B0604020202020204" pitchFamily="34" charset="0"/>
              <a:ea typeface="Times New Roman" panose="02020603050405020304" pitchFamily="18" charset="0"/>
              <a:cs typeface="Times New Roman" panose="02020603050405020304" pitchFamily="18" charset="0"/>
            </a:endParaRPr>
          </a:p>
          <a:p>
            <a:pPr marL="900113" indent="-900113">
              <a:spcAft>
                <a:spcPts val="300"/>
              </a:spcAft>
            </a:pPr>
            <a:r>
              <a:rPr lang="de-DE" sz="2000" b="1" dirty="0">
                <a:latin typeface="Arial" panose="020B0604020202020204" pitchFamily="34" charset="0"/>
                <a:ea typeface="Times New Roman" panose="02020603050405020304" pitchFamily="18" charset="0"/>
                <a:cs typeface="Times New Roman" panose="02020603050405020304" pitchFamily="18" charset="0"/>
              </a:rPr>
              <a:t>1964 	Zweite Strahlenschutzverordnung</a:t>
            </a:r>
          </a:p>
          <a:p>
            <a:pPr marL="900113" indent="-900113">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          - Anwendungsbereich ausschließlich Schulen (ohne Hochschulen)</a:t>
            </a:r>
            <a:endParaRPr lang="de-DE"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Inhaltsplatzhalter 2"/>
          <p:cNvSpPr txBox="1">
            <a:spLocks/>
          </p:cNvSpPr>
          <p:nvPr/>
        </p:nvSpPr>
        <p:spPr>
          <a:xfrm>
            <a:off x="251520" y="332656"/>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altLang="de-DE" sz="2800" b="1" dirty="0">
                <a:effectLst>
                  <a:outerShdw blurRad="38100" dist="38100" dir="2700000" algn="tl">
                    <a:srgbClr val="000000">
                      <a:alpha val="43137"/>
                    </a:srgbClr>
                  </a:outerShdw>
                </a:effectLst>
              </a:rPr>
              <a:t>Was wurde neu geregelt</a:t>
            </a:r>
            <a:endParaRPr lang="de-DE" sz="2800" b="1"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16764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385500"/>
            <a:ext cx="25651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zh-CN"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Zeitreise 1966</a:t>
            </a:r>
            <a:endParaRPr kumimoji="0" lang="de-DE" altLang="zh-CN" sz="2800" b="1" i="0" u="none" strike="noStrike" cap="none" normalizeH="0" baseline="0" dirty="0">
              <a:ln>
                <a:noFill/>
              </a:ln>
              <a:solidFill>
                <a:schemeClr val="tx1"/>
              </a:solidFill>
              <a:effectLst>
                <a:outerShdw blurRad="38100" dist="38100" dir="2700000" algn="tl">
                  <a:srgbClr val="000000">
                    <a:alpha val="43137"/>
                  </a:srgbClr>
                </a:outerShdw>
              </a:effectLst>
            </a:endParaRP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b="4812"/>
          <a:stretch/>
        </p:blipFill>
        <p:spPr>
          <a:xfrm>
            <a:off x="0" y="1124744"/>
            <a:ext cx="7164469" cy="5181723"/>
          </a:xfrm>
          <a:prstGeom prst="rect">
            <a:avLst/>
          </a:prstGeom>
        </p:spPr>
      </p:pic>
      <p:sp>
        <p:nvSpPr>
          <p:cNvPr id="5" name="Rectangle 2"/>
          <p:cNvSpPr>
            <a:spLocks noChangeArrowheads="1"/>
          </p:cNvSpPr>
          <p:nvPr/>
        </p:nvSpPr>
        <p:spPr bwMode="auto">
          <a:xfrm>
            <a:off x="7236296" y="5524489"/>
            <a:ext cx="158417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zh-CN" sz="14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aus Spektrum</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zh-CN" sz="14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der Wissenschaft 12/2016</a:t>
            </a:r>
            <a:endParaRPr kumimoji="0" lang="de-DE" altLang="zh-CN" sz="1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845266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868" t="7395" r="14522" b="1684"/>
          <a:stretch/>
        </p:blipFill>
        <p:spPr>
          <a:xfrm>
            <a:off x="6804248" y="1772815"/>
            <a:ext cx="2304256" cy="4147661"/>
          </a:xfrm>
        </p:spPr>
      </p:pic>
      <p:sp>
        <p:nvSpPr>
          <p:cNvPr id="6" name="Inhaltsplatzhalter 2"/>
          <p:cNvSpPr txBox="1">
            <a:spLocks/>
          </p:cNvSpPr>
          <p:nvPr/>
        </p:nvSpPr>
        <p:spPr>
          <a:xfrm>
            <a:off x="251520" y="332656"/>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altLang="de-DE" sz="2800" b="1" dirty="0">
                <a:effectLst>
                  <a:outerShdw blurRad="38100" dist="38100" dir="2700000" algn="tl">
                    <a:srgbClr val="000000">
                      <a:alpha val="43137"/>
                    </a:srgbClr>
                  </a:outerShdw>
                </a:effectLst>
              </a:rPr>
              <a:t>1973 Röntgenverordnung</a:t>
            </a:r>
            <a:endParaRPr lang="de-DE" sz="2800" b="1" dirty="0">
              <a:effectLst>
                <a:outerShdw blurRad="38100" dist="38100" dir="2700000" algn="tl">
                  <a:srgbClr val="000000">
                    <a:alpha val="43137"/>
                  </a:srgbClr>
                </a:outerShdw>
              </a:effectLst>
              <a:latin typeface="+mj-lt"/>
              <a:ea typeface="+mj-ea"/>
              <a:cs typeface="+mj-cs"/>
            </a:endParaRPr>
          </a:p>
        </p:txBody>
      </p:sp>
      <p:sp>
        <p:nvSpPr>
          <p:cNvPr id="2" name="Textfeld 1"/>
          <p:cNvSpPr txBox="1"/>
          <p:nvPr/>
        </p:nvSpPr>
        <p:spPr>
          <a:xfrm>
            <a:off x="6948264" y="5877272"/>
            <a:ext cx="2160240" cy="553998"/>
          </a:xfrm>
          <a:prstGeom prst="rect">
            <a:avLst/>
          </a:prstGeom>
          <a:noFill/>
        </p:spPr>
        <p:txBody>
          <a:bodyPr wrap="square" rtlCol="0">
            <a:spAutoFit/>
          </a:bodyPr>
          <a:lstStyle/>
          <a:p>
            <a:pPr algn="ctr"/>
            <a:r>
              <a:rPr lang="de-DE" sz="1600" dirty="0"/>
              <a:t>Pedoskop</a:t>
            </a:r>
          </a:p>
          <a:p>
            <a:r>
              <a:rPr lang="de-DE" sz="1400" dirty="0"/>
              <a:t>Freilichtmuseum Molfsee</a:t>
            </a:r>
          </a:p>
        </p:txBody>
      </p:sp>
      <p:sp>
        <p:nvSpPr>
          <p:cNvPr id="5" name="Rechteck 4"/>
          <p:cNvSpPr/>
          <p:nvPr/>
        </p:nvSpPr>
        <p:spPr>
          <a:xfrm>
            <a:off x="0" y="1791394"/>
            <a:ext cx="6948264" cy="4693593"/>
          </a:xfrm>
          <a:prstGeom prst="rect">
            <a:avLst/>
          </a:prstGeom>
        </p:spPr>
        <p:txBody>
          <a:bodyPr wrap="square">
            <a:spAutoFit/>
          </a:bodyPr>
          <a:lstStyle/>
          <a:p>
            <a:pPr marL="342900" indent="-342900">
              <a:spcAft>
                <a:spcPts val="600"/>
              </a:spcAft>
              <a:buClr>
                <a:srgbClr val="002060"/>
              </a:buClr>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löst die RöV aus 1941 ab</a:t>
            </a:r>
          </a:p>
          <a:p>
            <a:pPr marL="342900" indent="-342900">
              <a:spcAft>
                <a:spcPts val="600"/>
              </a:spcAft>
              <a:buClr>
                <a:srgbClr val="002060"/>
              </a:buClr>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Medizinische Rö-Anlagen mit Bauartzulassung</a:t>
            </a:r>
          </a:p>
          <a:p>
            <a:pPr marL="742950" lvl="1" indent="-285750">
              <a:spcAft>
                <a:spcPts val="600"/>
              </a:spcAft>
              <a:buClr>
                <a:srgbClr val="002060"/>
              </a:buClr>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Anzeigepflicht (keine Genehmigung)</a:t>
            </a:r>
          </a:p>
          <a:p>
            <a:pPr marL="342900" indent="-342900">
              <a:spcAft>
                <a:spcPts val="600"/>
              </a:spcAft>
              <a:buClr>
                <a:srgbClr val="002060"/>
              </a:buClr>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Einführung der „erforderlichen Fachkunde“ für Mediziner</a:t>
            </a:r>
          </a:p>
          <a:p>
            <a:pPr marL="555625" lvl="1" indent="-285750">
              <a:spcAft>
                <a:spcPts val="600"/>
              </a:spcAft>
              <a:buClr>
                <a:srgbClr val="002060"/>
              </a:buClr>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Nachweis der Teilnahme an Strahlenschutzveranstaltung</a:t>
            </a:r>
          </a:p>
          <a:p>
            <a:pPr marL="555625" lvl="1" indent="-285750">
              <a:spcAft>
                <a:spcPts val="600"/>
              </a:spcAft>
              <a:buClr>
                <a:srgbClr val="002060"/>
              </a:buClr>
              <a:buFont typeface="Arial" panose="020B0604020202020204" pitchFamily="34" charset="0"/>
              <a:buChar char="■"/>
            </a:pPr>
            <a:r>
              <a:rPr lang="de-DE" dirty="0">
                <a:latin typeface="Arial" panose="020B0604020202020204" pitchFamily="34" charset="0"/>
                <a:ea typeface="Times New Roman" panose="02020603050405020304" pitchFamily="18" charset="0"/>
                <a:cs typeface="Times New Roman" panose="02020603050405020304" pitchFamily="18" charset="0"/>
              </a:rPr>
              <a:t>Übergangsregelung für Personen, die vorher zur Anwendung befugt waren</a:t>
            </a:r>
          </a:p>
          <a:p>
            <a:pPr marL="342900" lvl="0" indent="-342900">
              <a:spcAft>
                <a:spcPts val="600"/>
              </a:spcAft>
              <a:buClr>
                <a:srgbClr val="002060"/>
              </a:buClr>
              <a:buFont typeface="Arial" panose="020B0604020202020204" pitchFamily="34" charset="0"/>
              <a:buChar char="■"/>
            </a:pPr>
            <a:r>
              <a:rPr lang="de-DE" sz="2000" dirty="0">
                <a:solidFill>
                  <a:srgbClr val="003064"/>
                </a:solidFill>
                <a:latin typeface="Arial" panose="020B0604020202020204" pitchFamily="34" charset="0"/>
                <a:ea typeface="Times New Roman" panose="02020603050405020304" pitchFamily="18" charset="0"/>
                <a:cs typeface="Times New Roman" panose="02020603050405020304" pitchFamily="18" charset="0"/>
              </a:rPr>
              <a:t>Einführung der „Kenntnisse im Strahlenschutz“ </a:t>
            </a:r>
          </a:p>
          <a:p>
            <a:pPr marL="742950" lvl="1" indent="-285750">
              <a:spcAft>
                <a:spcPts val="600"/>
              </a:spcAft>
              <a:buClr>
                <a:srgbClr val="002060"/>
              </a:buClr>
              <a:buFont typeface="Arial" panose="020B0604020202020204" pitchFamily="34" charset="0"/>
              <a:buChar char="■"/>
            </a:pPr>
            <a:r>
              <a:rPr lang="de-DE" dirty="0">
                <a:solidFill>
                  <a:srgbClr val="003064"/>
                </a:solidFill>
                <a:latin typeface="Arial" panose="020B0604020202020204" pitchFamily="34" charset="0"/>
                <a:ea typeface="Times New Roman" panose="02020603050405020304" pitchFamily="18" charset="0"/>
                <a:cs typeface="Times New Roman" panose="02020603050405020304" pitchFamily="18" charset="0"/>
              </a:rPr>
              <a:t>Assistenzpersonal</a:t>
            </a:r>
          </a:p>
          <a:p>
            <a:pPr marL="342900" lvl="0" indent="-342900">
              <a:spcAft>
                <a:spcPts val="600"/>
              </a:spcAft>
              <a:buClr>
                <a:srgbClr val="002060"/>
              </a:buClr>
              <a:buFont typeface="Arial" panose="020B0604020202020204" pitchFamily="34" charset="0"/>
              <a:buChar char="■"/>
            </a:pPr>
            <a:r>
              <a:rPr lang="de-DE" sz="2000" dirty="0">
                <a:solidFill>
                  <a:srgbClr val="003064"/>
                </a:solidFill>
                <a:latin typeface="Arial" panose="020B0604020202020204" pitchFamily="34" charset="0"/>
                <a:ea typeface="Times New Roman" panose="02020603050405020304" pitchFamily="18" charset="0"/>
                <a:cs typeface="Times New Roman" panose="02020603050405020304" pitchFamily="18" charset="0"/>
              </a:rPr>
              <a:t>Anwendung am Menschen nur noch in der Heilkunde</a:t>
            </a:r>
          </a:p>
          <a:p>
            <a:pPr marL="742950" lvl="1" indent="-285750">
              <a:spcAft>
                <a:spcPts val="600"/>
              </a:spcAft>
              <a:buClr>
                <a:srgbClr val="002060"/>
              </a:buClr>
              <a:buFont typeface="Arial" panose="020B0604020202020204" pitchFamily="34" charset="0"/>
              <a:buChar char="■"/>
            </a:pPr>
            <a:r>
              <a:rPr lang="de-DE" dirty="0">
                <a:solidFill>
                  <a:srgbClr val="003064"/>
                </a:solidFill>
                <a:latin typeface="Arial" panose="020B0604020202020204" pitchFamily="34" charset="0"/>
                <a:ea typeface="Times New Roman" panose="02020603050405020304" pitchFamily="18" charset="0"/>
                <a:cs typeface="Times New Roman" panose="02020603050405020304" pitchFamily="18" charset="0"/>
              </a:rPr>
              <a:t>Reihenuntersuchungen nach Infektionsschutzgesetz</a:t>
            </a:r>
          </a:p>
          <a:p>
            <a:pPr marL="742950" lvl="1" indent="-285750">
              <a:spcAft>
                <a:spcPts val="600"/>
              </a:spcAft>
              <a:buClr>
                <a:srgbClr val="002060"/>
              </a:buClr>
              <a:buFont typeface="Arial" panose="020B0604020202020204" pitchFamily="34" charset="0"/>
              <a:buChar char="■"/>
            </a:pPr>
            <a:r>
              <a:rPr lang="de-DE" dirty="0">
                <a:solidFill>
                  <a:srgbClr val="003064"/>
                </a:solidFill>
                <a:latin typeface="Arial" panose="020B0604020202020204" pitchFamily="34" charset="0"/>
                <a:ea typeface="Times New Roman" panose="02020603050405020304" pitchFamily="18" charset="0"/>
                <a:cs typeface="Times New Roman" panose="02020603050405020304" pitchFamily="18" charset="0"/>
              </a:rPr>
              <a:t>Das Ende der Pedoskope</a:t>
            </a:r>
            <a:endParaRPr lang="de-DE" sz="2000" dirty="0">
              <a:solidFill>
                <a:srgbClr val="003064"/>
              </a:solidFill>
              <a:latin typeface="Arial" panose="020B0604020202020204" pitchFamily="34" charset="0"/>
              <a:ea typeface="Times New Roman" panose="02020603050405020304" pitchFamily="18" charset="0"/>
              <a:cs typeface="Times New Roman" panose="02020603050405020304" pitchFamily="18" charset="0"/>
            </a:endParaRPr>
          </a:p>
          <a:p>
            <a:pPr marL="725488" lvl="1" indent="-268288">
              <a:spcAft>
                <a:spcPts val="600"/>
              </a:spcAft>
              <a:buFontTx/>
              <a:buChar char="-"/>
            </a:pPr>
            <a:endParaRPr lang="de-DE"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93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idx="1"/>
          </p:nvPr>
        </p:nvSpPr>
        <p:spPr>
          <a:xfrm>
            <a:off x="304800" y="1844824"/>
            <a:ext cx="8659688" cy="4536504"/>
          </a:xfrm>
        </p:spPr>
        <p:txBody>
          <a:bodyPr/>
          <a:lstStyle/>
          <a:p>
            <a:pPr marL="363538" indent="-363538">
              <a:lnSpc>
                <a:spcPct val="100000"/>
              </a:lnSpc>
              <a:spcAft>
                <a:spcPts val="1200"/>
              </a:spcAft>
              <a:buFont typeface="Wingdings" panose="05000000000000000000" pitchFamily="2" charset="2"/>
              <a:buChar char="§"/>
            </a:pPr>
            <a:r>
              <a:rPr lang="de-DE" altLang="de-DE" sz="2000" dirty="0"/>
              <a:t>Strahlenschutzgrundsätze und ALARA-Prinzip</a:t>
            </a:r>
          </a:p>
          <a:p>
            <a:pPr marL="363538" indent="-363538">
              <a:lnSpc>
                <a:spcPct val="100000"/>
              </a:lnSpc>
              <a:spcAft>
                <a:spcPts val="1200"/>
              </a:spcAft>
              <a:buFont typeface="Wingdings" panose="05000000000000000000" pitchFamily="2" charset="2"/>
              <a:buChar char="§"/>
            </a:pPr>
            <a:r>
              <a:rPr lang="de-DE" altLang="de-DE" sz="2000" dirty="0"/>
              <a:t>Einbeziehung von Beschleunigern</a:t>
            </a:r>
          </a:p>
          <a:p>
            <a:pPr marL="363538" indent="-363538">
              <a:lnSpc>
                <a:spcPct val="100000"/>
              </a:lnSpc>
              <a:spcAft>
                <a:spcPts val="1200"/>
              </a:spcAft>
              <a:buFont typeface="Wingdings" panose="05000000000000000000" pitchFamily="2" charset="2"/>
              <a:buChar char="§"/>
            </a:pPr>
            <a:r>
              <a:rPr lang="de-DE" altLang="de-DE" sz="2000" dirty="0"/>
              <a:t>Einführung des Begriffes „Strahlenschutzbeauftragter“ </a:t>
            </a:r>
          </a:p>
          <a:p>
            <a:pPr marL="712788" lvl="1" indent="-349250">
              <a:lnSpc>
                <a:spcPct val="100000"/>
              </a:lnSpc>
              <a:spcAft>
                <a:spcPts val="1200"/>
              </a:spcAft>
              <a:buFont typeface="Wingdings" panose="05000000000000000000" pitchFamily="2" charset="2"/>
              <a:buChar char="§"/>
            </a:pPr>
            <a:r>
              <a:rPr lang="de-DE" altLang="de-DE" sz="1800" dirty="0"/>
              <a:t>Definition von Rechten und Pflichten</a:t>
            </a:r>
          </a:p>
          <a:p>
            <a:pPr marL="363538" lvl="0" indent="-363538">
              <a:lnSpc>
                <a:spcPct val="100000"/>
              </a:lnSpc>
              <a:spcAft>
                <a:spcPts val="1200"/>
              </a:spcAft>
              <a:buFont typeface="Wingdings" panose="05000000000000000000" pitchFamily="2" charset="2"/>
              <a:buChar char="§"/>
            </a:pPr>
            <a:r>
              <a:rPr lang="de-DE" altLang="de-DE" sz="2000" dirty="0"/>
              <a:t>Vorwegnahme des SI-Systems (statt </a:t>
            </a:r>
            <a:r>
              <a:rPr lang="de-DE" altLang="de-DE" sz="2000" dirty="0" err="1"/>
              <a:t>Ci</a:t>
            </a:r>
            <a:r>
              <a:rPr lang="de-DE" altLang="de-DE" sz="2000" dirty="0"/>
              <a:t> nun „reziproke Sekunden“)</a:t>
            </a:r>
          </a:p>
          <a:p>
            <a:pPr marL="363538" lvl="0" indent="-363538">
              <a:lnSpc>
                <a:spcPct val="100000"/>
              </a:lnSpc>
              <a:spcAft>
                <a:spcPts val="1200"/>
              </a:spcAft>
              <a:buFont typeface="Wingdings" panose="05000000000000000000" pitchFamily="2" charset="2"/>
              <a:buChar char="§"/>
            </a:pPr>
            <a:r>
              <a:rPr lang="de-DE" altLang="de-DE" sz="2000" dirty="0"/>
              <a:t>Kategorisierung Kat. A und Kat. B</a:t>
            </a:r>
          </a:p>
          <a:p>
            <a:pPr marL="712788" indent="-349250">
              <a:lnSpc>
                <a:spcPct val="100000"/>
              </a:lnSpc>
              <a:spcAft>
                <a:spcPts val="1200"/>
              </a:spcAft>
              <a:buFont typeface="Wingdings" panose="05000000000000000000" pitchFamily="2" charset="2"/>
              <a:buChar char="§"/>
            </a:pPr>
            <a:r>
              <a:rPr lang="de-DE" altLang="de-DE" sz="1800" dirty="0"/>
              <a:t>Untersuchung durch </a:t>
            </a:r>
            <a:r>
              <a:rPr lang="de-DE" altLang="de-DE" sz="1800" dirty="0" err="1"/>
              <a:t>Erm</a:t>
            </a:r>
            <a:r>
              <a:rPr lang="de-DE" altLang="de-DE" sz="1800" dirty="0"/>
              <a:t>. Arzt Kat. A und </a:t>
            </a:r>
            <a:r>
              <a:rPr lang="de-DE" altLang="de-DE" sz="1800" u="sng" dirty="0"/>
              <a:t>alle</a:t>
            </a:r>
            <a:r>
              <a:rPr lang="de-DE" altLang="de-DE" sz="1800" dirty="0"/>
              <a:t> mit Umgang mit offenen </a:t>
            </a:r>
            <a:r>
              <a:rPr lang="de-DE" altLang="de-DE" sz="1800" dirty="0" err="1"/>
              <a:t>rad</a:t>
            </a:r>
            <a:r>
              <a:rPr lang="de-DE" altLang="de-DE" sz="1800" dirty="0"/>
              <a:t>. St. </a:t>
            </a:r>
          </a:p>
          <a:p>
            <a:pPr marL="363538" indent="-363538">
              <a:lnSpc>
                <a:spcPct val="100000"/>
              </a:lnSpc>
              <a:spcAft>
                <a:spcPts val="1200"/>
              </a:spcAft>
              <a:buFont typeface="Wingdings" panose="05000000000000000000" pitchFamily="2" charset="2"/>
              <a:buChar char="§"/>
            </a:pPr>
            <a:r>
              <a:rPr lang="de-DE" altLang="de-DE" sz="2000" dirty="0"/>
              <a:t>Definition Sperrbereich bei Dosisleistung &gt; 3 </a:t>
            </a:r>
            <a:r>
              <a:rPr lang="de-DE" altLang="de-DE" sz="2000" dirty="0" err="1"/>
              <a:t>mSv</a:t>
            </a:r>
            <a:r>
              <a:rPr lang="de-DE" altLang="de-DE" sz="2000" dirty="0"/>
              <a:t>/h (nicht für Medizin)</a:t>
            </a:r>
          </a:p>
          <a:p>
            <a:pPr marL="363538" indent="-363538">
              <a:lnSpc>
                <a:spcPct val="100000"/>
              </a:lnSpc>
              <a:spcAft>
                <a:spcPts val="1200"/>
              </a:spcAft>
              <a:buFont typeface="Wingdings" panose="05000000000000000000" pitchFamily="2" charset="2"/>
              <a:buChar char="§"/>
            </a:pPr>
            <a:r>
              <a:rPr lang="de-DE" altLang="de-DE" sz="2000" dirty="0"/>
              <a:t>Genehmigungsanforderungen für Forschung am Menschen</a:t>
            </a:r>
          </a:p>
          <a:p>
            <a:pPr marL="363538" indent="-363538">
              <a:lnSpc>
                <a:spcPct val="100000"/>
              </a:lnSpc>
              <a:spcAft>
                <a:spcPts val="1200"/>
              </a:spcAft>
              <a:buFont typeface="Wingdings" panose="05000000000000000000" pitchFamily="2" charset="2"/>
              <a:buChar char="§"/>
            </a:pPr>
            <a:r>
              <a:rPr lang="de-DE" altLang="de-DE" sz="2000" dirty="0"/>
              <a:t>Schutz der Bevölkerung: außerbetriebliche ÜB &lt; 1,5 </a:t>
            </a:r>
            <a:r>
              <a:rPr lang="de-DE" altLang="de-DE" sz="2000" dirty="0" err="1"/>
              <a:t>mSv</a:t>
            </a:r>
            <a:r>
              <a:rPr lang="de-DE" altLang="de-DE" sz="2000" dirty="0"/>
              <a:t>/a</a:t>
            </a:r>
          </a:p>
        </p:txBody>
      </p:sp>
      <p:sp>
        <p:nvSpPr>
          <p:cNvPr id="5" name="Foliennummernplatzhalter 3"/>
          <p:cNvSpPr txBox="1">
            <a:spLocks noGrp="1"/>
          </p:cNvSpPr>
          <p:nvPr/>
        </p:nvSpPr>
        <p:spPr bwMode="auto">
          <a:xfrm>
            <a:off x="304800" y="66294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de-DE" altLang="de-DE" sz="1200" b="1" dirty="0"/>
          </a:p>
        </p:txBody>
      </p:sp>
      <p:sp>
        <p:nvSpPr>
          <p:cNvPr id="6" name="Rectangle 2"/>
          <p:cNvSpPr txBox="1">
            <a:spLocks noChangeArrowheads="1"/>
          </p:cNvSpPr>
          <p:nvPr/>
        </p:nvSpPr>
        <p:spPr>
          <a:xfrm>
            <a:off x="251520"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1976 Strahlenschutzverordnung</a:t>
            </a:r>
          </a:p>
        </p:txBody>
      </p:sp>
    </p:spTree>
    <p:extLst>
      <p:ext uri="{BB962C8B-B14F-4D97-AF65-F5344CB8AC3E}">
        <p14:creationId xmlns:p14="http://schemas.microsoft.com/office/powerpoint/2010/main" val="16864860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idx="1"/>
          </p:nvPr>
        </p:nvSpPr>
        <p:spPr>
          <a:xfrm>
            <a:off x="304800" y="1844824"/>
            <a:ext cx="8659688" cy="4536504"/>
          </a:xfrm>
        </p:spPr>
        <p:txBody>
          <a:bodyPr/>
          <a:lstStyle/>
          <a:p>
            <a:pPr marL="0" indent="0">
              <a:lnSpc>
                <a:spcPct val="100000"/>
              </a:lnSpc>
              <a:spcAft>
                <a:spcPts val="800"/>
              </a:spcAft>
              <a:buNone/>
            </a:pPr>
            <a:r>
              <a:rPr lang="de-DE" altLang="de-DE" sz="1800" b="1" dirty="0"/>
              <a:t>1980 und 1984 EURATOM Grundnormen-RL und Patientenschutz-RL</a:t>
            </a:r>
          </a:p>
          <a:p>
            <a:pPr marL="0" indent="0">
              <a:lnSpc>
                <a:spcPct val="100000"/>
              </a:lnSpc>
              <a:spcAft>
                <a:spcPts val="800"/>
              </a:spcAft>
              <a:buNone/>
            </a:pPr>
            <a:r>
              <a:rPr lang="de-DE" altLang="de-DE" sz="1800" b="1" dirty="0">
                <a:sym typeface="Wingdings" panose="05000000000000000000" pitchFamily="2" charset="2"/>
              </a:rPr>
              <a:t> </a:t>
            </a:r>
            <a:r>
              <a:rPr lang="de-DE" altLang="de-DE" sz="1800" b="1" dirty="0"/>
              <a:t>Anpassungspflicht für RöV und StrlSchV</a:t>
            </a:r>
          </a:p>
          <a:p>
            <a:pPr marL="0" indent="0">
              <a:lnSpc>
                <a:spcPct val="100000"/>
              </a:lnSpc>
              <a:spcAft>
                <a:spcPts val="800"/>
              </a:spcAft>
              <a:buNone/>
            </a:pPr>
            <a:endParaRPr lang="de-DE" altLang="de-DE" sz="1800" b="1" dirty="0"/>
          </a:p>
          <a:p>
            <a:pPr marL="363538" indent="-363538">
              <a:lnSpc>
                <a:spcPct val="100000"/>
              </a:lnSpc>
              <a:spcAft>
                <a:spcPts val="800"/>
              </a:spcAft>
              <a:buFont typeface="Wingdings" panose="05000000000000000000" pitchFamily="2" charset="2"/>
              <a:buChar char="§"/>
            </a:pPr>
            <a:r>
              <a:rPr lang="de-DE" altLang="de-DE" sz="1800" dirty="0"/>
              <a:t>Abnahme- und Konstanzprüfungen für Röntgenanlagen</a:t>
            </a:r>
          </a:p>
          <a:p>
            <a:pPr marL="363538" indent="-363538">
              <a:lnSpc>
                <a:spcPct val="100000"/>
              </a:lnSpc>
              <a:spcAft>
                <a:spcPts val="800"/>
              </a:spcAft>
              <a:buFont typeface="Wingdings" panose="05000000000000000000" pitchFamily="2" charset="2"/>
              <a:buChar char="§"/>
            </a:pPr>
            <a:r>
              <a:rPr lang="de-DE" altLang="de-DE" sz="1800" dirty="0"/>
              <a:t>Einrichtung der Ärztlichen und Zahnärztlichen Stellen (nur Radiologie)</a:t>
            </a:r>
          </a:p>
          <a:p>
            <a:pPr marL="363538" indent="-363538">
              <a:lnSpc>
                <a:spcPct val="100000"/>
              </a:lnSpc>
              <a:spcAft>
                <a:spcPts val="800"/>
              </a:spcAft>
              <a:buFont typeface="Wingdings" panose="05000000000000000000" pitchFamily="2" charset="2"/>
              <a:buChar char="§"/>
            </a:pPr>
            <a:r>
              <a:rPr lang="de-DE" altLang="de-DE" sz="1800" dirty="0"/>
              <a:t>Einführung der SI-Einheiten (Bq, Gy, Sv)</a:t>
            </a:r>
          </a:p>
          <a:p>
            <a:pPr marL="363538" indent="-363538">
              <a:lnSpc>
                <a:spcPct val="100000"/>
              </a:lnSpc>
              <a:spcAft>
                <a:spcPts val="800"/>
              </a:spcAft>
              <a:buFont typeface="Wingdings" panose="05000000000000000000" pitchFamily="2" charset="2"/>
              <a:buChar char="§"/>
            </a:pPr>
            <a:r>
              <a:rPr lang="de-DE" altLang="de-DE" sz="1800" dirty="0"/>
              <a:t>Einführung von Gewebewichtungsfaktoren für Ermittlung der effektiven Dosis</a:t>
            </a:r>
          </a:p>
          <a:p>
            <a:pPr marL="363538" indent="-363538">
              <a:lnSpc>
                <a:spcPct val="100000"/>
              </a:lnSpc>
              <a:spcAft>
                <a:spcPts val="800"/>
              </a:spcAft>
              <a:buFont typeface="Wingdings" panose="05000000000000000000" pitchFamily="2" charset="2"/>
              <a:buChar char="§"/>
            </a:pPr>
            <a:r>
              <a:rPr lang="de-DE" altLang="de-DE" sz="1800" dirty="0"/>
              <a:t>MPE für Strahlentherapie und bestimmte nuklearmedizinische Anwendungen</a:t>
            </a:r>
          </a:p>
          <a:p>
            <a:pPr marL="363538" indent="-363538">
              <a:lnSpc>
                <a:spcPct val="100000"/>
              </a:lnSpc>
              <a:spcAft>
                <a:spcPts val="800"/>
              </a:spcAft>
              <a:buFont typeface="Wingdings" panose="05000000000000000000" pitchFamily="2" charset="2"/>
              <a:buChar char="§"/>
            </a:pPr>
            <a:r>
              <a:rPr lang="de-DE" altLang="de-DE" sz="1800" dirty="0"/>
              <a:t>J-131 Schilddrüsentherapie verpflichtend in stationärer Einrichtung (Abwasser)</a:t>
            </a:r>
          </a:p>
          <a:p>
            <a:pPr marL="363538" indent="-363538">
              <a:lnSpc>
                <a:spcPct val="100000"/>
              </a:lnSpc>
              <a:spcAft>
                <a:spcPts val="800"/>
              </a:spcAft>
              <a:buFont typeface="Wingdings" panose="05000000000000000000" pitchFamily="2" charset="2"/>
              <a:buChar char="§"/>
            </a:pPr>
            <a:r>
              <a:rPr lang="de-DE" altLang="de-DE" sz="1800" dirty="0"/>
              <a:t>Anforderungen an den Fachkundeerwerb Nuklearmedizin (RL </a:t>
            </a:r>
            <a:r>
              <a:rPr lang="de-DE" altLang="de-DE" sz="1800" dirty="0" err="1"/>
              <a:t>StrlSch</a:t>
            </a:r>
            <a:r>
              <a:rPr lang="de-DE" altLang="de-DE" sz="1800" dirty="0"/>
              <a:t> Medizin)</a:t>
            </a:r>
          </a:p>
          <a:p>
            <a:pPr marL="363538" indent="-363538">
              <a:lnSpc>
                <a:spcPct val="100000"/>
              </a:lnSpc>
              <a:spcAft>
                <a:spcPts val="800"/>
              </a:spcAft>
              <a:buFont typeface="Wingdings" panose="05000000000000000000" pitchFamily="2" charset="2"/>
              <a:buChar char="§"/>
            </a:pPr>
            <a:r>
              <a:rPr lang="de-DE" altLang="de-DE" sz="1800" dirty="0"/>
              <a:t>„Ende“ der Strahlentherapie mit Radium (ferngesteuerte Anlagen und </a:t>
            </a:r>
            <a:r>
              <a:rPr lang="de-DE" altLang="de-DE" sz="1800" dirty="0" err="1"/>
              <a:t>Beschleun</a:t>
            </a:r>
            <a:r>
              <a:rPr lang="de-DE" altLang="de-DE" sz="1800" dirty="0"/>
              <a:t>.)</a:t>
            </a:r>
          </a:p>
        </p:txBody>
      </p:sp>
      <p:sp>
        <p:nvSpPr>
          <p:cNvPr id="5" name="Foliennummernplatzhalter 3"/>
          <p:cNvSpPr txBox="1">
            <a:spLocks noGrp="1"/>
          </p:cNvSpPr>
          <p:nvPr/>
        </p:nvSpPr>
        <p:spPr bwMode="auto">
          <a:xfrm>
            <a:off x="304800" y="66294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de-DE" altLang="de-DE" sz="1200" b="1" dirty="0"/>
          </a:p>
        </p:txBody>
      </p:sp>
      <p:sp>
        <p:nvSpPr>
          <p:cNvPr id="6" name="Rectangle 2"/>
          <p:cNvSpPr txBox="1">
            <a:spLocks noChangeArrowheads="1"/>
          </p:cNvSpPr>
          <p:nvPr/>
        </p:nvSpPr>
        <p:spPr>
          <a:xfrm>
            <a:off x="179512"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Novellierungsrunde 1987 und 1989</a:t>
            </a:r>
          </a:p>
        </p:txBody>
      </p:sp>
    </p:spTree>
    <p:extLst>
      <p:ext uri="{BB962C8B-B14F-4D97-AF65-F5344CB8AC3E}">
        <p14:creationId xmlns:p14="http://schemas.microsoft.com/office/powerpoint/2010/main" val="26058527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idx="1"/>
          </p:nvPr>
        </p:nvSpPr>
        <p:spPr>
          <a:xfrm>
            <a:off x="304800" y="1844824"/>
            <a:ext cx="8659688" cy="4536504"/>
          </a:xfrm>
        </p:spPr>
        <p:txBody>
          <a:bodyPr/>
          <a:lstStyle/>
          <a:p>
            <a:pPr marL="0" indent="0">
              <a:lnSpc>
                <a:spcPct val="100000"/>
              </a:lnSpc>
              <a:spcAft>
                <a:spcPts val="400"/>
              </a:spcAft>
              <a:buNone/>
            </a:pPr>
            <a:r>
              <a:rPr lang="de-DE" altLang="de-DE" sz="1800" b="1" dirty="0"/>
              <a:t>1989 bis 1997     vier EURATOM-Richtlinien </a:t>
            </a:r>
          </a:p>
          <a:p>
            <a:pPr marL="0" indent="0">
              <a:lnSpc>
                <a:spcPct val="100000"/>
              </a:lnSpc>
              <a:spcAft>
                <a:spcPts val="400"/>
              </a:spcAft>
              <a:buNone/>
            </a:pPr>
            <a:r>
              <a:rPr lang="de-DE" altLang="de-DE" sz="1800" b="1" dirty="0"/>
              <a:t>		u.a.  Grundnormen-RL und Patientenschutz-RL</a:t>
            </a:r>
          </a:p>
          <a:p>
            <a:pPr marL="0" indent="0">
              <a:lnSpc>
                <a:spcPct val="100000"/>
              </a:lnSpc>
              <a:spcAft>
                <a:spcPts val="400"/>
              </a:spcAft>
              <a:buNone/>
            </a:pPr>
            <a:endParaRPr lang="de-DE" altLang="de-DE" sz="1800" b="1" dirty="0"/>
          </a:p>
          <a:p>
            <a:pPr marL="0" indent="0">
              <a:lnSpc>
                <a:spcPct val="100000"/>
              </a:lnSpc>
              <a:spcAft>
                <a:spcPts val="400"/>
              </a:spcAft>
              <a:buNone/>
            </a:pPr>
            <a:r>
              <a:rPr lang="de-DE" altLang="de-DE" sz="1800" b="1" dirty="0">
                <a:sym typeface="Wingdings" panose="05000000000000000000" pitchFamily="2" charset="2"/>
              </a:rPr>
              <a:t> </a:t>
            </a:r>
            <a:r>
              <a:rPr lang="de-DE" altLang="de-DE" sz="1800" b="1" dirty="0"/>
              <a:t>Anpassungspflicht für RöV 2002 und StrlSchV 2001</a:t>
            </a:r>
          </a:p>
          <a:p>
            <a:pPr marL="363538" indent="-363538">
              <a:lnSpc>
                <a:spcPct val="100000"/>
              </a:lnSpc>
              <a:spcAft>
                <a:spcPts val="400"/>
              </a:spcAft>
              <a:buFont typeface="Wingdings" panose="05000000000000000000" pitchFamily="2" charset="2"/>
              <a:buChar char="§"/>
            </a:pPr>
            <a:r>
              <a:rPr lang="de-DE" altLang="de-DE" sz="1800" dirty="0"/>
              <a:t>Pflicht zur regelmäßigen Aktualisierung von Fachkunde und Kenntnissen</a:t>
            </a:r>
          </a:p>
          <a:p>
            <a:pPr marL="363538" indent="-363538">
              <a:lnSpc>
                <a:spcPct val="100000"/>
              </a:lnSpc>
              <a:spcAft>
                <a:spcPts val="400"/>
              </a:spcAft>
              <a:buFont typeface="Wingdings" panose="05000000000000000000" pitchFamily="2" charset="2"/>
              <a:buChar char="§"/>
            </a:pPr>
            <a:r>
              <a:rPr lang="de-DE" altLang="de-DE" sz="1800" dirty="0"/>
              <a:t>Strahlenschutzbereiche: Kein außerbetrieblicher ÜB mehr</a:t>
            </a:r>
          </a:p>
          <a:p>
            <a:pPr marL="712788" lvl="1" indent="-363538">
              <a:lnSpc>
                <a:spcPct val="100000"/>
              </a:lnSpc>
              <a:spcAft>
                <a:spcPts val="400"/>
              </a:spcAft>
              <a:buFont typeface="Wingdings" panose="05000000000000000000" pitchFamily="2" charset="2"/>
              <a:buChar char="§"/>
            </a:pPr>
            <a:r>
              <a:rPr lang="de-DE" altLang="de-DE" sz="1800" dirty="0">
                <a:sym typeface="Wingdings" panose="05000000000000000000" pitchFamily="2" charset="2"/>
              </a:rPr>
              <a:t>Grenzwert Allgemeinbevölkerung 1 mSv/a</a:t>
            </a:r>
          </a:p>
          <a:p>
            <a:pPr marL="712788" lvl="1" indent="-363538">
              <a:lnSpc>
                <a:spcPct val="100000"/>
              </a:lnSpc>
              <a:spcAft>
                <a:spcPts val="400"/>
              </a:spcAft>
              <a:buFont typeface="Wingdings" panose="05000000000000000000" pitchFamily="2" charset="2"/>
              <a:buChar char="§"/>
            </a:pPr>
            <a:r>
              <a:rPr lang="de-DE" altLang="de-DE" sz="1800" dirty="0"/>
              <a:t>Absenkung der Werte für KB &gt;15 </a:t>
            </a:r>
            <a:r>
              <a:rPr lang="de-DE" altLang="de-DE" sz="1800" dirty="0">
                <a:sym typeface="Wingdings" panose="05000000000000000000" pitchFamily="2" charset="2"/>
              </a:rPr>
              <a:t> &gt;6 mSv/a          ÜB &gt;5  &gt;1 mSv/a</a:t>
            </a:r>
          </a:p>
          <a:p>
            <a:pPr marL="363538" indent="-363538">
              <a:lnSpc>
                <a:spcPct val="100000"/>
              </a:lnSpc>
              <a:spcAft>
                <a:spcPts val="400"/>
              </a:spcAft>
              <a:buFont typeface="Wingdings" panose="05000000000000000000" pitchFamily="2" charset="2"/>
              <a:buChar char="§"/>
            </a:pPr>
            <a:r>
              <a:rPr lang="de-DE" altLang="de-DE" sz="1800" dirty="0"/>
              <a:t>Schwerpunkt: Freigabe radioaktiver Stoffe (Kriterium 10 µSv/a)</a:t>
            </a:r>
          </a:p>
          <a:p>
            <a:pPr marL="363538" indent="-363538">
              <a:lnSpc>
                <a:spcPct val="100000"/>
              </a:lnSpc>
              <a:spcAft>
                <a:spcPts val="400"/>
              </a:spcAft>
              <a:buFont typeface="Wingdings" panose="05000000000000000000" pitchFamily="2" charset="2"/>
              <a:buChar char="§"/>
            </a:pPr>
            <a:r>
              <a:rPr lang="de-DE" altLang="de-DE" sz="1800" dirty="0"/>
              <a:t>Einrichtung Ärztlicher Stellen für Nuklearmedizin und Strahlentherapie</a:t>
            </a:r>
          </a:p>
          <a:p>
            <a:pPr marL="363538" indent="-363538">
              <a:lnSpc>
                <a:spcPct val="100000"/>
              </a:lnSpc>
              <a:spcAft>
                <a:spcPts val="400"/>
              </a:spcAft>
              <a:buFont typeface="Wingdings" panose="05000000000000000000" pitchFamily="2" charset="2"/>
              <a:buChar char="§"/>
            </a:pPr>
            <a:r>
              <a:rPr lang="de-DE" altLang="de-DE" sz="1800" dirty="0"/>
              <a:t>MPE ist nun auch in die nuklearmedizinische Diagnostik einzubinden </a:t>
            </a:r>
          </a:p>
          <a:p>
            <a:pPr marL="363538" indent="-363538">
              <a:lnSpc>
                <a:spcPct val="100000"/>
              </a:lnSpc>
              <a:spcAft>
                <a:spcPts val="400"/>
              </a:spcAft>
              <a:buFont typeface="Wingdings" panose="05000000000000000000" pitchFamily="2" charset="2"/>
              <a:buChar char="§"/>
            </a:pPr>
            <a:r>
              <a:rPr lang="de-DE" altLang="de-DE" sz="1800" dirty="0"/>
              <a:t>Erarbeitung und Veröffentlichung Diagnostischer Referenzwerte (Radiologie)</a:t>
            </a:r>
          </a:p>
          <a:p>
            <a:pPr marL="363538" indent="-363538">
              <a:lnSpc>
                <a:spcPct val="100000"/>
              </a:lnSpc>
              <a:spcAft>
                <a:spcPts val="400"/>
              </a:spcAft>
              <a:buFont typeface="Wingdings" panose="05000000000000000000" pitchFamily="2" charset="2"/>
              <a:buChar char="§"/>
            </a:pPr>
            <a:r>
              <a:rPr lang="de-DE" altLang="de-DE" sz="1800" dirty="0"/>
              <a:t>Früherkennungsprogramm Mammographie-Screening</a:t>
            </a:r>
          </a:p>
        </p:txBody>
      </p:sp>
      <p:sp>
        <p:nvSpPr>
          <p:cNvPr id="5" name="Foliennummernplatzhalter 3"/>
          <p:cNvSpPr txBox="1">
            <a:spLocks noGrp="1"/>
          </p:cNvSpPr>
          <p:nvPr/>
        </p:nvSpPr>
        <p:spPr bwMode="auto">
          <a:xfrm>
            <a:off x="304800" y="66294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de-DE" altLang="de-DE" sz="1200" b="1" dirty="0"/>
          </a:p>
        </p:txBody>
      </p:sp>
      <p:sp>
        <p:nvSpPr>
          <p:cNvPr id="6" name="Rectangle 2"/>
          <p:cNvSpPr txBox="1">
            <a:spLocks noChangeArrowheads="1"/>
          </p:cNvSpPr>
          <p:nvPr/>
        </p:nvSpPr>
        <p:spPr>
          <a:xfrm>
            <a:off x="179512"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Novellierungsrunde 2001 und 2002</a:t>
            </a:r>
          </a:p>
        </p:txBody>
      </p:sp>
    </p:spTree>
    <p:extLst>
      <p:ext uri="{BB962C8B-B14F-4D97-AF65-F5344CB8AC3E}">
        <p14:creationId xmlns:p14="http://schemas.microsoft.com/office/powerpoint/2010/main" val="426788574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idx="1"/>
          </p:nvPr>
        </p:nvSpPr>
        <p:spPr>
          <a:xfrm>
            <a:off x="179512" y="1844824"/>
            <a:ext cx="8784976" cy="4536504"/>
          </a:xfrm>
        </p:spPr>
        <p:txBody>
          <a:bodyPr/>
          <a:lstStyle/>
          <a:p>
            <a:pPr marL="0" indent="0">
              <a:lnSpc>
                <a:spcPct val="100000"/>
              </a:lnSpc>
              <a:spcAft>
                <a:spcPts val="400"/>
              </a:spcAft>
              <a:buNone/>
            </a:pPr>
            <a:r>
              <a:rPr lang="de-DE" altLang="de-DE" sz="1800" b="1" dirty="0"/>
              <a:t>2013 	EURATOM Grundnormen-RL fasst 5 bisherige Richtlinien zusammen</a:t>
            </a:r>
          </a:p>
          <a:p>
            <a:pPr marL="0" indent="0">
              <a:lnSpc>
                <a:spcPct val="100000"/>
              </a:lnSpc>
              <a:spcAft>
                <a:spcPts val="400"/>
              </a:spcAft>
              <a:buNone/>
            </a:pPr>
            <a:endParaRPr lang="de-DE" altLang="de-DE" sz="1800" b="1" dirty="0"/>
          </a:p>
          <a:p>
            <a:pPr marL="0" indent="0">
              <a:lnSpc>
                <a:spcPct val="100000"/>
              </a:lnSpc>
              <a:spcAft>
                <a:spcPts val="600"/>
              </a:spcAft>
              <a:buNone/>
            </a:pPr>
            <a:r>
              <a:rPr lang="de-DE" altLang="de-DE" sz="1800" b="1" dirty="0"/>
              <a:t>Strahlenschutzgesetz und Strahlenschutzverordnung</a:t>
            </a:r>
          </a:p>
          <a:p>
            <a:pPr marL="363538" indent="-363538">
              <a:lnSpc>
                <a:spcPct val="100000"/>
              </a:lnSpc>
              <a:spcAft>
                <a:spcPts val="600"/>
              </a:spcAft>
              <a:buFont typeface="Wingdings" panose="05000000000000000000" pitchFamily="2" charset="2"/>
              <a:buChar char="§"/>
            </a:pPr>
            <a:r>
              <a:rPr lang="de-DE" altLang="de-DE" sz="1800" dirty="0"/>
              <a:t>MPE nun auch in der dosisintensiven Radiologie und beim CT gefordert</a:t>
            </a:r>
          </a:p>
          <a:p>
            <a:pPr marL="363538" indent="-363538">
              <a:lnSpc>
                <a:spcPct val="100000"/>
              </a:lnSpc>
              <a:spcAft>
                <a:spcPts val="600"/>
              </a:spcAft>
              <a:buFont typeface="Wingdings" panose="05000000000000000000" pitchFamily="2" charset="2"/>
              <a:buChar char="§"/>
            </a:pPr>
            <a:r>
              <a:rPr lang="de-DE" altLang="de-DE" sz="1800" dirty="0"/>
              <a:t>Unterweisungen auch mit elektronischen Medien zulässig (Gestattung d. Behörde)</a:t>
            </a:r>
          </a:p>
          <a:p>
            <a:pPr marL="363538" indent="-363538">
              <a:lnSpc>
                <a:spcPct val="100000"/>
              </a:lnSpc>
              <a:spcAft>
                <a:spcPts val="600"/>
              </a:spcAft>
              <a:buFont typeface="Wingdings" panose="05000000000000000000" pitchFamily="2" charset="2"/>
              <a:buChar char="§"/>
            </a:pPr>
            <a:r>
              <a:rPr lang="de-DE" altLang="de-DE" sz="1800" dirty="0"/>
              <a:t>Vereinfachung von bestimmten Verfahren zur Forschung am Menschen</a:t>
            </a:r>
          </a:p>
          <a:p>
            <a:pPr marL="363538" indent="-363538">
              <a:lnSpc>
                <a:spcPct val="100000"/>
              </a:lnSpc>
              <a:spcAft>
                <a:spcPts val="600"/>
              </a:spcAft>
              <a:buFont typeface="Wingdings" panose="05000000000000000000" pitchFamily="2" charset="2"/>
              <a:buChar char="§"/>
            </a:pPr>
            <a:r>
              <a:rPr lang="de-DE" altLang="de-DE" sz="1800" dirty="0"/>
              <a:t>Pflicht zur Erstellung von Arbeitsanweisungen für </a:t>
            </a:r>
            <a:r>
              <a:rPr lang="de-DE" altLang="de-DE" sz="1800" u="sng" dirty="0"/>
              <a:t>alle</a:t>
            </a:r>
            <a:r>
              <a:rPr lang="de-DE" altLang="de-DE" sz="1800" dirty="0"/>
              <a:t> med. Anwendungen</a:t>
            </a:r>
          </a:p>
          <a:p>
            <a:pPr marL="363538" indent="-363538">
              <a:lnSpc>
                <a:spcPct val="100000"/>
              </a:lnSpc>
              <a:spcAft>
                <a:spcPts val="600"/>
              </a:spcAft>
              <a:buFont typeface="Wingdings" panose="05000000000000000000" pitchFamily="2" charset="2"/>
              <a:buChar char="§"/>
            </a:pPr>
            <a:r>
              <a:rPr lang="de-DE" altLang="de-DE" sz="1800" dirty="0"/>
              <a:t>Einrichtung eines Fehlermanagementsystems in der Medizin</a:t>
            </a:r>
          </a:p>
          <a:p>
            <a:pPr marL="722313" lvl="1" indent="-369888">
              <a:lnSpc>
                <a:spcPct val="100000"/>
              </a:lnSpc>
              <a:spcAft>
                <a:spcPts val="600"/>
              </a:spcAft>
              <a:buFont typeface="Wingdings" panose="05000000000000000000" pitchFamily="2" charset="2"/>
              <a:buChar char="§"/>
            </a:pPr>
            <a:r>
              <a:rPr lang="de-DE" altLang="de-DE" sz="1800" dirty="0"/>
              <a:t>Einrichtung des </a:t>
            </a:r>
            <a:r>
              <a:rPr lang="de-DE" altLang="de-DE" sz="1800" dirty="0" err="1"/>
              <a:t>BeVomed</a:t>
            </a:r>
            <a:r>
              <a:rPr lang="de-DE" altLang="de-DE" sz="1800" dirty="0"/>
              <a:t>-Registers beim </a:t>
            </a:r>
            <a:r>
              <a:rPr lang="de-DE" altLang="de-DE" sz="1800" dirty="0" err="1"/>
              <a:t>BfS</a:t>
            </a:r>
            <a:endParaRPr lang="de-DE" altLang="de-DE" sz="1800" dirty="0"/>
          </a:p>
          <a:p>
            <a:pPr marL="712788" lvl="1" indent="-363538">
              <a:lnSpc>
                <a:spcPct val="100000"/>
              </a:lnSpc>
              <a:spcAft>
                <a:spcPts val="600"/>
              </a:spcAft>
              <a:buFont typeface="Wingdings" panose="05000000000000000000" pitchFamily="2" charset="2"/>
              <a:buChar char="§"/>
            </a:pPr>
            <a:r>
              <a:rPr lang="de-DE" altLang="de-DE" sz="1800" dirty="0">
                <a:sym typeface="Wingdings" panose="05000000000000000000" pitchFamily="2" charset="2"/>
                <a:hlinkClick r:id="rId3"/>
              </a:rPr>
              <a:t>https://www.bfs.de/bevomed-kurzfristige-info</a:t>
            </a:r>
            <a:r>
              <a:rPr lang="de-DE" altLang="de-DE" sz="1800" dirty="0">
                <a:sym typeface="Wingdings" panose="05000000000000000000" pitchFamily="2" charset="2"/>
              </a:rPr>
              <a:t> </a:t>
            </a:r>
          </a:p>
          <a:p>
            <a:pPr marL="712788" lvl="1" indent="-363538">
              <a:lnSpc>
                <a:spcPct val="100000"/>
              </a:lnSpc>
              <a:spcAft>
                <a:spcPts val="600"/>
              </a:spcAft>
              <a:buFont typeface="Wingdings" panose="05000000000000000000" pitchFamily="2" charset="2"/>
              <a:buChar char="§"/>
            </a:pPr>
            <a:r>
              <a:rPr lang="de-DE" altLang="de-DE" sz="1800" dirty="0">
                <a:sym typeface="Wingdings" panose="05000000000000000000" pitchFamily="2" charset="2"/>
              </a:rPr>
              <a:t>Nutzername:    </a:t>
            </a:r>
            <a:r>
              <a:rPr lang="de-DE" altLang="de-DE" sz="1800" dirty="0">
                <a:solidFill>
                  <a:srgbClr val="FF0000"/>
                </a:solidFill>
                <a:sym typeface="Wingdings" panose="05000000000000000000" pitchFamily="2" charset="2"/>
              </a:rPr>
              <a:t>BeVoMed</a:t>
            </a:r>
            <a:r>
              <a:rPr lang="de-DE" altLang="de-DE" sz="1800" dirty="0">
                <a:sym typeface="Wingdings" panose="05000000000000000000" pitchFamily="2" charset="2"/>
              </a:rPr>
              <a:t>		Passwort:     </a:t>
            </a:r>
            <a:r>
              <a:rPr lang="de-DE" altLang="de-DE" sz="1800" dirty="0">
                <a:solidFill>
                  <a:srgbClr val="FF0000"/>
                </a:solidFill>
                <a:sym typeface="Wingdings" panose="05000000000000000000" pitchFamily="2" charset="2"/>
              </a:rPr>
              <a:t>kibVM?22 </a:t>
            </a:r>
            <a:endParaRPr lang="de-DE" altLang="de-DE" sz="1800" dirty="0">
              <a:solidFill>
                <a:srgbClr val="FF0000"/>
              </a:solidFill>
            </a:endParaRPr>
          </a:p>
          <a:p>
            <a:pPr marL="363538" indent="-363538">
              <a:lnSpc>
                <a:spcPct val="100000"/>
              </a:lnSpc>
              <a:spcAft>
                <a:spcPts val="600"/>
              </a:spcAft>
              <a:buFont typeface="Wingdings" panose="05000000000000000000" pitchFamily="2" charset="2"/>
              <a:buChar char="§"/>
            </a:pPr>
            <a:r>
              <a:rPr lang="de-DE" altLang="de-DE" sz="1800" dirty="0"/>
              <a:t>Radon an Arbeitsplätzen und (in Wohnräumen) </a:t>
            </a:r>
          </a:p>
        </p:txBody>
      </p:sp>
      <p:sp>
        <p:nvSpPr>
          <p:cNvPr id="5" name="Foliennummernplatzhalter 3"/>
          <p:cNvSpPr txBox="1">
            <a:spLocks noGrp="1"/>
          </p:cNvSpPr>
          <p:nvPr/>
        </p:nvSpPr>
        <p:spPr bwMode="auto">
          <a:xfrm>
            <a:off x="304800" y="66294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de-DE" altLang="de-DE" sz="1200" b="1" dirty="0"/>
          </a:p>
        </p:txBody>
      </p:sp>
      <p:sp>
        <p:nvSpPr>
          <p:cNvPr id="6" name="Rectangle 2"/>
          <p:cNvSpPr txBox="1">
            <a:spLocks noChangeArrowheads="1"/>
          </p:cNvSpPr>
          <p:nvPr/>
        </p:nvSpPr>
        <p:spPr>
          <a:xfrm>
            <a:off x="179512"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Novellierungsrunde 2017/2018</a:t>
            </a:r>
          </a:p>
        </p:txBody>
      </p:sp>
    </p:spTree>
    <p:extLst>
      <p:ext uri="{BB962C8B-B14F-4D97-AF65-F5344CB8AC3E}">
        <p14:creationId xmlns:p14="http://schemas.microsoft.com/office/powerpoint/2010/main" val="41444988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idx="1"/>
          </p:nvPr>
        </p:nvSpPr>
        <p:spPr>
          <a:xfrm>
            <a:off x="180528" y="1772816"/>
            <a:ext cx="8963472" cy="4536504"/>
          </a:xfrm>
        </p:spPr>
        <p:txBody>
          <a:bodyPr/>
          <a:lstStyle/>
          <a:p>
            <a:pPr marL="0" indent="0" defTabSz="712788">
              <a:lnSpc>
                <a:spcPct val="100000"/>
              </a:lnSpc>
              <a:spcAft>
                <a:spcPts val="400"/>
              </a:spcAft>
              <a:buNone/>
            </a:pPr>
            <a:r>
              <a:rPr lang="de-DE" altLang="de-DE" sz="1800" dirty="0"/>
              <a:t>1925	10% </a:t>
            </a:r>
            <a:r>
              <a:rPr lang="de-DE" altLang="de-DE" sz="1800" dirty="0" err="1"/>
              <a:t>Erythemdosis</a:t>
            </a:r>
            <a:r>
              <a:rPr lang="de-DE" altLang="de-DE" sz="1800" dirty="0"/>
              <a:t> </a:t>
            </a:r>
            <a:r>
              <a:rPr lang="de-DE" altLang="de-DE" sz="1800" dirty="0">
                <a:sym typeface="Wingdings" panose="05000000000000000000" pitchFamily="2" charset="2"/>
              </a:rPr>
              <a:t> (70 R/a) 700 mSv/a bei 200 kV und 300 mSv/a bei 100 kV</a:t>
            </a:r>
          </a:p>
          <a:p>
            <a:pPr marL="0" indent="0" defTabSz="712788">
              <a:lnSpc>
                <a:spcPct val="100000"/>
              </a:lnSpc>
              <a:spcAft>
                <a:spcPts val="400"/>
              </a:spcAft>
              <a:buNone/>
            </a:pPr>
            <a:r>
              <a:rPr lang="de-DE" altLang="de-DE" dirty="0">
                <a:sym typeface="Wingdings" panose="05000000000000000000" pitchFamily="2" charset="2"/>
              </a:rPr>
              <a:t>	Unklarheiten über die Dosismessgröße</a:t>
            </a:r>
          </a:p>
          <a:p>
            <a:pPr marL="0" indent="0" defTabSz="712788">
              <a:lnSpc>
                <a:spcPct val="100000"/>
              </a:lnSpc>
              <a:spcAft>
                <a:spcPts val="400"/>
              </a:spcAft>
              <a:buNone/>
            </a:pPr>
            <a:r>
              <a:rPr lang="de-DE" altLang="de-DE" sz="1800" dirty="0">
                <a:sym typeface="Wingdings" panose="05000000000000000000" pitchFamily="2" charset="2"/>
              </a:rPr>
              <a:t>1934	ICRP	0,2 R/d    1R/Woche   50 R/a      ≈ 500 mSv/a</a:t>
            </a:r>
          </a:p>
          <a:p>
            <a:pPr marL="0" indent="0" defTabSz="712788">
              <a:lnSpc>
                <a:spcPct val="100000"/>
              </a:lnSpc>
              <a:spcAft>
                <a:spcPts val="400"/>
              </a:spcAft>
              <a:buNone/>
            </a:pPr>
            <a:r>
              <a:rPr lang="de-DE" altLang="de-DE" sz="1800" dirty="0">
                <a:sym typeface="Wingdings" panose="05000000000000000000" pitchFamily="2" charset="2"/>
              </a:rPr>
              <a:t>1950	ICRP 	3 mSv/Woche    150 mSv/a</a:t>
            </a:r>
          </a:p>
          <a:p>
            <a:pPr marL="0" indent="0" defTabSz="712788">
              <a:lnSpc>
                <a:spcPct val="100000"/>
              </a:lnSpc>
              <a:spcAft>
                <a:spcPts val="400"/>
              </a:spcAft>
              <a:buNone/>
            </a:pPr>
            <a:r>
              <a:rPr lang="de-DE" altLang="de-DE" sz="1800" dirty="0">
                <a:sym typeface="Wingdings" panose="05000000000000000000" pitchFamily="2" charset="2"/>
              </a:rPr>
              <a:t>1956	ICRP	1 mSv/Woche      50 mSv/a</a:t>
            </a:r>
          </a:p>
          <a:p>
            <a:pPr marL="0" indent="0" defTabSz="712788">
              <a:lnSpc>
                <a:spcPct val="100000"/>
              </a:lnSpc>
              <a:spcAft>
                <a:spcPts val="400"/>
              </a:spcAft>
              <a:buNone/>
            </a:pPr>
            <a:r>
              <a:rPr lang="de-DE" altLang="de-DE" sz="1800" dirty="0">
                <a:sym typeface="Wingdings" panose="05000000000000000000" pitchFamily="2" charset="2"/>
              </a:rPr>
              <a:t>1990	ICRP	20 mSv/a </a:t>
            </a:r>
            <a:r>
              <a:rPr lang="de-DE" altLang="de-DE" dirty="0">
                <a:sym typeface="Wingdings" panose="05000000000000000000" pitchFamily="2" charset="2"/>
              </a:rPr>
              <a:t>(Teilkörper: Augenlinse 150 mSv/a; Extremitäten, Haut 500 mSv/a)</a:t>
            </a:r>
            <a:endParaRPr lang="de-DE" altLang="de-DE" sz="1800" dirty="0">
              <a:sym typeface="Wingdings" panose="05000000000000000000" pitchFamily="2" charset="2"/>
            </a:endParaRPr>
          </a:p>
          <a:p>
            <a:pPr marL="0" indent="0" defTabSz="712788">
              <a:lnSpc>
                <a:spcPct val="100000"/>
              </a:lnSpc>
              <a:spcAft>
                <a:spcPts val="400"/>
              </a:spcAft>
              <a:buNone/>
            </a:pPr>
            <a:r>
              <a:rPr lang="de-DE" altLang="de-DE" sz="1800" dirty="0">
                <a:sym typeface="Wingdings" panose="05000000000000000000" pitchFamily="2" charset="2"/>
              </a:rPr>
              <a:t>2013	EURATOM 20 mSv/a</a:t>
            </a:r>
            <a:r>
              <a:rPr lang="de-DE" altLang="de-DE" sz="2000" dirty="0">
                <a:sym typeface="Wingdings" panose="05000000000000000000" pitchFamily="2" charset="2"/>
              </a:rPr>
              <a:t> </a:t>
            </a:r>
            <a:r>
              <a:rPr lang="de-DE" altLang="de-DE" dirty="0">
                <a:sym typeface="Wingdings" panose="05000000000000000000" pitchFamily="2" charset="2"/>
              </a:rPr>
              <a:t>(Teilkörper: Augenlinse </a:t>
            </a:r>
            <a:r>
              <a:rPr lang="de-DE" altLang="de-DE" b="1" dirty="0">
                <a:sym typeface="Wingdings" panose="05000000000000000000" pitchFamily="2" charset="2"/>
              </a:rPr>
              <a:t>20</a:t>
            </a:r>
            <a:r>
              <a:rPr lang="de-DE" altLang="de-DE" dirty="0">
                <a:sym typeface="Wingdings" panose="05000000000000000000" pitchFamily="2" charset="2"/>
              </a:rPr>
              <a:t> mSv/a; Extremitäten, Haut 500 mSv/a)</a:t>
            </a:r>
            <a:endParaRPr lang="de-DE" altLang="de-DE" sz="1800" dirty="0">
              <a:sym typeface="Wingdings" panose="05000000000000000000" pitchFamily="2" charset="2"/>
            </a:endParaRPr>
          </a:p>
          <a:p>
            <a:pPr marL="0" indent="0" defTabSz="712788">
              <a:lnSpc>
                <a:spcPct val="100000"/>
              </a:lnSpc>
              <a:spcAft>
                <a:spcPts val="400"/>
              </a:spcAft>
              <a:buNone/>
            </a:pPr>
            <a:endParaRPr lang="de-DE" altLang="de-DE" sz="1800" dirty="0"/>
          </a:p>
        </p:txBody>
      </p:sp>
      <p:sp>
        <p:nvSpPr>
          <p:cNvPr id="5" name="Foliennummernplatzhalter 3"/>
          <p:cNvSpPr txBox="1">
            <a:spLocks noGrp="1"/>
          </p:cNvSpPr>
          <p:nvPr/>
        </p:nvSpPr>
        <p:spPr bwMode="auto">
          <a:xfrm>
            <a:off x="304800" y="66294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de-DE" altLang="de-DE" sz="1200" b="1" dirty="0"/>
          </a:p>
        </p:txBody>
      </p:sp>
      <p:sp>
        <p:nvSpPr>
          <p:cNvPr id="6" name="Rectangle 2"/>
          <p:cNvSpPr txBox="1">
            <a:spLocks noChangeArrowheads="1"/>
          </p:cNvSpPr>
          <p:nvPr/>
        </p:nvSpPr>
        <p:spPr>
          <a:xfrm>
            <a:off x="179512"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Entwicklung beruflicher Grenzwerte</a:t>
            </a:r>
          </a:p>
        </p:txBody>
      </p:sp>
      <p:pic>
        <p:nvPicPr>
          <p:cNvPr id="2" name="Grafik 1"/>
          <p:cNvPicPr>
            <a:picLocks noChangeAspect="1"/>
          </p:cNvPicPr>
          <p:nvPr/>
        </p:nvPicPr>
        <p:blipFill rotWithShape="1">
          <a:blip r:embed="rId3"/>
          <a:srcRect l="62135" t="24844" r="5114" b="10234"/>
          <a:stretch/>
        </p:blipFill>
        <p:spPr>
          <a:xfrm>
            <a:off x="179512" y="4145731"/>
            <a:ext cx="5112568" cy="2163589"/>
          </a:xfrm>
          <a:prstGeom prst="rect">
            <a:avLst/>
          </a:prstGeom>
        </p:spPr>
      </p:pic>
      <p:sp>
        <p:nvSpPr>
          <p:cNvPr id="3" name="Textfeld 2"/>
          <p:cNvSpPr txBox="1"/>
          <p:nvPr/>
        </p:nvSpPr>
        <p:spPr>
          <a:xfrm>
            <a:off x="5580112" y="5518973"/>
            <a:ext cx="3024336" cy="646331"/>
          </a:xfrm>
          <a:prstGeom prst="rect">
            <a:avLst/>
          </a:prstGeom>
          <a:noFill/>
        </p:spPr>
        <p:txBody>
          <a:bodyPr wrap="square" rtlCol="0">
            <a:spAutoFit/>
          </a:bodyPr>
          <a:lstStyle/>
          <a:p>
            <a:r>
              <a:rPr lang="de-DE" sz="1200" dirty="0"/>
              <a:t>Grafik aus </a:t>
            </a:r>
          </a:p>
          <a:p>
            <a:r>
              <a:rPr lang="de-DE" sz="1200" dirty="0" err="1"/>
              <a:t>StrahlenschutzPRAXIS</a:t>
            </a:r>
            <a:r>
              <a:rPr lang="de-DE" sz="1200" dirty="0"/>
              <a:t> 4/2018</a:t>
            </a:r>
          </a:p>
          <a:p>
            <a:r>
              <a:rPr lang="de-DE" sz="1200" dirty="0"/>
              <a:t>Fachverband für Strahlenschutz e.V.</a:t>
            </a:r>
          </a:p>
        </p:txBody>
      </p:sp>
    </p:spTree>
    <p:extLst>
      <p:ext uri="{BB962C8B-B14F-4D97-AF65-F5344CB8AC3E}">
        <p14:creationId xmlns:p14="http://schemas.microsoft.com/office/powerpoint/2010/main" val="25624170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idx="1"/>
          </p:nvPr>
        </p:nvSpPr>
        <p:spPr>
          <a:xfrm>
            <a:off x="180528" y="1772816"/>
            <a:ext cx="8963472" cy="4536504"/>
          </a:xfrm>
        </p:spPr>
        <p:txBody>
          <a:bodyPr/>
          <a:lstStyle/>
          <a:p>
            <a:pPr marL="0" indent="0" defTabSz="712788">
              <a:lnSpc>
                <a:spcPct val="100000"/>
              </a:lnSpc>
              <a:spcAft>
                <a:spcPts val="400"/>
              </a:spcAft>
              <a:buNone/>
            </a:pPr>
            <a:r>
              <a:rPr lang="de-DE" altLang="de-DE" sz="1800" dirty="0">
                <a:sym typeface="Wingdings" panose="05000000000000000000" pitchFamily="2" charset="2"/>
              </a:rPr>
              <a:t>Ab 1958 auch Grenzwerte für die  </a:t>
            </a:r>
            <a:r>
              <a:rPr lang="de-DE" altLang="de-DE" sz="1800" b="1" dirty="0">
                <a:sym typeface="Wingdings" panose="05000000000000000000" pitchFamily="2" charset="2"/>
              </a:rPr>
              <a:t>Allgemeinbevölkerung</a:t>
            </a:r>
          </a:p>
          <a:p>
            <a:pPr marL="0" indent="0" defTabSz="712788">
              <a:lnSpc>
                <a:spcPct val="100000"/>
              </a:lnSpc>
              <a:spcAft>
                <a:spcPts val="400"/>
              </a:spcAft>
              <a:buNone/>
              <a:tabLst>
                <a:tab pos="806450" algn="l"/>
                <a:tab pos="1344613" algn="l"/>
              </a:tabLst>
            </a:pPr>
            <a:r>
              <a:rPr lang="de-DE" altLang="de-DE" sz="1800" dirty="0">
                <a:sym typeface="Wingdings" panose="05000000000000000000" pitchFamily="2" charset="2"/>
              </a:rPr>
              <a:t>	z.B. 	1958   50 </a:t>
            </a:r>
            <a:r>
              <a:rPr lang="de-DE" altLang="de-DE" sz="1800" dirty="0" err="1">
                <a:sym typeface="Wingdings" panose="05000000000000000000" pitchFamily="2" charset="2"/>
              </a:rPr>
              <a:t>mSv</a:t>
            </a:r>
            <a:r>
              <a:rPr lang="de-DE" altLang="de-DE" sz="1800" dirty="0">
                <a:sym typeface="Wingdings" panose="05000000000000000000" pitchFamily="2" charset="2"/>
              </a:rPr>
              <a:t> kumuliert bis 30. Lebensjahr</a:t>
            </a:r>
          </a:p>
          <a:p>
            <a:pPr marL="0" indent="0" defTabSz="712788">
              <a:lnSpc>
                <a:spcPct val="100000"/>
              </a:lnSpc>
              <a:spcAft>
                <a:spcPts val="400"/>
              </a:spcAft>
              <a:buNone/>
              <a:tabLst>
                <a:tab pos="806450" algn="l"/>
                <a:tab pos="1344613" algn="l"/>
              </a:tabLst>
            </a:pPr>
            <a:r>
              <a:rPr lang="de-DE" altLang="de-DE" sz="1800" dirty="0">
                <a:sym typeface="Wingdings" panose="05000000000000000000" pitchFamily="2" charset="2"/>
              </a:rPr>
              <a:t>		1960	5 mSv/a für Person nur im Überwachungsbereich</a:t>
            </a:r>
          </a:p>
          <a:p>
            <a:pPr marL="0" indent="0" defTabSz="712788">
              <a:lnSpc>
                <a:spcPct val="100000"/>
              </a:lnSpc>
              <a:spcAft>
                <a:spcPts val="400"/>
              </a:spcAft>
              <a:buNone/>
              <a:tabLst>
                <a:tab pos="806450" algn="l"/>
                <a:tab pos="1344613" algn="l"/>
              </a:tabLst>
            </a:pPr>
            <a:r>
              <a:rPr lang="de-DE" altLang="de-DE" sz="1800" dirty="0">
                <a:sym typeface="Wingdings" panose="05000000000000000000" pitchFamily="2" charset="2"/>
              </a:rPr>
              <a:t>		1989	1,5 mSv/a durch Direktstrahlung   (je 0,3 mSv/a durch Ableitungen)</a:t>
            </a:r>
          </a:p>
          <a:p>
            <a:pPr marL="0" indent="0" defTabSz="712788">
              <a:lnSpc>
                <a:spcPct val="100000"/>
              </a:lnSpc>
              <a:spcAft>
                <a:spcPts val="400"/>
              </a:spcAft>
              <a:buNone/>
              <a:tabLst>
                <a:tab pos="806450" algn="l"/>
                <a:tab pos="1344613" algn="l"/>
              </a:tabLst>
            </a:pPr>
            <a:r>
              <a:rPr lang="de-DE" altLang="de-DE" sz="1800" dirty="0">
                <a:sym typeface="Wingdings" panose="05000000000000000000" pitchFamily="2" charset="2"/>
              </a:rPr>
              <a:t> 		2001	1 mSv/a durch Direktstrahlung      (je 0,3 mSv/a durch Ableitungen)</a:t>
            </a:r>
          </a:p>
          <a:p>
            <a:pPr marL="0" indent="0" defTabSz="712788">
              <a:lnSpc>
                <a:spcPct val="100000"/>
              </a:lnSpc>
              <a:spcAft>
                <a:spcPts val="400"/>
              </a:spcAft>
              <a:buNone/>
              <a:tabLst>
                <a:tab pos="806450" algn="l"/>
                <a:tab pos="1344613" algn="l"/>
              </a:tabLst>
            </a:pPr>
            <a:r>
              <a:rPr lang="de-DE" altLang="de-DE" sz="1800" dirty="0">
                <a:sym typeface="Wingdings" panose="05000000000000000000" pitchFamily="2" charset="2"/>
              </a:rPr>
              <a:t>				10µSv/a durch Freigabe </a:t>
            </a:r>
          </a:p>
          <a:p>
            <a:pPr marL="0" indent="0" defTabSz="712788">
              <a:lnSpc>
                <a:spcPct val="100000"/>
              </a:lnSpc>
              <a:spcAft>
                <a:spcPts val="400"/>
              </a:spcAft>
              <a:buNone/>
              <a:tabLst>
                <a:tab pos="806450" algn="l"/>
                <a:tab pos="1344613" algn="l"/>
              </a:tabLst>
            </a:pPr>
            <a:r>
              <a:rPr lang="de-DE" altLang="de-DE" sz="1800" dirty="0"/>
              <a:t>		2017	Radon </a:t>
            </a:r>
            <a:r>
              <a:rPr lang="de-DE" altLang="de-DE" sz="1800" b="1" dirty="0"/>
              <a:t>Referenz</a:t>
            </a:r>
            <a:r>
              <a:rPr lang="de-DE" altLang="de-DE" sz="1800" dirty="0"/>
              <a:t>wert 300 Bq/m³ (ca. 6 mSv/a)</a:t>
            </a:r>
          </a:p>
          <a:p>
            <a:pPr marL="0" indent="0" defTabSz="712788">
              <a:lnSpc>
                <a:spcPct val="100000"/>
              </a:lnSpc>
              <a:spcAft>
                <a:spcPts val="400"/>
              </a:spcAft>
              <a:buNone/>
            </a:pPr>
            <a:endParaRPr lang="de-DE" altLang="de-DE" sz="1800" dirty="0"/>
          </a:p>
        </p:txBody>
      </p:sp>
      <p:sp>
        <p:nvSpPr>
          <p:cNvPr id="5" name="Foliennummernplatzhalter 3"/>
          <p:cNvSpPr txBox="1">
            <a:spLocks noGrp="1"/>
          </p:cNvSpPr>
          <p:nvPr/>
        </p:nvSpPr>
        <p:spPr bwMode="auto">
          <a:xfrm>
            <a:off x="304800" y="66294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de-DE" altLang="de-DE" sz="1200" b="1" dirty="0"/>
          </a:p>
        </p:txBody>
      </p:sp>
      <p:sp>
        <p:nvSpPr>
          <p:cNvPr id="6" name="Rectangle 2"/>
          <p:cNvSpPr txBox="1">
            <a:spLocks noChangeArrowheads="1"/>
          </p:cNvSpPr>
          <p:nvPr/>
        </p:nvSpPr>
        <p:spPr>
          <a:xfrm>
            <a:off x="179512"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Grenzwerte Allgemeinbevölkerung</a:t>
            </a:r>
          </a:p>
        </p:txBody>
      </p:sp>
      <p:pic>
        <p:nvPicPr>
          <p:cNvPr id="2" name="Grafik 1"/>
          <p:cNvPicPr>
            <a:picLocks noChangeAspect="1"/>
          </p:cNvPicPr>
          <p:nvPr/>
        </p:nvPicPr>
        <p:blipFill rotWithShape="1">
          <a:blip r:embed="rId3"/>
          <a:srcRect l="63387" t="24844" r="4325" b="10867"/>
          <a:stretch/>
        </p:blipFill>
        <p:spPr>
          <a:xfrm>
            <a:off x="179512" y="4077072"/>
            <a:ext cx="5112568" cy="2304256"/>
          </a:xfrm>
          <a:prstGeom prst="rect">
            <a:avLst/>
          </a:prstGeom>
        </p:spPr>
      </p:pic>
      <p:sp>
        <p:nvSpPr>
          <p:cNvPr id="7" name="Textfeld 6"/>
          <p:cNvSpPr txBox="1"/>
          <p:nvPr/>
        </p:nvSpPr>
        <p:spPr>
          <a:xfrm>
            <a:off x="5580112" y="5518973"/>
            <a:ext cx="3024336" cy="646331"/>
          </a:xfrm>
          <a:prstGeom prst="rect">
            <a:avLst/>
          </a:prstGeom>
          <a:noFill/>
        </p:spPr>
        <p:txBody>
          <a:bodyPr wrap="square" rtlCol="0">
            <a:spAutoFit/>
          </a:bodyPr>
          <a:lstStyle/>
          <a:p>
            <a:r>
              <a:rPr lang="de-DE" sz="1200" dirty="0"/>
              <a:t>Grafik aus </a:t>
            </a:r>
          </a:p>
          <a:p>
            <a:r>
              <a:rPr lang="de-DE" sz="1200" dirty="0" err="1"/>
              <a:t>StrahlenschutzPRAXIS</a:t>
            </a:r>
            <a:r>
              <a:rPr lang="de-DE" sz="1200" dirty="0"/>
              <a:t> 4/2018</a:t>
            </a:r>
          </a:p>
          <a:p>
            <a:r>
              <a:rPr lang="de-DE" sz="1200" dirty="0"/>
              <a:t>Fachverband für Strahlenschutz e.V.</a:t>
            </a:r>
          </a:p>
        </p:txBody>
      </p:sp>
      <p:sp>
        <p:nvSpPr>
          <p:cNvPr id="3" name="Textfeld 2"/>
          <p:cNvSpPr txBox="1"/>
          <p:nvPr/>
        </p:nvSpPr>
        <p:spPr>
          <a:xfrm>
            <a:off x="5580112" y="4581128"/>
            <a:ext cx="2808312" cy="584775"/>
          </a:xfrm>
          <a:prstGeom prst="rect">
            <a:avLst/>
          </a:prstGeom>
          <a:noFill/>
          <a:ln w="19050">
            <a:solidFill>
              <a:srgbClr val="FF0000"/>
            </a:solidFill>
          </a:ln>
        </p:spPr>
        <p:txBody>
          <a:bodyPr wrap="square" rtlCol="0">
            <a:spAutoFit/>
          </a:bodyPr>
          <a:lstStyle/>
          <a:p>
            <a:r>
              <a:rPr lang="de-DE" sz="1600" dirty="0"/>
              <a:t>vgl. natürliche Exposition in Deutschland (2,1 mSv/a)</a:t>
            </a:r>
          </a:p>
        </p:txBody>
      </p:sp>
      <p:cxnSp>
        <p:nvCxnSpPr>
          <p:cNvPr id="8" name="Gerade Verbindung mit Pfeil 7"/>
          <p:cNvCxnSpPr/>
          <p:nvPr/>
        </p:nvCxnSpPr>
        <p:spPr>
          <a:xfrm flipH="1">
            <a:off x="4932040" y="5085184"/>
            <a:ext cx="648072"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755576" y="5373216"/>
            <a:ext cx="417646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5468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1953697"/>
            <a:ext cx="8712968" cy="4821320"/>
          </a:xfrm>
          <a:prstGeom prst="rect">
            <a:avLst/>
          </a:prstGeom>
        </p:spPr>
        <p:txBody>
          <a:bodyPr wrap="square">
            <a:spAutoFit/>
          </a:bodyPr>
          <a:lstStyle/>
          <a:p>
            <a:pPr marL="712788" indent="-712788">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Ende des 19. Jahrhunderts / Anfang des 20. Jahrhunderts</a:t>
            </a:r>
          </a:p>
          <a:p>
            <a:pPr marL="712788" indent="-712788">
              <a:spcAft>
                <a:spcPts val="300"/>
              </a:spcAft>
              <a:buClr>
                <a:srgbClr val="002060"/>
              </a:buClr>
              <a:buSzPct val="1000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Einsatz von Röntgenanlagen in der Medizin</a:t>
            </a:r>
          </a:p>
          <a:p>
            <a:pPr marL="712788" indent="-712788">
              <a:spcAft>
                <a:spcPts val="300"/>
              </a:spcAft>
              <a:buClr>
                <a:srgbClr val="002060"/>
              </a:buClr>
              <a:buSzPct val="1000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Röntgendurchleuchtung als Attraktion auf Jahrmärkten</a:t>
            </a:r>
          </a:p>
          <a:p>
            <a:pPr marL="712788" indent="-712788">
              <a:spcAft>
                <a:spcPts val="300"/>
              </a:spcAft>
              <a:buClr>
                <a:srgbClr val="002060"/>
              </a:buClr>
              <a:buSzPct val="1000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Werkstoffprüfungen mit Röntgenanlagen</a:t>
            </a:r>
          </a:p>
          <a:p>
            <a:pPr marL="712788" indent="-712788">
              <a:spcAft>
                <a:spcPts val="300"/>
              </a:spcAft>
              <a:buClr>
                <a:srgbClr val="002060"/>
              </a:buClr>
              <a:buSzPct val="1000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Times New Roman" panose="02020603050405020304" pitchFamily="18" charset="0"/>
              </a:rPr>
              <a:t>Radium werden gesundheitsfördernde Eigenschaften zugesprochen</a:t>
            </a:r>
          </a:p>
          <a:p>
            <a:pPr marL="712788" lvl="1">
              <a:spcAft>
                <a:spcPts val="300"/>
              </a:spcAft>
              <a:buClr>
                <a:srgbClr val="002060"/>
              </a:buClr>
              <a:buSzPct val="100000"/>
            </a:pPr>
            <a:r>
              <a:rPr lang="de-DE" sz="2000" dirty="0">
                <a:latin typeface="Arial" panose="020B0604020202020204" pitchFamily="34" charset="0"/>
                <a:ea typeface="Times New Roman" panose="02020603050405020304" pitchFamily="18" charset="0"/>
                <a:cs typeface="Times New Roman" panose="02020603050405020304" pitchFamily="18" charset="0"/>
              </a:rPr>
              <a:t>(zumindest bei geringen Dosen)</a:t>
            </a:r>
          </a:p>
          <a:p>
            <a:pPr marL="712788" indent="-712788">
              <a:spcAft>
                <a:spcPts val="300"/>
              </a:spcAft>
            </a:pPr>
            <a:endParaRPr lang="de-DE" sz="2000" dirty="0">
              <a:latin typeface="Arial" panose="020B0604020202020204" pitchFamily="34" charset="0"/>
              <a:ea typeface="Times New Roman" panose="02020603050405020304" pitchFamily="18" charset="0"/>
              <a:cs typeface="Times New Roman" panose="02020603050405020304" pitchFamily="18" charset="0"/>
            </a:endParaRPr>
          </a:p>
          <a:p>
            <a:pPr marL="712788" indent="-712788">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1905 	Erste Tumorbestrahlungen mit Radium-Quellen</a:t>
            </a:r>
          </a:p>
          <a:p>
            <a:pPr marL="712788" indent="-712788">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1908  	</a:t>
            </a:r>
            <a:r>
              <a:rPr lang="de-DE" sz="2000" i="1" dirty="0" err="1">
                <a:latin typeface="Arial" panose="020B0604020202020204" pitchFamily="34" charset="0"/>
                <a:ea typeface="Times New Roman" panose="02020603050405020304" pitchFamily="18" charset="0"/>
                <a:cs typeface="Times New Roman" panose="02020603050405020304" pitchFamily="18" charset="0"/>
              </a:rPr>
              <a:t>Clunet</a:t>
            </a:r>
            <a:r>
              <a:rPr lang="de-DE" sz="2000" dirty="0">
                <a:latin typeface="Arial" panose="020B0604020202020204" pitchFamily="34" charset="0"/>
                <a:ea typeface="Times New Roman" panose="02020603050405020304" pitchFamily="18" charset="0"/>
                <a:cs typeface="Times New Roman" panose="02020603050405020304" pitchFamily="18" charset="0"/>
              </a:rPr>
              <a:t> erkennt die krebserzeugende Wirkung der Röntgenstrahlung</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712788" indent="-712788">
              <a:spcAft>
                <a:spcPts val="300"/>
              </a:spcAft>
            </a:pPr>
            <a:r>
              <a:rPr lang="de-DE" sz="2000" dirty="0">
                <a:latin typeface="Arial" panose="020B0604020202020204" pitchFamily="34" charset="0"/>
                <a:ea typeface="Times New Roman" panose="02020603050405020304" pitchFamily="18" charset="0"/>
                <a:cs typeface="Times New Roman" panose="02020603050405020304" pitchFamily="18" charset="0"/>
              </a:rPr>
              <a:t>1913	Erste Anwendung von offenen Radiumisotopen (Ra-226 / Ra-228) in der Nuklearmedizin </a:t>
            </a:r>
          </a:p>
          <a:p>
            <a:pPr marL="712788" indent="-712788">
              <a:spcAft>
                <a:spcPts val="300"/>
              </a:spcAft>
              <a:buAutoNum type="arabicPlain" startAt="1914"/>
            </a:pPr>
            <a:r>
              <a:rPr lang="de-DE" sz="2000" dirty="0">
                <a:latin typeface="Arial" panose="020B0604020202020204" pitchFamily="34" charset="0"/>
                <a:ea typeface="Times New Roman" panose="02020603050405020304" pitchFamily="18" charset="0"/>
                <a:cs typeface="Times New Roman" panose="02020603050405020304" pitchFamily="18" charset="0"/>
              </a:rPr>
              <a:t>Erste onkologische Anwendung bei Leukämie</a:t>
            </a:r>
          </a:p>
          <a:p>
            <a:pPr>
              <a:spcAft>
                <a:spcPts val="300"/>
              </a:spcAft>
            </a:pPr>
            <a:r>
              <a:rPr lang="de-DE" altLang="de-DE" sz="2000" dirty="0"/>
              <a:t>1920er 	erste Strahlentherapien mit Beschleunigern</a:t>
            </a:r>
          </a:p>
          <a:p>
            <a:pPr>
              <a:spcAft>
                <a:spcPts val="300"/>
              </a:spcAft>
            </a:pPr>
            <a:endParaRPr lang="de-DE" sz="20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Inhaltsplatzhalter 2"/>
          <p:cNvSpPr txBox="1">
            <a:spLocks/>
          </p:cNvSpPr>
          <p:nvPr/>
        </p:nvSpPr>
        <p:spPr>
          <a:xfrm>
            <a:off x="251520" y="404664"/>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Erste Anwendungen von Röntgen-strahlung und radioaktiven Stoffen</a:t>
            </a:r>
            <a:endParaRPr lang="de-DE" sz="2800" b="1"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28769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73217" t="16458" r="10282" b="4862"/>
          <a:stretch/>
        </p:blipFill>
        <p:spPr>
          <a:xfrm>
            <a:off x="5176866" y="1556792"/>
            <a:ext cx="3859630" cy="5184577"/>
          </a:xfrm>
          <a:prstGeom prst="rect">
            <a:avLst/>
          </a:prstGeom>
        </p:spPr>
      </p:pic>
      <p:pic>
        <p:nvPicPr>
          <p:cNvPr id="5" name="Grafik 4"/>
          <p:cNvPicPr>
            <a:picLocks noChangeAspect="1"/>
          </p:cNvPicPr>
          <p:nvPr/>
        </p:nvPicPr>
        <p:blipFill rotWithShape="1">
          <a:blip r:embed="rId3"/>
          <a:srcRect l="57087" t="16458" r="6689" b="8072"/>
          <a:stretch/>
        </p:blipFill>
        <p:spPr>
          <a:xfrm>
            <a:off x="107504" y="1772816"/>
            <a:ext cx="5029892" cy="2952328"/>
          </a:xfrm>
          <a:prstGeom prst="rect">
            <a:avLst/>
          </a:prstGeom>
        </p:spPr>
      </p:pic>
      <p:sp>
        <p:nvSpPr>
          <p:cNvPr id="6" name="Rectangle 2"/>
          <p:cNvSpPr txBox="1">
            <a:spLocks noChangeArrowheads="1"/>
          </p:cNvSpPr>
          <p:nvPr/>
        </p:nvSpPr>
        <p:spPr>
          <a:xfrm>
            <a:off x="179512" y="404664"/>
            <a:ext cx="6552728" cy="667445"/>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Fachverband für Strahlenschutz e.V.</a:t>
            </a:r>
          </a:p>
        </p:txBody>
      </p:sp>
      <p:sp>
        <p:nvSpPr>
          <p:cNvPr id="7" name="Textfeld 6"/>
          <p:cNvSpPr txBox="1"/>
          <p:nvPr/>
        </p:nvSpPr>
        <p:spPr>
          <a:xfrm>
            <a:off x="251520" y="4725144"/>
            <a:ext cx="4752528" cy="1723549"/>
          </a:xfrm>
          <a:prstGeom prst="rect">
            <a:avLst/>
          </a:prstGeom>
          <a:noFill/>
        </p:spPr>
        <p:txBody>
          <a:bodyPr wrap="square" rtlCol="0">
            <a:spAutoFit/>
          </a:bodyPr>
          <a:lstStyle/>
          <a:p>
            <a:pPr algn="just"/>
            <a:r>
              <a:rPr lang="de-DE" sz="1400" dirty="0"/>
              <a:t>Der FS ist ein Zusammenschluss von Strahlenschutz-fachleuten aus Technik, Behörden, Medizin, </a:t>
            </a:r>
            <a:r>
              <a:rPr lang="de-DE" sz="1400" dirty="0" err="1"/>
              <a:t>Sachverstän</a:t>
            </a:r>
            <a:r>
              <a:rPr lang="de-DE" sz="1400" dirty="0"/>
              <a:t>-digen, Kursstätten, allen Anwendungsbereichen von ionisierender und nichtionisierender Strahlung.</a:t>
            </a:r>
          </a:p>
          <a:p>
            <a:pPr algn="just"/>
            <a:endParaRPr lang="de-DE" sz="800" dirty="0"/>
          </a:p>
          <a:p>
            <a:pPr algn="just"/>
            <a:r>
              <a:rPr lang="de-DE" sz="1400" dirty="0"/>
              <a:t>- z.Z. etwa 1300 Mitglieder, 14 Arbeitskreise</a:t>
            </a:r>
          </a:p>
          <a:p>
            <a:pPr algn="just"/>
            <a:r>
              <a:rPr lang="de-DE" sz="1400" dirty="0"/>
              <a:t>- Berät auch das BMUV</a:t>
            </a:r>
          </a:p>
          <a:p>
            <a:pPr algn="just"/>
            <a:r>
              <a:rPr lang="de-DE" sz="1400" dirty="0"/>
              <a:t>- Ganz aktuell: Kooperation mit DGMP</a:t>
            </a:r>
          </a:p>
        </p:txBody>
      </p:sp>
    </p:spTree>
    <p:extLst>
      <p:ext uri="{BB962C8B-B14F-4D97-AF65-F5344CB8AC3E}">
        <p14:creationId xmlns:p14="http://schemas.microsoft.com/office/powerpoint/2010/main" val="2804730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302" y="2204864"/>
            <a:ext cx="4169202" cy="3744416"/>
          </a:xfrm>
          <a:prstGeom prst="rect">
            <a:avLst/>
          </a:prstGeom>
        </p:spPr>
      </p:pic>
      <p:sp>
        <p:nvSpPr>
          <p:cNvPr id="5" name="Rechteck 4"/>
          <p:cNvSpPr/>
          <p:nvPr/>
        </p:nvSpPr>
        <p:spPr>
          <a:xfrm>
            <a:off x="251520" y="1845333"/>
            <a:ext cx="4572000" cy="4524315"/>
          </a:xfrm>
          <a:prstGeom prst="rect">
            <a:avLst/>
          </a:prstGeom>
        </p:spPr>
        <p:txBody>
          <a:bodyPr>
            <a:spAutoFit/>
          </a:bodyPr>
          <a:lstStyle/>
          <a:p>
            <a:pPr algn="just">
              <a:spcBef>
                <a:spcPts val="1200"/>
              </a:spcBef>
              <a:spcAft>
                <a:spcPts val="0"/>
              </a:spcAft>
            </a:pPr>
            <a:r>
              <a:rPr lang="en-US" dirty="0">
                <a:solidFill>
                  <a:srgbClr val="002060"/>
                </a:solidFill>
                <a:latin typeface="+mj-lt"/>
                <a:ea typeface="Times New Roman" panose="02020603050405020304" pitchFamily="18" charset="0"/>
              </a:rPr>
              <a:t>This cork pad, made by the Nakano Tec Company of Japan, has a </a:t>
            </a:r>
            <a:r>
              <a:rPr lang="en-US" b="1" dirty="0">
                <a:solidFill>
                  <a:srgbClr val="FF0000"/>
                </a:solidFill>
                <a:latin typeface="+mj-lt"/>
                <a:ea typeface="Times New Roman" panose="02020603050405020304" pitchFamily="18" charset="0"/>
              </a:rPr>
              <a:t>Cosmo Power Energy disk</a:t>
            </a:r>
            <a:r>
              <a:rPr lang="en-US" dirty="0">
                <a:solidFill>
                  <a:srgbClr val="002060"/>
                </a:solidFill>
                <a:latin typeface="+mj-lt"/>
                <a:ea typeface="Times New Roman" panose="02020603050405020304" pitchFamily="18" charset="0"/>
              </a:rPr>
              <a:t> embedded in the center. The latter contains a small quantity of </a:t>
            </a:r>
            <a:r>
              <a:rPr lang="en-US" b="1" dirty="0">
                <a:solidFill>
                  <a:srgbClr val="FF0000"/>
                </a:solidFill>
                <a:latin typeface="+mj-lt"/>
                <a:ea typeface="Times New Roman" panose="02020603050405020304" pitchFamily="18" charset="0"/>
              </a:rPr>
              <a:t>thorium</a:t>
            </a:r>
            <a:r>
              <a:rPr lang="en-US" b="1" dirty="0">
                <a:solidFill>
                  <a:srgbClr val="002060"/>
                </a:solidFill>
                <a:latin typeface="+mj-lt"/>
                <a:ea typeface="Times New Roman" panose="02020603050405020304" pitchFamily="18" charset="0"/>
              </a:rPr>
              <a:t> </a:t>
            </a:r>
            <a:r>
              <a:rPr lang="en-US" dirty="0">
                <a:solidFill>
                  <a:srgbClr val="002060"/>
                </a:solidFill>
                <a:latin typeface="+mj-lt"/>
                <a:ea typeface="Times New Roman" panose="02020603050405020304" pitchFamily="18" charset="0"/>
              </a:rPr>
              <a:t>which will </a:t>
            </a:r>
            <a:r>
              <a:rPr lang="en-US" b="1" dirty="0">
                <a:solidFill>
                  <a:srgbClr val="FF0000"/>
                </a:solidFill>
                <a:latin typeface="+mj-lt"/>
                <a:ea typeface="Times New Roman" panose="02020603050405020304" pitchFamily="18" charset="0"/>
              </a:rPr>
              <a:t>ionize the air </a:t>
            </a:r>
            <a:r>
              <a:rPr lang="en-US" dirty="0">
                <a:solidFill>
                  <a:srgbClr val="002060"/>
                </a:solidFill>
                <a:latin typeface="+mj-lt"/>
                <a:ea typeface="Times New Roman" panose="02020603050405020304" pitchFamily="18" charset="0"/>
              </a:rPr>
              <a:t>in the vicinity of the disk.  </a:t>
            </a:r>
            <a:endParaRPr lang="de-DE" dirty="0">
              <a:solidFill>
                <a:srgbClr val="002060"/>
              </a:solidFill>
              <a:latin typeface="+mj-lt"/>
              <a:ea typeface="Times New Roman" panose="02020603050405020304" pitchFamily="18" charset="0"/>
            </a:endParaRPr>
          </a:p>
          <a:p>
            <a:pPr algn="just"/>
            <a:r>
              <a:rPr lang="en-US" dirty="0">
                <a:solidFill>
                  <a:srgbClr val="002060"/>
                </a:solidFill>
                <a:latin typeface="+mj-lt"/>
                <a:ea typeface="Calibri" panose="020F0502020204030204" pitchFamily="34" charset="0"/>
              </a:rPr>
              <a:t>The idea is that you can </a:t>
            </a:r>
            <a:r>
              <a:rPr lang="en-US" b="1" dirty="0">
                <a:solidFill>
                  <a:srgbClr val="FF0000"/>
                </a:solidFill>
                <a:latin typeface="+mj-lt"/>
                <a:ea typeface="Times New Roman" panose="02020603050405020304" pitchFamily="18" charset="0"/>
              </a:rPr>
              <a:t>improve the taste of a drink</a:t>
            </a:r>
            <a:r>
              <a:rPr lang="en-US" dirty="0">
                <a:solidFill>
                  <a:srgbClr val="002060"/>
                </a:solidFill>
                <a:latin typeface="+mj-lt"/>
                <a:ea typeface="Calibri" panose="020F0502020204030204" pitchFamily="34" charset="0"/>
              </a:rPr>
              <a:t> by placing it on the coaster for two or three minutes, or five minutes in the case of distilled spirits (e.g., whiskey) and fruits (e.g., apples, oranges). According to the manufacturer, it is not effective for beer, wine or sake.</a:t>
            </a:r>
          </a:p>
          <a:p>
            <a:pPr algn="just"/>
            <a:r>
              <a:rPr lang="en-US" b="1" dirty="0">
                <a:solidFill>
                  <a:srgbClr val="FF0000"/>
                </a:solidFill>
                <a:latin typeface="+mj-lt"/>
                <a:ea typeface="Times New Roman" panose="02020603050405020304" pitchFamily="18" charset="0"/>
              </a:rPr>
              <a:t>Count rate: Approximately 500 counts per minute above background</a:t>
            </a:r>
            <a:r>
              <a:rPr lang="en-US" dirty="0">
                <a:solidFill>
                  <a:srgbClr val="002060"/>
                </a:solidFill>
                <a:latin typeface="+mj-lt"/>
              </a:rPr>
              <a:t> on contact with a pancake GM.</a:t>
            </a:r>
            <a:endParaRPr lang="de-DE" dirty="0">
              <a:solidFill>
                <a:srgbClr val="002060"/>
              </a:solidFill>
              <a:latin typeface="+mj-lt"/>
            </a:endParaRPr>
          </a:p>
        </p:txBody>
      </p:sp>
      <p:sp>
        <p:nvSpPr>
          <p:cNvPr id="7" name="Inhaltsplatzhalter 2"/>
          <p:cNvSpPr txBox="1">
            <a:spLocks/>
          </p:cNvSpPr>
          <p:nvPr/>
        </p:nvSpPr>
        <p:spPr>
          <a:xfrm>
            <a:off x="251520" y="332656"/>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altLang="de-DE" sz="2800" b="1" dirty="0">
                <a:effectLst>
                  <a:outerShdw blurRad="38100" dist="38100" dir="2700000" algn="tl">
                    <a:srgbClr val="000000">
                      <a:alpha val="43137"/>
                    </a:srgbClr>
                  </a:outerShdw>
                </a:effectLst>
              </a:rPr>
              <a:t>Livestyle Produkt 2005</a:t>
            </a:r>
            <a:endParaRPr lang="de-DE" sz="2800" b="1"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86090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tr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91440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79512" y="404664"/>
            <a:ext cx="6552728" cy="864096"/>
          </a:xfrm>
          <a:prstGeom prst="rect">
            <a:avLst/>
          </a:prstGeom>
        </p:spPr>
        <p:txBody>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400">
                <a:effectLst>
                  <a:outerShdw blurRad="38100" dist="38100" dir="2700000" algn="tl">
                    <a:srgbClr val="000000">
                      <a:alpha val="43137"/>
                    </a:srgbClr>
                  </a:outerShdw>
                </a:effectLst>
                <a:latin typeface="+mn-lt"/>
                <a:ea typeface="+mn-ea"/>
                <a:cs typeface="+mn-cs"/>
              </a:rPr>
              <a:t>Herzlichen </a:t>
            </a:r>
            <a:r>
              <a:rPr lang="de-DE" altLang="de-DE" sz="2400" dirty="0">
                <a:effectLst>
                  <a:outerShdw blurRad="38100" dist="38100" dir="2700000" algn="tl">
                    <a:srgbClr val="000000">
                      <a:alpha val="43137"/>
                    </a:srgbClr>
                  </a:outerShdw>
                </a:effectLst>
                <a:latin typeface="+mn-lt"/>
                <a:ea typeface="+mn-ea"/>
                <a:cs typeface="+mn-cs"/>
              </a:rPr>
              <a:t>Dank für Ihre Aufmerksamkeit … </a:t>
            </a:r>
          </a:p>
          <a:p>
            <a:r>
              <a:rPr lang="de-DE" altLang="de-DE" sz="2400" dirty="0">
                <a:effectLst>
                  <a:outerShdw blurRad="38100" dist="38100" dir="2700000" algn="tl">
                    <a:srgbClr val="000000">
                      <a:alpha val="43137"/>
                    </a:srgbClr>
                  </a:outerShdw>
                </a:effectLst>
                <a:latin typeface="+mn-lt"/>
                <a:ea typeface="+mn-ea"/>
                <a:cs typeface="+mn-cs"/>
              </a:rPr>
              <a:t>… und die Einladung zur Veranstaltung</a:t>
            </a:r>
          </a:p>
        </p:txBody>
      </p:sp>
    </p:spTree>
    <p:extLst>
      <p:ext uri="{BB962C8B-B14F-4D97-AF65-F5344CB8AC3E}">
        <p14:creationId xmlns:p14="http://schemas.microsoft.com/office/powerpoint/2010/main" val="423923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hleswig-holstein.de - Medieninformationen - Energiewendeministerium warnt  vor Radium-Trinkbechern"/>
          <p:cNvPicPr>
            <a:picLocks noChangeAspect="1" noChangeArrowheads="1"/>
          </p:cNvPicPr>
          <p:nvPr/>
        </p:nvPicPr>
        <p:blipFill rotWithShape="1">
          <a:blip r:embed="rId2">
            <a:extLst>
              <a:ext uri="{28A0092B-C50C-407E-A947-70E740481C1C}">
                <a14:useLocalDpi xmlns:a14="http://schemas.microsoft.com/office/drawing/2010/main" val="0"/>
              </a:ext>
            </a:extLst>
          </a:blip>
          <a:srcRect l="3981" r="5181"/>
          <a:stretch/>
        </p:blipFill>
        <p:spPr bwMode="auto">
          <a:xfrm>
            <a:off x="6156176" y="1844824"/>
            <a:ext cx="2721866"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leswig-holstein.de - Medieninformationen - Energiewendeministerium warnt  vor Radium-Trinkbech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43" y="1844824"/>
            <a:ext cx="236597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ter Radium-Trinkapparat sichergestellt – RP warnt vor Strahlung solcher  Gefäße – Viernheim Onl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614"/>
          <a:stretch/>
        </p:blipFill>
        <p:spPr bwMode="auto">
          <a:xfrm>
            <a:off x="179511" y="1844823"/>
            <a:ext cx="2566331" cy="4464497"/>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2"/>
          <p:cNvSpPr txBox="1">
            <a:spLocks/>
          </p:cNvSpPr>
          <p:nvPr/>
        </p:nvSpPr>
        <p:spPr>
          <a:xfrm>
            <a:off x="251520" y="404664"/>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Radium-Trinkbecher</a:t>
            </a:r>
          </a:p>
          <a:p>
            <a:pPr marL="0" indent="0">
              <a:lnSpc>
                <a:spcPct val="100000"/>
              </a:lnSpc>
              <a:buNone/>
            </a:pPr>
            <a:r>
              <a:rPr lang="de-DE" sz="2800" b="1" dirty="0">
                <a:effectLst>
                  <a:outerShdw blurRad="38100" dist="38100" dir="2700000" algn="tl">
                    <a:srgbClr val="000000">
                      <a:alpha val="43137"/>
                    </a:srgbClr>
                  </a:outerShdw>
                </a:effectLst>
                <a:latin typeface="+mj-lt"/>
                <a:ea typeface="+mj-ea"/>
                <a:cs typeface="+mj-cs"/>
              </a:rPr>
              <a:t>Hochzeit der Radium-/Radon-Heilbäder</a:t>
            </a:r>
          </a:p>
        </p:txBody>
      </p:sp>
      <p:sp>
        <p:nvSpPr>
          <p:cNvPr id="2" name="Rechteck 1"/>
          <p:cNvSpPr/>
          <p:nvPr/>
        </p:nvSpPr>
        <p:spPr>
          <a:xfrm>
            <a:off x="1763688" y="5877272"/>
            <a:ext cx="994183" cy="461665"/>
          </a:xfrm>
          <a:prstGeom prst="rect">
            <a:avLst/>
          </a:prstGeom>
        </p:spPr>
        <p:txBody>
          <a:bodyPr wrap="none">
            <a:spAutoFit/>
          </a:bodyPr>
          <a:lstStyle/>
          <a:p>
            <a:pPr algn="r"/>
            <a:r>
              <a:rPr lang="de-DE" sz="1200" dirty="0">
                <a:solidFill>
                  <a:srgbClr val="003064"/>
                </a:solidFill>
                <a:latin typeface="Arial" panose="020B0604020202020204" pitchFamily="34" charset="0"/>
                <a:ea typeface="Calibri" panose="020F0502020204030204" pitchFamily="34" charset="0"/>
                <a:cs typeface="Arial" panose="020B0604020202020204" pitchFamily="34" charset="0"/>
              </a:rPr>
              <a:t>© RPU</a:t>
            </a:r>
          </a:p>
          <a:p>
            <a:pPr algn="r"/>
            <a:r>
              <a:rPr lang="de-DE" sz="1200" dirty="0">
                <a:solidFill>
                  <a:srgbClr val="003064"/>
                </a:solidFill>
                <a:latin typeface="Arial" panose="020B0604020202020204" pitchFamily="34" charset="0"/>
                <a:ea typeface="Calibri" panose="020F0502020204030204" pitchFamily="34" charset="0"/>
                <a:cs typeface="Arial" panose="020B0604020202020204" pitchFamily="34" charset="0"/>
              </a:rPr>
              <a:t> Wiesbaden</a:t>
            </a:r>
            <a:endParaRPr lang="de-DE" sz="1200" dirty="0">
              <a:solidFill>
                <a:srgbClr val="003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28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l="3125" t="12914" b="24326"/>
          <a:stretch/>
        </p:blipFill>
        <p:spPr>
          <a:xfrm>
            <a:off x="35496" y="4365104"/>
            <a:ext cx="4464497" cy="2049404"/>
          </a:xfrm>
          <a:prstGeom prst="rect">
            <a:avLst/>
          </a:prstGeom>
        </p:spPr>
      </p:pic>
      <p:sp>
        <p:nvSpPr>
          <p:cNvPr id="3" name="Inhaltsplatzhalter 2"/>
          <p:cNvSpPr txBox="1">
            <a:spLocks/>
          </p:cNvSpPr>
          <p:nvPr/>
        </p:nvSpPr>
        <p:spPr>
          <a:xfrm>
            <a:off x="179512" y="404664"/>
            <a:ext cx="4248472" cy="1008112"/>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de-DE" altLang="de-DE" sz="2800" b="1" dirty="0">
                <a:effectLst>
                  <a:outerShdw blurRad="38100" dist="38100" dir="2700000" algn="tl">
                    <a:srgbClr val="000000">
                      <a:alpha val="43137"/>
                    </a:srgbClr>
                  </a:outerShdw>
                </a:effectLst>
              </a:rPr>
              <a:t>„Livestyle“-Produkte</a:t>
            </a:r>
          </a:p>
          <a:p>
            <a:pPr marL="0" indent="0">
              <a:lnSpc>
                <a:spcPct val="100000"/>
              </a:lnSpc>
              <a:buNone/>
            </a:pPr>
            <a:r>
              <a:rPr lang="de-DE" sz="2800" b="1" dirty="0">
                <a:effectLst>
                  <a:outerShdw blurRad="38100" dist="38100" dir="2700000" algn="tl">
                    <a:srgbClr val="000000">
                      <a:alpha val="43137"/>
                    </a:srgbClr>
                  </a:outerShdw>
                </a:effectLst>
                <a:latin typeface="+mj-lt"/>
                <a:ea typeface="+mj-ea"/>
                <a:cs typeface="+mj-cs"/>
              </a:rPr>
              <a:t>Anfang 20. Jahrhundert</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52539"/>
            <a:ext cx="4554852" cy="6214213"/>
          </a:xfrm>
          <a:prstGeom prst="rect">
            <a:avLst/>
          </a:prstGeom>
        </p:spPr>
      </p:pic>
      <p:sp>
        <p:nvSpPr>
          <p:cNvPr id="5" name="Textfeld 4"/>
          <p:cNvSpPr txBox="1"/>
          <p:nvPr/>
        </p:nvSpPr>
        <p:spPr>
          <a:xfrm>
            <a:off x="134647" y="4005064"/>
            <a:ext cx="4365345" cy="369332"/>
          </a:xfrm>
          <a:prstGeom prst="rect">
            <a:avLst/>
          </a:prstGeom>
          <a:noFill/>
        </p:spPr>
        <p:txBody>
          <a:bodyPr wrap="square" rtlCol="0">
            <a:spAutoFit/>
          </a:bodyPr>
          <a:lstStyle/>
          <a:p>
            <a:pPr algn="l">
              <a:buClr>
                <a:srgbClr val="FF0000"/>
              </a:buClr>
              <a:buSzPct val="120000"/>
            </a:pPr>
            <a:r>
              <a:rPr lang="de-DE" dirty="0">
                <a:solidFill>
                  <a:srgbClr val="002060"/>
                </a:solidFill>
              </a:rPr>
              <a:t>Leistungsträger „Radium“ in Schokolade</a:t>
            </a:r>
          </a:p>
        </p:txBody>
      </p:sp>
      <p:pic>
        <p:nvPicPr>
          <p:cNvPr id="6" name="Grafik 5"/>
          <p:cNvPicPr>
            <a:picLocks noChangeAspect="1"/>
          </p:cNvPicPr>
          <p:nvPr/>
        </p:nvPicPr>
        <p:blipFill rotWithShape="1">
          <a:blip r:embed="rId4"/>
          <a:srcRect l="14962" t="25973" r="50000" b="19253"/>
          <a:stretch/>
        </p:blipFill>
        <p:spPr>
          <a:xfrm>
            <a:off x="4664" y="1811948"/>
            <a:ext cx="4644008" cy="2045360"/>
          </a:xfrm>
          <a:prstGeom prst="rect">
            <a:avLst/>
          </a:prstGeom>
        </p:spPr>
      </p:pic>
      <p:sp>
        <p:nvSpPr>
          <p:cNvPr id="9" name="Abgerundetes Rechteck 8"/>
          <p:cNvSpPr/>
          <p:nvPr/>
        </p:nvSpPr>
        <p:spPr>
          <a:xfrm>
            <a:off x="827584" y="3212976"/>
            <a:ext cx="3384376"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endParaRPr>
          </a:p>
        </p:txBody>
      </p:sp>
      <p:sp>
        <p:nvSpPr>
          <p:cNvPr id="8" name="Abgerundetes Rechteck 7"/>
          <p:cNvSpPr/>
          <p:nvPr/>
        </p:nvSpPr>
        <p:spPr>
          <a:xfrm>
            <a:off x="6156176" y="1052736"/>
            <a:ext cx="1800200" cy="6480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endParaRPr>
          </a:p>
        </p:txBody>
      </p:sp>
      <p:cxnSp>
        <p:nvCxnSpPr>
          <p:cNvPr id="10" name="Gerade Verbindung mit Pfeil 9"/>
          <p:cNvCxnSpPr/>
          <p:nvPr/>
        </p:nvCxnSpPr>
        <p:spPr>
          <a:xfrm flipV="1">
            <a:off x="4334331" y="1717038"/>
            <a:ext cx="1800200" cy="1584176"/>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34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Inhaltsplatzhalter 2"/>
          <p:cNvSpPr txBox="1">
            <a:spLocks/>
          </p:cNvSpPr>
          <p:nvPr/>
        </p:nvSpPr>
        <p:spPr>
          <a:xfrm>
            <a:off x="251520" y="260648"/>
            <a:ext cx="7344816" cy="57606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altLang="de-DE" sz="2800" b="1" dirty="0">
                <a:effectLst>
                  <a:outerShdw blurRad="38100" dist="38100" dir="2700000" algn="tl">
                    <a:srgbClr val="000000">
                      <a:alpha val="43137"/>
                    </a:srgbClr>
                  </a:outerShdw>
                </a:effectLst>
              </a:rPr>
              <a:t>Lazarett 1. Weltkrieg</a:t>
            </a:r>
            <a:endParaRPr lang="de-DE" sz="2800" b="1" dirty="0">
              <a:effectLst>
                <a:outerShdw blurRad="38100" dist="38100" dir="2700000" algn="tl">
                  <a:srgbClr val="000000">
                    <a:alpha val="43137"/>
                  </a:srgbClr>
                </a:outerShdw>
              </a:effectLst>
              <a:latin typeface="+mj-lt"/>
              <a:ea typeface="+mj-ea"/>
              <a:cs typeface="+mj-cs"/>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700808"/>
            <a:ext cx="6145296" cy="4680520"/>
          </a:xfrm>
          <a:prstGeom prst="rect">
            <a:avLst/>
          </a:prstGeom>
        </p:spPr>
      </p:pic>
      <p:sp>
        <p:nvSpPr>
          <p:cNvPr id="3" name="Textfeld 2"/>
          <p:cNvSpPr txBox="1"/>
          <p:nvPr/>
        </p:nvSpPr>
        <p:spPr>
          <a:xfrm>
            <a:off x="6581876" y="5724545"/>
            <a:ext cx="2526628" cy="523220"/>
          </a:xfrm>
          <a:prstGeom prst="rect">
            <a:avLst/>
          </a:prstGeom>
          <a:noFill/>
        </p:spPr>
        <p:txBody>
          <a:bodyPr wrap="square" rtlCol="0">
            <a:spAutoFit/>
          </a:bodyPr>
          <a:lstStyle/>
          <a:p>
            <a:r>
              <a:rPr lang="de-DE" sz="1400" dirty="0"/>
              <a:t>Quelle: </a:t>
            </a:r>
          </a:p>
          <a:p>
            <a:r>
              <a:rPr lang="de-DE" sz="1400" dirty="0"/>
              <a:t>Röntgenmuseum Remscheid</a:t>
            </a:r>
          </a:p>
        </p:txBody>
      </p:sp>
    </p:spTree>
    <p:extLst>
      <p:ext uri="{BB962C8B-B14F-4D97-AF65-F5344CB8AC3E}">
        <p14:creationId xmlns:p14="http://schemas.microsoft.com/office/powerpoint/2010/main" val="3474462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6" name="Picture 5" descr="C:\Users\Andreas.Ernst-Elz\Pictures\Radium\Undated_adve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449" y="1721363"/>
            <a:ext cx="3386966" cy="46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descr="C:\Users\Andreas.Ernst-Elz\Pictures\Radium\radior-radium-and-beauty[1].jpg"/>
          <p:cNvPicPr>
            <a:picLocks noChangeAspect="1" noChangeArrowheads="1"/>
          </p:cNvPicPr>
          <p:nvPr/>
        </p:nvPicPr>
        <p:blipFill rotWithShape="1">
          <a:blip r:embed="rId4">
            <a:extLst>
              <a:ext uri="{28A0092B-C50C-407E-A947-70E740481C1C}">
                <a14:useLocalDpi xmlns:a14="http://schemas.microsoft.com/office/drawing/2010/main" val="0"/>
              </a:ext>
            </a:extLst>
          </a:blip>
          <a:srcRect l="4561" b="3463"/>
          <a:stretch/>
        </p:blipFill>
        <p:spPr bwMode="auto">
          <a:xfrm>
            <a:off x="827584" y="1721363"/>
            <a:ext cx="3456384" cy="470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feld 1"/>
          <p:cNvSpPr txBox="1">
            <a:spLocks noChangeArrowheads="1"/>
          </p:cNvSpPr>
          <p:nvPr/>
        </p:nvSpPr>
        <p:spPr bwMode="auto">
          <a:xfrm>
            <a:off x="179512" y="1412776"/>
            <a:ext cx="41764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de-DE" altLang="de-DE" sz="1200" dirty="0">
                <a:solidFill>
                  <a:schemeClr val="tx2"/>
                </a:solidFill>
              </a:rPr>
              <a:t>               New York </a:t>
            </a:r>
            <a:r>
              <a:rPr lang="de-DE" altLang="de-DE" sz="1200" dirty="0" err="1">
                <a:solidFill>
                  <a:schemeClr val="tx2"/>
                </a:solidFill>
              </a:rPr>
              <a:t>Tribune</a:t>
            </a:r>
            <a:r>
              <a:rPr lang="de-DE" altLang="de-DE" sz="1200" dirty="0">
                <a:solidFill>
                  <a:schemeClr val="tx2"/>
                </a:solidFill>
              </a:rPr>
              <a:t>              November 10. 1918</a:t>
            </a:r>
          </a:p>
        </p:txBody>
      </p:sp>
      <p:sp>
        <p:nvSpPr>
          <p:cNvPr id="69639" name="Line 5"/>
          <p:cNvSpPr>
            <a:spLocks noChangeShapeType="1"/>
          </p:cNvSpPr>
          <p:nvPr/>
        </p:nvSpPr>
        <p:spPr bwMode="auto">
          <a:xfrm>
            <a:off x="4067944" y="1556792"/>
            <a:ext cx="72007" cy="164570"/>
          </a:xfrm>
          <a:prstGeom prst="line">
            <a:avLst/>
          </a:prstGeom>
          <a:noFill/>
          <a:ln w="28575">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8" name="Rectangle 3"/>
          <p:cNvSpPr txBox="1">
            <a:spLocks noChangeArrowheads="1"/>
          </p:cNvSpPr>
          <p:nvPr/>
        </p:nvSpPr>
        <p:spPr>
          <a:xfrm>
            <a:off x="179512" y="260648"/>
            <a:ext cx="6858000" cy="936104"/>
          </a:xfrm>
          <a:prstGeom prst="rect">
            <a:avLst/>
          </a:prstGeom>
        </p:spPr>
        <p:txBody>
          <a:bodyPr/>
          <a:lstStyle>
            <a:lvl1pPr marL="1428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1pPr>
            <a:lvl2pPr marL="266700" indent="-1238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2pPr>
            <a:lvl3pPr marL="409575" indent="-14287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3pPr>
            <a:lvl4pPr marL="542925" indent="-149225"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4pPr>
            <a:lvl5pPr marL="676275" indent="-133350" algn="l" defTabSz="914400" rtl="0" eaLnBrk="1" latinLnBrk="0" hangingPunct="1">
              <a:lnSpc>
                <a:spcPct val="135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buNone/>
              <a:defRPr/>
            </a:pPr>
            <a:r>
              <a:rPr lang="de-DE" altLang="de-DE" sz="2800" b="1" dirty="0">
                <a:effectLst>
                  <a:outerShdw blurRad="38100" dist="38100" dir="2700000" algn="tl">
                    <a:srgbClr val="000000">
                      <a:alpha val="43137"/>
                    </a:srgbClr>
                  </a:outerShdw>
                </a:effectLst>
              </a:rPr>
              <a:t>Radium … </a:t>
            </a:r>
          </a:p>
          <a:p>
            <a:pPr>
              <a:lnSpc>
                <a:spcPct val="100000"/>
              </a:lnSpc>
              <a:buFont typeface="Wingdings" panose="05000000000000000000" pitchFamily="2" charset="2"/>
              <a:buNone/>
              <a:defRPr/>
            </a:pPr>
            <a:r>
              <a:rPr lang="de-DE" altLang="de-DE" sz="2200" dirty="0">
                <a:latin typeface="+mj-lt"/>
                <a:ea typeface="+mj-ea"/>
                <a:cs typeface="+mj-cs"/>
              </a:rPr>
              <a:t>… für ein strahlendes Lächeln</a:t>
            </a:r>
          </a:p>
        </p:txBody>
      </p:sp>
    </p:spTree>
    <p:extLst>
      <p:ext uri="{BB962C8B-B14F-4D97-AF65-F5344CB8AC3E}">
        <p14:creationId xmlns:p14="http://schemas.microsoft.com/office/powerpoint/2010/main" val="169453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Andreas.Ernst-Elz\Pictures\Radium\Radium_contraceptive[1].JPG"/>
          <p:cNvPicPr>
            <a:picLocks noChangeAspect="1" noChangeArrowheads="1"/>
          </p:cNvPicPr>
          <p:nvPr/>
        </p:nvPicPr>
        <p:blipFill rotWithShape="1">
          <a:blip r:embed="rId2">
            <a:extLst>
              <a:ext uri="{28A0092B-C50C-407E-A947-70E740481C1C}">
                <a14:useLocalDpi xmlns:a14="http://schemas.microsoft.com/office/drawing/2010/main" val="0"/>
              </a:ext>
            </a:extLst>
          </a:blip>
          <a:srcRect l="5708" t="3288" r="15688" b="20063"/>
          <a:stretch/>
        </p:blipFill>
        <p:spPr bwMode="auto">
          <a:xfrm>
            <a:off x="1475656" y="1844824"/>
            <a:ext cx="7560840" cy="407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gray">
          <a:xfrm>
            <a:off x="238125" y="453107"/>
            <a:ext cx="6494463" cy="455613"/>
          </a:xfrm>
          <a:prstGeom prst="rect">
            <a:avLst/>
          </a:prstGeom>
        </p:spPr>
        <p:txBody>
          <a:bodyPr vert="horz" lIns="0" tIns="0" rIns="0" bIns="0" rtlCol="0" anchor="b" anchorCtr="0">
            <a:noAutofit/>
          </a:bodyPr>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de-DE" altLang="de-DE" sz="2800" dirty="0">
                <a:effectLst>
                  <a:outerShdw blurRad="38100" dist="38100" dir="2700000" algn="tl">
                    <a:srgbClr val="000000">
                      <a:alpha val="43137"/>
                    </a:srgbClr>
                  </a:outerShdw>
                </a:effectLst>
                <a:latin typeface="+mn-lt"/>
                <a:ea typeface="+mn-ea"/>
                <a:cs typeface="+mn-cs"/>
              </a:rPr>
              <a:t>„Aufhärtung“ </a:t>
            </a:r>
          </a:p>
        </p:txBody>
      </p:sp>
      <p:pic>
        <p:nvPicPr>
          <p:cNvPr id="8" name="Grafik 7"/>
          <p:cNvPicPr>
            <a:picLocks noChangeAspect="1"/>
          </p:cNvPicPr>
          <p:nvPr/>
        </p:nvPicPr>
        <p:blipFill rotWithShape="1">
          <a:blip r:embed="rId3"/>
          <a:srcRect l="50000" t="13662" r="17713" b="33229"/>
          <a:stretch/>
        </p:blipFill>
        <p:spPr>
          <a:xfrm>
            <a:off x="30088" y="5110779"/>
            <a:ext cx="2741712" cy="1270549"/>
          </a:xfrm>
          <a:prstGeom prst="rect">
            <a:avLst/>
          </a:prstGeom>
        </p:spPr>
      </p:pic>
      <p:sp>
        <p:nvSpPr>
          <p:cNvPr id="10" name="Textfeld 9"/>
          <p:cNvSpPr txBox="1"/>
          <p:nvPr/>
        </p:nvSpPr>
        <p:spPr>
          <a:xfrm>
            <a:off x="2862064" y="5373216"/>
            <a:ext cx="2141984" cy="584775"/>
          </a:xfrm>
          <a:prstGeom prst="rect">
            <a:avLst/>
          </a:prstGeom>
          <a:noFill/>
        </p:spPr>
        <p:txBody>
          <a:bodyPr wrap="square" rtlCol="0">
            <a:spAutoFit/>
          </a:bodyPr>
          <a:lstStyle/>
          <a:p>
            <a:r>
              <a:rPr lang="de-DE" sz="1600" dirty="0"/>
              <a:t>Quelle für die meisten Abbildungen:</a:t>
            </a:r>
          </a:p>
        </p:txBody>
      </p:sp>
      <p:sp>
        <p:nvSpPr>
          <p:cNvPr id="11" name="Rechteck 10"/>
          <p:cNvSpPr/>
          <p:nvPr/>
        </p:nvSpPr>
        <p:spPr>
          <a:xfrm>
            <a:off x="2862064" y="6084004"/>
            <a:ext cx="6174432" cy="338554"/>
          </a:xfrm>
          <a:prstGeom prst="rect">
            <a:avLst/>
          </a:prstGeom>
        </p:spPr>
        <p:txBody>
          <a:bodyPr wrap="square">
            <a:spAutoFit/>
          </a:bodyPr>
          <a:lstStyle/>
          <a:p>
            <a:r>
              <a:rPr lang="de-DE" sz="1600" u="sng" dirty="0">
                <a:solidFill>
                  <a:srgbClr val="0563C1"/>
                </a:solidFill>
                <a:latin typeface="Calibri" panose="020F0502020204030204" pitchFamily="34" charset="0"/>
                <a:ea typeface="Calibri" panose="020F0502020204030204" pitchFamily="34" charset="0"/>
                <a:hlinkClick r:id="rId4"/>
              </a:rPr>
              <a:t>https://orau.org/health-physics-museum/collection/index.html</a:t>
            </a:r>
            <a:endParaRPr lang="de-DE" sz="1600" dirty="0"/>
          </a:p>
        </p:txBody>
      </p:sp>
    </p:spTree>
    <p:extLst>
      <p:ext uri="{BB962C8B-B14F-4D97-AF65-F5344CB8AC3E}">
        <p14:creationId xmlns:p14="http://schemas.microsoft.com/office/powerpoint/2010/main" val="17678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type="title" idx="4294967295"/>
          </p:nvPr>
        </p:nvSpPr>
        <p:spPr>
          <a:xfrm>
            <a:off x="238125" y="908720"/>
            <a:ext cx="6494463" cy="455613"/>
          </a:xfrm>
        </p:spPr>
        <p:txBody>
          <a:bodyPr/>
          <a:lstStyle/>
          <a:p>
            <a:r>
              <a:rPr lang="de-DE" altLang="de-DE" sz="2800" dirty="0">
                <a:effectLst>
                  <a:outerShdw blurRad="38100" dist="38100" dir="2700000" algn="tl">
                    <a:srgbClr val="000000">
                      <a:alpha val="43137"/>
                    </a:srgbClr>
                  </a:outerShdw>
                </a:effectLst>
                <a:latin typeface="+mn-lt"/>
                <a:ea typeface="+mn-ea"/>
                <a:cs typeface="+mn-cs"/>
              </a:rPr>
              <a:t>„</a:t>
            </a:r>
            <a:r>
              <a:rPr lang="de-DE" altLang="de-DE" sz="2800" dirty="0" err="1">
                <a:effectLst>
                  <a:outerShdw blurRad="38100" dist="38100" dir="2700000" algn="tl">
                    <a:srgbClr val="000000">
                      <a:alpha val="43137"/>
                    </a:srgbClr>
                  </a:outerShdw>
                </a:effectLst>
                <a:latin typeface="+mn-lt"/>
                <a:ea typeface="+mn-ea"/>
                <a:cs typeface="+mn-cs"/>
              </a:rPr>
              <a:t>Afterloading</a:t>
            </a:r>
            <a:r>
              <a:rPr lang="de-DE" altLang="de-DE" sz="2800" dirty="0">
                <a:effectLst>
                  <a:outerShdw blurRad="38100" dist="38100" dir="2700000" algn="tl">
                    <a:srgbClr val="000000">
                      <a:alpha val="43137"/>
                    </a:srgbClr>
                  </a:outerShdw>
                </a:effectLst>
                <a:latin typeface="+mn-lt"/>
                <a:ea typeface="+mn-ea"/>
                <a:cs typeface="+mn-cs"/>
              </a:rPr>
              <a:t>“</a:t>
            </a:r>
            <a:br>
              <a:rPr lang="de-DE" altLang="de-DE" sz="2800" dirty="0">
                <a:effectLst>
                  <a:outerShdw blurRad="38100" dist="38100" dir="2700000" algn="tl">
                    <a:srgbClr val="000000">
                      <a:alpha val="43137"/>
                    </a:srgbClr>
                  </a:outerShdw>
                </a:effectLst>
                <a:latin typeface="+mn-lt"/>
                <a:ea typeface="+mn-ea"/>
                <a:cs typeface="+mn-cs"/>
              </a:rPr>
            </a:br>
            <a:r>
              <a:rPr lang="de-DE" altLang="de-DE" sz="2800" dirty="0">
                <a:effectLst>
                  <a:outerShdw blurRad="38100" dist="38100" dir="2700000" algn="tl">
                    <a:srgbClr val="000000">
                      <a:alpha val="43137"/>
                    </a:srgbClr>
                  </a:outerShdw>
                </a:effectLst>
                <a:latin typeface="+mn-lt"/>
                <a:ea typeface="+mn-ea"/>
                <a:cs typeface="+mn-cs"/>
              </a:rPr>
              <a:t>oder: „nuklearmedizinische Therapie“ </a:t>
            </a:r>
          </a:p>
        </p:txBody>
      </p:sp>
      <p:pic>
        <p:nvPicPr>
          <p:cNvPr id="8" name="Grafik 7" descr="Vita Radium Suppositories (ca.1930)"/>
          <p:cNvPicPr/>
          <p:nvPr/>
        </p:nvPicPr>
        <p:blipFill rotWithShape="1">
          <a:blip r:embed="rId3" cstate="print">
            <a:extLst>
              <a:ext uri="{28A0092B-C50C-407E-A947-70E740481C1C}">
                <a14:useLocalDpi xmlns:a14="http://schemas.microsoft.com/office/drawing/2010/main" val="0"/>
              </a:ext>
            </a:extLst>
          </a:blip>
          <a:srcRect l="3510" r="2611" b="5241"/>
          <a:stretch/>
        </p:blipFill>
        <p:spPr bwMode="auto">
          <a:xfrm>
            <a:off x="9578" y="1779522"/>
            <a:ext cx="5858566" cy="4568037"/>
          </a:xfrm>
          <a:prstGeom prst="rect">
            <a:avLst/>
          </a:prstGeom>
          <a:noFill/>
          <a:ln>
            <a:noFill/>
          </a:ln>
          <a:extLst>
            <a:ext uri="{53640926-AAD7-44D8-BBD7-CCE9431645EC}">
              <a14:shadowObscured xmlns:a14="http://schemas.microsoft.com/office/drawing/2010/main"/>
            </a:ext>
          </a:extLst>
        </p:spPr>
      </p:pic>
      <p:pic>
        <p:nvPicPr>
          <p:cNvPr id="10" name="Grafik 9" descr="Vita Radium Suppositories (ca.1930)"/>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717032"/>
            <a:ext cx="4680520" cy="2630527"/>
          </a:xfrm>
          <a:prstGeom prst="rect">
            <a:avLst/>
          </a:prstGeom>
          <a:noFill/>
          <a:ln>
            <a:noFill/>
          </a:ln>
        </p:spPr>
      </p:pic>
      <p:sp>
        <p:nvSpPr>
          <p:cNvPr id="11" name="Line 5"/>
          <p:cNvSpPr>
            <a:spLocks noChangeShapeType="1"/>
          </p:cNvSpPr>
          <p:nvPr/>
        </p:nvSpPr>
        <p:spPr bwMode="auto">
          <a:xfrm>
            <a:off x="5004048" y="1412776"/>
            <a:ext cx="468052" cy="2910089"/>
          </a:xfrm>
          <a:prstGeom prst="line">
            <a:avLst/>
          </a:prstGeom>
          <a:noFill/>
          <a:ln w="38100">
            <a:solidFill>
              <a:srgbClr val="FFFF0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3" name="Line 5"/>
          <p:cNvSpPr>
            <a:spLocks noChangeShapeType="1"/>
          </p:cNvSpPr>
          <p:nvPr/>
        </p:nvSpPr>
        <p:spPr bwMode="auto">
          <a:xfrm flipH="1">
            <a:off x="1655676" y="1412776"/>
            <a:ext cx="108012" cy="1368153"/>
          </a:xfrm>
          <a:prstGeom prst="line">
            <a:avLst/>
          </a:prstGeom>
          <a:noFill/>
          <a:ln w="38100">
            <a:solidFill>
              <a:srgbClr val="FFFF00"/>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de-DE"/>
          </a:p>
        </p:txBody>
      </p:sp>
    </p:spTree>
    <p:extLst>
      <p:ext uri="{BB962C8B-B14F-4D97-AF65-F5344CB8AC3E}">
        <p14:creationId xmlns:p14="http://schemas.microsoft.com/office/powerpoint/2010/main" val="2851840065"/>
      </p:ext>
    </p:extLst>
  </p:cSld>
  <p:clrMapOvr>
    <a:masterClrMapping/>
  </p:clrMapOvr>
</p:sld>
</file>

<file path=ppt/theme/theme1.xml><?xml version="1.0" encoding="utf-8"?>
<a:theme xmlns:a="http://schemas.openxmlformats.org/drawingml/2006/main" name="SH_PowerPoint_Energiew">
  <a:themeElements>
    <a:clrScheme name="SH">
      <a:dk1>
        <a:srgbClr val="003064"/>
      </a:dk1>
      <a:lt1>
        <a:sysClr val="window" lastClr="FFFFFF"/>
      </a:lt1>
      <a:dk2>
        <a:srgbClr val="000000"/>
      </a:dk2>
      <a:lt2>
        <a:srgbClr val="D4004B"/>
      </a:lt2>
      <a:accent1>
        <a:srgbClr val="00A2AB"/>
      </a:accent1>
      <a:accent2>
        <a:srgbClr val="008CCF"/>
      </a:accent2>
      <a:accent3>
        <a:srgbClr val="3A78B8"/>
      </a:accent3>
      <a:accent4>
        <a:srgbClr val="7A6FAC"/>
      </a:accent4>
      <a:accent5>
        <a:srgbClr val="B55C9C"/>
      </a:accent5>
      <a:accent6>
        <a:srgbClr val="D62F87"/>
      </a:accent6>
      <a:hlink>
        <a:srgbClr val="003064"/>
      </a:hlink>
      <a:folHlink>
        <a:srgbClr val="003064"/>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theme>
</file>

<file path=ppt/theme/theme2.xml><?xml version="1.0" encoding="utf-8"?>
<a:theme xmlns:a="http://schemas.openxmlformats.org/drawingml/2006/main" name="Larissa">
  <a:themeElements>
    <a:clrScheme name="SH">
      <a:dk1>
        <a:srgbClr val="003064"/>
      </a:dk1>
      <a:lt1>
        <a:sysClr val="window" lastClr="FFFFFF"/>
      </a:lt1>
      <a:dk2>
        <a:srgbClr val="000000"/>
      </a:dk2>
      <a:lt2>
        <a:srgbClr val="D4004B"/>
      </a:lt2>
      <a:accent1>
        <a:srgbClr val="00A2AB"/>
      </a:accent1>
      <a:accent2>
        <a:srgbClr val="008CCF"/>
      </a:accent2>
      <a:accent3>
        <a:srgbClr val="3A78B8"/>
      </a:accent3>
      <a:accent4>
        <a:srgbClr val="7A6FAC"/>
      </a:accent4>
      <a:accent5>
        <a:srgbClr val="B55C9C"/>
      </a:accent5>
      <a:accent6>
        <a:srgbClr val="D62F87"/>
      </a:accent6>
      <a:hlink>
        <a:srgbClr val="003064"/>
      </a:hlink>
      <a:folHlink>
        <a:srgbClr val="003064"/>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SH">
      <a:dk1>
        <a:srgbClr val="003064"/>
      </a:dk1>
      <a:lt1>
        <a:sysClr val="window" lastClr="FFFFFF"/>
      </a:lt1>
      <a:dk2>
        <a:srgbClr val="000000"/>
      </a:dk2>
      <a:lt2>
        <a:srgbClr val="D4004B"/>
      </a:lt2>
      <a:accent1>
        <a:srgbClr val="00A2AB"/>
      </a:accent1>
      <a:accent2>
        <a:srgbClr val="008CCF"/>
      </a:accent2>
      <a:accent3>
        <a:srgbClr val="3A78B8"/>
      </a:accent3>
      <a:accent4>
        <a:srgbClr val="7A6FAC"/>
      </a:accent4>
      <a:accent5>
        <a:srgbClr val="B55C9C"/>
      </a:accent5>
      <a:accent6>
        <a:srgbClr val="D62F87"/>
      </a:accent6>
      <a:hlink>
        <a:srgbClr val="003064"/>
      </a:hlink>
      <a:folHlink>
        <a:srgbClr val="003064"/>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SH_PowerPoint_Energiew</Template>
  <TotalTime>0</TotalTime>
  <Words>2159</Words>
  <Application>Microsoft Office PowerPoint</Application>
  <PresentationFormat>Bildschirmpräsentation (4:3)</PresentationFormat>
  <Paragraphs>272</Paragraphs>
  <Slides>32</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32</vt:i4>
      </vt:variant>
    </vt:vector>
  </HeadingPairs>
  <TitlesOfParts>
    <vt:vector size="39" baseType="lpstr">
      <vt:lpstr>SimSun</vt:lpstr>
      <vt:lpstr>Arial</vt:lpstr>
      <vt:lpstr>Calibri</vt:lpstr>
      <vt:lpstr>system-ui</vt:lpstr>
      <vt:lpstr>Times New Roman</vt:lpstr>
      <vt:lpstr>Wingdings</vt:lpstr>
      <vt:lpstr>SH_PowerPoint_Energiew</vt:lpstr>
      <vt:lpstr>Schleswig-Holstein Der echte Norden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„Afterloading“ oder: „nuklearmedizinische Therapie“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Schleswig-Holstein Der echte Norden</dc:title>
  <dc:creator>Andreas Ernst-Elz</dc:creator>
  <cp:lastModifiedBy>Herzogenrath</cp:lastModifiedBy>
  <cp:revision>608</cp:revision>
  <dcterms:created xsi:type="dcterms:W3CDTF">2017-02-01T07:29:55Z</dcterms:created>
  <dcterms:modified xsi:type="dcterms:W3CDTF">2022-10-05T07:31:21Z</dcterms:modified>
</cp:coreProperties>
</file>