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8" r:id="rId2"/>
    <p:sldId id="505" r:id="rId3"/>
    <p:sldId id="504" r:id="rId4"/>
    <p:sldId id="491" r:id="rId5"/>
    <p:sldId id="563" r:id="rId6"/>
    <p:sldId id="564" r:id="rId7"/>
    <p:sldId id="518" r:id="rId8"/>
    <p:sldId id="549" r:id="rId9"/>
    <p:sldId id="550" r:id="rId10"/>
    <p:sldId id="551" r:id="rId11"/>
    <p:sldId id="554" r:id="rId12"/>
    <p:sldId id="552" r:id="rId13"/>
    <p:sldId id="519" r:id="rId14"/>
    <p:sldId id="517" r:id="rId15"/>
    <p:sldId id="557" r:id="rId16"/>
    <p:sldId id="559" r:id="rId17"/>
    <p:sldId id="555" r:id="rId18"/>
    <p:sldId id="522" r:id="rId19"/>
    <p:sldId id="526" r:id="rId20"/>
    <p:sldId id="527" r:id="rId21"/>
    <p:sldId id="565" r:id="rId22"/>
    <p:sldId id="566" r:id="rId23"/>
    <p:sldId id="567" r:id="rId24"/>
    <p:sldId id="487" r:id="rId25"/>
    <p:sldId id="568" r:id="rId26"/>
    <p:sldId id="548" r:id="rId27"/>
    <p:sldId id="520" r:id="rId28"/>
    <p:sldId id="560" r:id="rId29"/>
    <p:sldId id="561" r:id="rId30"/>
    <p:sldId id="562" r:id="rId3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39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B5B6B4"/>
    <a:srgbClr val="008DB6"/>
    <a:srgbClr val="0084AB"/>
    <a:srgbClr val="001E27"/>
    <a:srgbClr val="266C48"/>
    <a:srgbClr val="36A56F"/>
    <a:srgbClr val="BAAE34"/>
    <a:srgbClr val="004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F22651-956E-4982-A465-E66A3E493E50}" v="163" dt="2022-09-22T20:58:19.3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4695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1302" y="114"/>
      </p:cViewPr>
      <p:guideLst>
        <p:guide orient="horz" pos="2352"/>
        <p:guide pos="394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7339"/>
    </p:cViewPr>
  </p:sorterViewPr>
  <p:notesViewPr>
    <p:cSldViewPr snapToGrid="0" snapToObjects="1">
      <p:cViewPr varScale="1">
        <p:scale>
          <a:sx n="62" d="100"/>
          <a:sy n="62" d="100"/>
        </p:scale>
        <p:origin x="3226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Alter_NUK_v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LSF_Abbildungen1-5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LSF_Abbildungen1-5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LSF_Abbildungen1-5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LSF_Abbildungen1-5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LSF_Abbildungen1-5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Alter_NUK_v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Alter_NUK_v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Alter_NUK_v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Alter_NUK_v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Alter_NUK_v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LSF_Abbildungen1-5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LSF_Abbildungen1-5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zrn-my.sharepoint.com/personal/l_freudenberg_zrn-info_de/Documents/Desktop/Sonstiges_2019-22/Alter_NUK/LSF_Abbildungen1-5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539841359609055E-2"/>
          <c:y val="0.13306788016685628"/>
          <c:w val="0.92720233175272981"/>
          <c:h val="0.68827657167978584"/>
        </c:manualLayout>
      </c:layout>
      <c:lineChart>
        <c:grouping val="standard"/>
        <c:varyColors val="0"/>
        <c:ser>
          <c:idx val="0"/>
          <c:order val="0"/>
          <c:tx>
            <c:strRef>
              <c:f>Abb_NUK_absolut!$B$1</c:f>
              <c:strCache>
                <c:ptCount val="1"/>
                <c:pt idx="0">
                  <c:v>bis 34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Abb_NUK_absolut!$B$2:$B$20</c:f>
              <c:numCache>
                <c:formatCode>General</c:formatCode>
                <c:ptCount val="19"/>
                <c:pt idx="0">
                  <c:v>39</c:v>
                </c:pt>
                <c:pt idx="1">
                  <c:v>46</c:v>
                </c:pt>
                <c:pt idx="2">
                  <c:v>32</c:v>
                </c:pt>
                <c:pt idx="3">
                  <c:v>31</c:v>
                </c:pt>
                <c:pt idx="4">
                  <c:v>23</c:v>
                </c:pt>
                <c:pt idx="5">
                  <c:v>23</c:v>
                </c:pt>
                <c:pt idx="6">
                  <c:v>24</c:v>
                </c:pt>
                <c:pt idx="7">
                  <c:v>26</c:v>
                </c:pt>
                <c:pt idx="8">
                  <c:v>21</c:v>
                </c:pt>
                <c:pt idx="9">
                  <c:v>16</c:v>
                </c:pt>
                <c:pt idx="10">
                  <c:v>21</c:v>
                </c:pt>
                <c:pt idx="11">
                  <c:v>19</c:v>
                </c:pt>
                <c:pt idx="12">
                  <c:v>34</c:v>
                </c:pt>
                <c:pt idx="13">
                  <c:v>38</c:v>
                </c:pt>
                <c:pt idx="14">
                  <c:v>33</c:v>
                </c:pt>
                <c:pt idx="15">
                  <c:v>27</c:v>
                </c:pt>
                <c:pt idx="16">
                  <c:v>42</c:v>
                </c:pt>
                <c:pt idx="17">
                  <c:v>40</c:v>
                </c:pt>
                <c:pt idx="18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1D-422E-AB29-BA0AE7E24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399311"/>
        <c:axId val="95399727"/>
      </c:lineChart>
      <c:catAx>
        <c:axId val="95399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5399727"/>
        <c:crosses val="autoZero"/>
        <c:auto val="1"/>
        <c:lblAlgn val="ctr"/>
        <c:lblOffset val="100"/>
        <c:noMultiLvlLbl val="0"/>
      </c:catAx>
      <c:valAx>
        <c:axId val="95399727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5399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'Abbildung 5'!$A$2</c:f>
              <c:strCache>
                <c:ptCount val="1"/>
                <c:pt idx="0">
                  <c:v>Nuklearmedizin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5'!$B$2:$H$2</c:f>
              <c:numCache>
                <c:formatCode>0.0%</c:formatCode>
                <c:ptCount val="7"/>
                <c:pt idx="0">
                  <c:v>0.26286353467561524</c:v>
                </c:pt>
                <c:pt idx="1">
                  <c:v>0.27643979057591622</c:v>
                </c:pt>
                <c:pt idx="2">
                  <c:v>0.28810226155358898</c:v>
                </c:pt>
                <c:pt idx="3">
                  <c:v>0.29329608938547486</c:v>
                </c:pt>
                <c:pt idx="4">
                  <c:v>0.31643356643356646</c:v>
                </c:pt>
                <c:pt idx="5">
                  <c:v>0.35018050541516244</c:v>
                </c:pt>
                <c:pt idx="6">
                  <c:v>0.34427542033626901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9F-4BA8-8CB3-053478D8EFB6}"/>
            </c:ext>
          </c:extLst>
        </c:ser>
        <c:ser>
          <c:idx val="1"/>
          <c:order val="1"/>
          <c:tx>
            <c:strRef>
              <c:f>'Abbildung 5'!$A$3</c:f>
              <c:strCache>
                <c:ptCount val="1"/>
                <c:pt idx="0">
                  <c:v>Radiologie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5'!$B$3:$H$3</c:f>
              <c:numCache>
                <c:formatCode>0.0%</c:formatCode>
                <c:ptCount val="7"/>
                <c:pt idx="0">
                  <c:v>0.29206653870761357</c:v>
                </c:pt>
                <c:pt idx="1">
                  <c:v>0.29631350681536556</c:v>
                </c:pt>
                <c:pt idx="2">
                  <c:v>0.30913899500440789</c:v>
                </c:pt>
                <c:pt idx="3">
                  <c:v>0.32619596151240005</c:v>
                </c:pt>
                <c:pt idx="4">
                  <c:v>0.33981679006148829</c:v>
                </c:pt>
                <c:pt idx="5">
                  <c:v>0.35702911737943582</c:v>
                </c:pt>
                <c:pt idx="6">
                  <c:v>0.37073938122705818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9F-4BA8-8CB3-053478D8EFB6}"/>
            </c:ext>
          </c:extLst>
        </c:ser>
        <c:ser>
          <c:idx val="2"/>
          <c:order val="2"/>
          <c:tx>
            <c:strRef>
              <c:f>'Abbildung 5'!$A$4</c:f>
              <c:strCache>
                <c:ptCount val="1"/>
                <c:pt idx="0">
                  <c:v>Strahlentherapie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5'!$B$4:$H$4</c:f>
              <c:numCache>
                <c:formatCode>0.0%</c:formatCode>
                <c:ptCount val="7"/>
                <c:pt idx="0">
                  <c:v>0.38964577656675747</c:v>
                </c:pt>
                <c:pt idx="1">
                  <c:v>0.42890995260663506</c:v>
                </c:pt>
                <c:pt idx="2">
                  <c:v>0.45702730030333671</c:v>
                </c:pt>
                <c:pt idx="3">
                  <c:v>0.46847635726795095</c:v>
                </c:pt>
                <c:pt idx="4">
                  <c:v>0.47255369928400953</c:v>
                </c:pt>
                <c:pt idx="5">
                  <c:v>0.48450704225352115</c:v>
                </c:pt>
                <c:pt idx="6">
                  <c:v>0.48015614834092391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9F-4BA8-8CB3-053478D8E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75305040"/>
        <c:axId val="775322096"/>
      </c:barChart>
      <c:lineChart>
        <c:grouping val="standard"/>
        <c:varyColors val="0"/>
        <c:ser>
          <c:idx val="3"/>
          <c:order val="3"/>
          <c:tx>
            <c:strRef>
              <c:f>'Abbildung 5'!$A$5</c:f>
              <c:strCache>
                <c:ptCount val="1"/>
                <c:pt idx="0">
                  <c:v>Alle berufstätigen Ärztinnen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5'!$B$5:$H$5</c:f>
              <c:numCache>
                <c:formatCode>0.0%</c:formatCode>
                <c:ptCount val="7"/>
                <c:pt idx="0">
                  <c:v>0.38187934248989697</c:v>
                </c:pt>
                <c:pt idx="1">
                  <c:v>0.39955659801433024</c:v>
                </c:pt>
                <c:pt idx="2">
                  <c:v>0.42207734433723482</c:v>
                </c:pt>
                <c:pt idx="3">
                  <c:v>0.44321254964940709</c:v>
                </c:pt>
                <c:pt idx="4">
                  <c:v>0.45969318775551976</c:v>
                </c:pt>
                <c:pt idx="5">
                  <c:v>0.47224529946330551</c:v>
                </c:pt>
                <c:pt idx="6">
                  <c:v>0.4853191387099875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9F-4BA8-8CB3-053478D8E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5305040"/>
        <c:axId val="775322096"/>
      </c:lineChart>
      <c:catAx>
        <c:axId val="77530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75322096"/>
        <c:crosses val="autoZero"/>
        <c:auto val="1"/>
        <c:lblAlgn val="ctr"/>
        <c:lblOffset val="100"/>
        <c:noMultiLvlLbl val="0"/>
      </c:catAx>
      <c:valAx>
        <c:axId val="775322096"/>
        <c:scaling>
          <c:orientation val="minMax"/>
          <c:max val="0.5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753050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'Abbildung 5'!$A$2</c:f>
              <c:strCache>
                <c:ptCount val="1"/>
                <c:pt idx="0">
                  <c:v>Nuklearmedizin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5'!$B$2:$H$2</c:f>
              <c:numCache>
                <c:formatCode>0.0%</c:formatCode>
                <c:ptCount val="7"/>
                <c:pt idx="0">
                  <c:v>0.26286353467561524</c:v>
                </c:pt>
                <c:pt idx="1">
                  <c:v>0.27643979057591622</c:v>
                </c:pt>
                <c:pt idx="2">
                  <c:v>0.28810226155358898</c:v>
                </c:pt>
                <c:pt idx="3">
                  <c:v>0.29329608938547486</c:v>
                </c:pt>
                <c:pt idx="4">
                  <c:v>0.31643356643356646</c:v>
                </c:pt>
                <c:pt idx="5">
                  <c:v>0.35018050541516244</c:v>
                </c:pt>
                <c:pt idx="6">
                  <c:v>0.34427542033626901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9F-4BA8-8CB3-053478D8EFB6}"/>
            </c:ext>
          </c:extLst>
        </c:ser>
        <c:ser>
          <c:idx val="1"/>
          <c:order val="1"/>
          <c:tx>
            <c:strRef>
              <c:f>'Abbildung 5'!$A$3</c:f>
              <c:strCache>
                <c:ptCount val="1"/>
                <c:pt idx="0">
                  <c:v>Radiologie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5'!$B$3:$H$3</c:f>
              <c:numCache>
                <c:formatCode>0.0%</c:formatCode>
                <c:ptCount val="7"/>
                <c:pt idx="0">
                  <c:v>0.29206653870761357</c:v>
                </c:pt>
                <c:pt idx="1">
                  <c:v>0.29631350681536556</c:v>
                </c:pt>
                <c:pt idx="2">
                  <c:v>0.30913899500440789</c:v>
                </c:pt>
                <c:pt idx="3">
                  <c:v>0.32619596151240005</c:v>
                </c:pt>
                <c:pt idx="4">
                  <c:v>0.33981679006148829</c:v>
                </c:pt>
                <c:pt idx="5">
                  <c:v>0.35702911737943582</c:v>
                </c:pt>
                <c:pt idx="6">
                  <c:v>0.37073938122705818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9F-4BA8-8CB3-053478D8EFB6}"/>
            </c:ext>
          </c:extLst>
        </c:ser>
        <c:ser>
          <c:idx val="2"/>
          <c:order val="2"/>
          <c:tx>
            <c:strRef>
              <c:f>'Abbildung 5'!$A$4</c:f>
              <c:strCache>
                <c:ptCount val="1"/>
                <c:pt idx="0">
                  <c:v>Strahlentherapie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5'!$B$4:$H$4</c:f>
              <c:numCache>
                <c:formatCode>0.0%</c:formatCode>
                <c:ptCount val="7"/>
                <c:pt idx="0">
                  <c:v>0.38964577656675747</c:v>
                </c:pt>
                <c:pt idx="1">
                  <c:v>0.42890995260663506</c:v>
                </c:pt>
                <c:pt idx="2">
                  <c:v>0.45702730030333671</c:v>
                </c:pt>
                <c:pt idx="3">
                  <c:v>0.46847635726795095</c:v>
                </c:pt>
                <c:pt idx="4">
                  <c:v>0.47255369928400953</c:v>
                </c:pt>
                <c:pt idx="5">
                  <c:v>0.48450704225352115</c:v>
                </c:pt>
                <c:pt idx="6">
                  <c:v>0.48015614834092391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9F-4BA8-8CB3-053478D8E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75305040"/>
        <c:axId val="775322096"/>
      </c:barChart>
      <c:lineChart>
        <c:grouping val="standard"/>
        <c:varyColors val="0"/>
        <c:ser>
          <c:idx val="3"/>
          <c:order val="3"/>
          <c:tx>
            <c:strRef>
              <c:f>'Abbildung 5'!$A$5</c:f>
              <c:strCache>
                <c:ptCount val="1"/>
                <c:pt idx="0">
                  <c:v>Alle berufstätigen Ärztinnen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5'!$B$5:$H$5</c:f>
              <c:numCache>
                <c:formatCode>0.0%</c:formatCode>
                <c:ptCount val="7"/>
                <c:pt idx="0">
                  <c:v>0.38187934248989697</c:v>
                </c:pt>
                <c:pt idx="1">
                  <c:v>0.39955659801433024</c:v>
                </c:pt>
                <c:pt idx="2">
                  <c:v>0.42207734433723482</c:v>
                </c:pt>
                <c:pt idx="3">
                  <c:v>0.44321254964940709</c:v>
                </c:pt>
                <c:pt idx="4">
                  <c:v>0.45969318775551976</c:v>
                </c:pt>
                <c:pt idx="5">
                  <c:v>0.47224529946330551</c:v>
                </c:pt>
                <c:pt idx="6">
                  <c:v>0.4853191387099875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9F-4BA8-8CB3-053478D8E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5305040"/>
        <c:axId val="775322096"/>
      </c:lineChart>
      <c:catAx>
        <c:axId val="77530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75322096"/>
        <c:crosses val="autoZero"/>
        <c:auto val="1"/>
        <c:lblAlgn val="ctr"/>
        <c:lblOffset val="100"/>
        <c:noMultiLvlLbl val="0"/>
      </c:catAx>
      <c:valAx>
        <c:axId val="775322096"/>
        <c:scaling>
          <c:orientation val="minMax"/>
          <c:max val="0.5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753050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'Abbildung 5'!$A$2</c:f>
              <c:strCache>
                <c:ptCount val="1"/>
                <c:pt idx="0">
                  <c:v>Nuklearmedizin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5'!$B$2:$H$2</c:f>
              <c:numCache>
                <c:formatCode>0.0%</c:formatCode>
                <c:ptCount val="7"/>
                <c:pt idx="0">
                  <c:v>0.26286353467561524</c:v>
                </c:pt>
                <c:pt idx="1">
                  <c:v>0.27643979057591622</c:v>
                </c:pt>
                <c:pt idx="2">
                  <c:v>0.28810226155358898</c:v>
                </c:pt>
                <c:pt idx="3">
                  <c:v>0.29329608938547486</c:v>
                </c:pt>
                <c:pt idx="4">
                  <c:v>0.31643356643356646</c:v>
                </c:pt>
                <c:pt idx="5">
                  <c:v>0.35018050541516244</c:v>
                </c:pt>
                <c:pt idx="6">
                  <c:v>0.34427542033626901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9F-4BA8-8CB3-053478D8EFB6}"/>
            </c:ext>
          </c:extLst>
        </c:ser>
        <c:ser>
          <c:idx val="1"/>
          <c:order val="1"/>
          <c:tx>
            <c:strRef>
              <c:f>'Abbildung 5'!$A$3</c:f>
              <c:strCache>
                <c:ptCount val="1"/>
                <c:pt idx="0">
                  <c:v>Radiologie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5'!$B$3:$H$3</c:f>
              <c:numCache>
                <c:formatCode>0.0%</c:formatCode>
                <c:ptCount val="7"/>
                <c:pt idx="0">
                  <c:v>0.29206653870761357</c:v>
                </c:pt>
                <c:pt idx="1">
                  <c:v>0.29631350681536556</c:v>
                </c:pt>
                <c:pt idx="2">
                  <c:v>0.30913899500440789</c:v>
                </c:pt>
                <c:pt idx="3">
                  <c:v>0.32619596151240005</c:v>
                </c:pt>
                <c:pt idx="4">
                  <c:v>0.33981679006148829</c:v>
                </c:pt>
                <c:pt idx="5">
                  <c:v>0.35702911737943582</c:v>
                </c:pt>
                <c:pt idx="6">
                  <c:v>0.37073938122705818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9F-4BA8-8CB3-053478D8EFB6}"/>
            </c:ext>
          </c:extLst>
        </c:ser>
        <c:ser>
          <c:idx val="2"/>
          <c:order val="2"/>
          <c:tx>
            <c:strRef>
              <c:f>'Abbildung 5'!$A$4</c:f>
              <c:strCache>
                <c:ptCount val="1"/>
                <c:pt idx="0">
                  <c:v>Strahlentherapie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5'!$B$4:$H$4</c:f>
              <c:numCache>
                <c:formatCode>0.0%</c:formatCode>
                <c:ptCount val="7"/>
                <c:pt idx="0">
                  <c:v>0.38964577656675747</c:v>
                </c:pt>
                <c:pt idx="1">
                  <c:v>0.42890995260663506</c:v>
                </c:pt>
                <c:pt idx="2">
                  <c:v>0.45702730030333671</c:v>
                </c:pt>
                <c:pt idx="3">
                  <c:v>0.46847635726795095</c:v>
                </c:pt>
                <c:pt idx="4">
                  <c:v>0.47255369928400953</c:v>
                </c:pt>
                <c:pt idx="5">
                  <c:v>0.48450704225352115</c:v>
                </c:pt>
                <c:pt idx="6">
                  <c:v>0.48015614834092391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9F-4BA8-8CB3-053478D8E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75305040"/>
        <c:axId val="775322096"/>
      </c:barChart>
      <c:lineChart>
        <c:grouping val="standard"/>
        <c:varyColors val="0"/>
        <c:ser>
          <c:idx val="3"/>
          <c:order val="3"/>
          <c:tx>
            <c:strRef>
              <c:f>'Abbildung 5'!$A$5</c:f>
              <c:strCache>
                <c:ptCount val="1"/>
                <c:pt idx="0">
                  <c:v>Alle berufstätigen Ärztinnen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5'!$B$5:$H$5</c:f>
              <c:numCache>
                <c:formatCode>0.0%</c:formatCode>
                <c:ptCount val="7"/>
                <c:pt idx="0">
                  <c:v>0.38187934248989697</c:v>
                </c:pt>
                <c:pt idx="1">
                  <c:v>0.39955659801433024</c:v>
                </c:pt>
                <c:pt idx="2">
                  <c:v>0.42207734433723482</c:v>
                </c:pt>
                <c:pt idx="3">
                  <c:v>0.44321254964940709</c:v>
                </c:pt>
                <c:pt idx="4">
                  <c:v>0.45969318775551976</c:v>
                </c:pt>
                <c:pt idx="5">
                  <c:v>0.47224529946330551</c:v>
                </c:pt>
                <c:pt idx="6">
                  <c:v>0.4853191387099875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9F-4BA8-8CB3-053478D8E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5305040"/>
        <c:axId val="775322096"/>
      </c:lineChart>
      <c:catAx>
        <c:axId val="77530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75322096"/>
        <c:crosses val="autoZero"/>
        <c:auto val="1"/>
        <c:lblAlgn val="ctr"/>
        <c:lblOffset val="100"/>
        <c:noMultiLvlLbl val="0"/>
      </c:catAx>
      <c:valAx>
        <c:axId val="775322096"/>
        <c:scaling>
          <c:orientation val="minMax"/>
          <c:max val="0.5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753050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'Abbildung 1 und 2'!$A$2</c:f>
              <c:strCache>
                <c:ptCount val="1"/>
                <c:pt idx="0">
                  <c:v>Nuklearmedizin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'Abbildung 1 und 2'!$B$1:$G$1</c:f>
              <c:strCache>
                <c:ptCount val="6"/>
                <c:pt idx="0">
                  <c:v>bis 34 </c:v>
                </c:pt>
                <c:pt idx="1">
                  <c:v>35 - 39 </c:v>
                </c:pt>
                <c:pt idx="2">
                  <c:v>40 - 49 </c:v>
                </c:pt>
                <c:pt idx="3">
                  <c:v>50 - 59 </c:v>
                </c:pt>
                <c:pt idx="4">
                  <c:v>60 - 65</c:v>
                </c:pt>
                <c:pt idx="5">
                  <c:v> über 65</c:v>
                </c:pt>
              </c:strCache>
            </c:strRef>
          </c:cat>
          <c:val>
            <c:numRef>
              <c:f>'Abbildung 1 und 2'!$B$2:$G$2</c:f>
              <c:numCache>
                <c:formatCode>0%</c:formatCode>
                <c:ptCount val="6"/>
                <c:pt idx="0">
                  <c:v>6.86106346483705E-2</c:v>
                </c:pt>
                <c:pt idx="1">
                  <c:v>0.20411663807890223</c:v>
                </c:pt>
                <c:pt idx="2">
                  <c:v>0.32075471698113206</c:v>
                </c:pt>
                <c:pt idx="3">
                  <c:v>0.32246998284734135</c:v>
                </c:pt>
                <c:pt idx="4">
                  <c:v>6.3464837049742706E-2</c:v>
                </c:pt>
                <c:pt idx="5">
                  <c:v>2.0583190394511151E-2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49-438A-A4CA-B19363E6FF04}"/>
            </c:ext>
          </c:extLst>
        </c:ser>
        <c:ser>
          <c:idx val="1"/>
          <c:order val="1"/>
          <c:tx>
            <c:strRef>
              <c:f>'Abbildung 1 und 2'!$A$3</c:f>
              <c:strCache>
                <c:ptCount val="1"/>
                <c:pt idx="0">
                  <c:v>Radiologie/Strahlentherapie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'Abbildung 1 und 2'!$B$1:$G$1</c:f>
              <c:strCache>
                <c:ptCount val="6"/>
                <c:pt idx="0">
                  <c:v>bis 34 </c:v>
                </c:pt>
                <c:pt idx="1">
                  <c:v>35 - 39 </c:v>
                </c:pt>
                <c:pt idx="2">
                  <c:v>40 - 49 </c:v>
                </c:pt>
                <c:pt idx="3">
                  <c:v>50 - 59 </c:v>
                </c:pt>
                <c:pt idx="4">
                  <c:v>60 - 65</c:v>
                </c:pt>
                <c:pt idx="5">
                  <c:v> über 65</c:v>
                </c:pt>
              </c:strCache>
            </c:strRef>
          </c:cat>
          <c:val>
            <c:numRef>
              <c:f>'Abbildung 1 und 2'!$B$3:$G$3</c:f>
              <c:numCache>
                <c:formatCode>0%</c:formatCode>
                <c:ptCount val="6"/>
                <c:pt idx="0">
                  <c:v>5.0391937290033592E-2</c:v>
                </c:pt>
                <c:pt idx="1">
                  <c:v>0.20138111235535647</c:v>
                </c:pt>
                <c:pt idx="2">
                  <c:v>0.36132885405001869</c:v>
                </c:pt>
                <c:pt idx="3">
                  <c:v>0.30944382232176187</c:v>
                </c:pt>
                <c:pt idx="4">
                  <c:v>6.1963419186263531E-2</c:v>
                </c:pt>
                <c:pt idx="5">
                  <c:v>1.5490854796565883E-2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49-438A-A4CA-B19363E6FF04}"/>
            </c:ext>
          </c:extLst>
        </c:ser>
        <c:ser>
          <c:idx val="2"/>
          <c:order val="2"/>
          <c:tx>
            <c:strRef>
              <c:f>'Abbildung 1 und 2'!$A$4</c:f>
              <c:strCache>
                <c:ptCount val="1"/>
                <c:pt idx="0">
                  <c:v>Alle Fachärzt*innen (ohne Allgemeinmedizin)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'Abbildung 1 und 2'!$B$1:$G$1</c:f>
              <c:strCache>
                <c:ptCount val="6"/>
                <c:pt idx="0">
                  <c:v>bis 34 </c:v>
                </c:pt>
                <c:pt idx="1">
                  <c:v>35 - 39 </c:v>
                </c:pt>
                <c:pt idx="2">
                  <c:v>40 - 49 </c:v>
                </c:pt>
                <c:pt idx="3">
                  <c:v>50 - 59 </c:v>
                </c:pt>
                <c:pt idx="4">
                  <c:v>60 - 65</c:v>
                </c:pt>
                <c:pt idx="5">
                  <c:v> über 65</c:v>
                </c:pt>
              </c:strCache>
            </c:strRef>
          </c:cat>
          <c:val>
            <c:numRef>
              <c:f>'Abbildung 1 und 2'!$B$4:$G$4</c:f>
              <c:numCache>
                <c:formatCode>0%</c:formatCode>
                <c:ptCount val="6"/>
                <c:pt idx="0">
                  <c:v>5.1559442080084499E-2</c:v>
                </c:pt>
                <c:pt idx="1">
                  <c:v>0.18415861576216955</c:v>
                </c:pt>
                <c:pt idx="2">
                  <c:v>0.36187909664191853</c:v>
                </c:pt>
                <c:pt idx="3">
                  <c:v>0.31090211549812058</c:v>
                </c:pt>
                <c:pt idx="4">
                  <c:v>6.478518840669753E-2</c:v>
                </c:pt>
                <c:pt idx="5">
                  <c:v>2.6715541611009287E-2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49-438A-A4CA-B19363E6F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7536992"/>
        <c:axId val="1787541568"/>
      </c:barChart>
      <c:catAx>
        <c:axId val="178753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87541568"/>
        <c:crosses val="autoZero"/>
        <c:auto val="1"/>
        <c:lblAlgn val="ctr"/>
        <c:lblOffset val="100"/>
        <c:noMultiLvlLbl val="0"/>
      </c:catAx>
      <c:valAx>
        <c:axId val="178754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8753699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'Abbildung 1 und 2'!$A$6</c:f>
              <c:strCache>
                <c:ptCount val="1"/>
                <c:pt idx="0">
                  <c:v>Nuklearmedizin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'Abbildung 1 und 2'!$B$5:$G$5</c:f>
              <c:strCache>
                <c:ptCount val="6"/>
                <c:pt idx="0">
                  <c:v>bis 34 </c:v>
                </c:pt>
                <c:pt idx="1">
                  <c:v>35 - 39 </c:v>
                </c:pt>
                <c:pt idx="2">
                  <c:v>40 - 49 </c:v>
                </c:pt>
                <c:pt idx="3">
                  <c:v>50 - 59 </c:v>
                </c:pt>
                <c:pt idx="4">
                  <c:v>60 - 65</c:v>
                </c:pt>
                <c:pt idx="5">
                  <c:v> über 65</c:v>
                </c:pt>
              </c:strCache>
            </c:strRef>
          </c:cat>
          <c:val>
            <c:numRef>
              <c:f>'Abbildung 1 und 2'!$B$6:$G$6</c:f>
              <c:numCache>
                <c:formatCode>0%</c:formatCode>
                <c:ptCount val="6"/>
                <c:pt idx="0">
                  <c:v>3.6829463570856688E-2</c:v>
                </c:pt>
                <c:pt idx="1">
                  <c:v>9.2874299439551639E-2</c:v>
                </c:pt>
                <c:pt idx="2">
                  <c:v>0.22898318654923938</c:v>
                </c:pt>
                <c:pt idx="3">
                  <c:v>0.37069655724579664</c:v>
                </c:pt>
                <c:pt idx="4">
                  <c:v>0.17614091273018415</c:v>
                </c:pt>
                <c:pt idx="5">
                  <c:v>9.4475580464371503E-2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2D-402D-9128-44F7687F8DEF}"/>
            </c:ext>
          </c:extLst>
        </c:ser>
        <c:ser>
          <c:idx val="1"/>
          <c:order val="1"/>
          <c:tx>
            <c:strRef>
              <c:f>'Abbildung 1 und 2'!$A$7</c:f>
              <c:strCache>
                <c:ptCount val="1"/>
                <c:pt idx="0">
                  <c:v>Radiologie/Strahlentherapie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'Abbildung 1 und 2'!$B$5:$G$5</c:f>
              <c:strCache>
                <c:ptCount val="6"/>
                <c:pt idx="0">
                  <c:v>bis 34 </c:v>
                </c:pt>
                <c:pt idx="1">
                  <c:v>35 - 39 </c:v>
                </c:pt>
                <c:pt idx="2">
                  <c:v>40 - 49 </c:v>
                </c:pt>
                <c:pt idx="3">
                  <c:v>50 - 59 </c:v>
                </c:pt>
                <c:pt idx="4">
                  <c:v>60 - 65</c:v>
                </c:pt>
                <c:pt idx="5">
                  <c:v> über 65</c:v>
                </c:pt>
              </c:strCache>
            </c:strRef>
          </c:cat>
          <c:val>
            <c:numRef>
              <c:f>'Abbildung 1 und 2'!$B$7:$G$7</c:f>
              <c:numCache>
                <c:formatCode>0%</c:formatCode>
                <c:ptCount val="6"/>
                <c:pt idx="0">
                  <c:v>5.3648843930635841E-2</c:v>
                </c:pt>
                <c:pt idx="1">
                  <c:v>0.15615968208092484</c:v>
                </c:pt>
                <c:pt idx="2">
                  <c:v>0.26390895953757226</c:v>
                </c:pt>
                <c:pt idx="3">
                  <c:v>0.30346820809248554</c:v>
                </c:pt>
                <c:pt idx="4">
                  <c:v>0.15697254335260116</c:v>
                </c:pt>
                <c:pt idx="5">
                  <c:v>6.5841763005780346E-2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2D-402D-9128-44F7687F8DEF}"/>
            </c:ext>
          </c:extLst>
        </c:ser>
        <c:ser>
          <c:idx val="2"/>
          <c:order val="2"/>
          <c:tx>
            <c:strRef>
              <c:f>'Abbildung 1 und 2'!$A$8</c:f>
              <c:strCache>
                <c:ptCount val="1"/>
                <c:pt idx="0">
                  <c:v>Alle Fachärzt*innen (ohne Allgemeinmedizin)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'Abbildung 1 und 2'!$B$5:$G$5</c:f>
              <c:strCache>
                <c:ptCount val="6"/>
                <c:pt idx="0">
                  <c:v>bis 34 </c:v>
                </c:pt>
                <c:pt idx="1">
                  <c:v>35 - 39 </c:v>
                </c:pt>
                <c:pt idx="2">
                  <c:v>40 - 49 </c:v>
                </c:pt>
                <c:pt idx="3">
                  <c:v>50 - 59 </c:v>
                </c:pt>
                <c:pt idx="4">
                  <c:v>60 - 65</c:v>
                </c:pt>
                <c:pt idx="5">
                  <c:v> über 65</c:v>
                </c:pt>
              </c:strCache>
            </c:strRef>
          </c:cat>
          <c:val>
            <c:numRef>
              <c:f>'Abbildung 1 und 2'!$B$8:$G$8</c:f>
              <c:numCache>
                <c:formatCode>0%</c:formatCode>
                <c:ptCount val="6"/>
                <c:pt idx="0">
                  <c:v>3.6130672061065017E-2</c:v>
                </c:pt>
                <c:pt idx="1">
                  <c:v>0.12191286652483582</c:v>
                </c:pt>
                <c:pt idx="2">
                  <c:v>0.27620016649708629</c:v>
                </c:pt>
                <c:pt idx="3">
                  <c:v>0.315467740184112</c:v>
                </c:pt>
                <c:pt idx="4">
                  <c:v>0.15698181803557568</c:v>
                </c:pt>
                <c:pt idx="5">
                  <c:v>9.3306736697325185E-2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2D-402D-9128-44F7687F8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8327040"/>
        <c:axId val="1808317472"/>
      </c:barChart>
      <c:catAx>
        <c:axId val="180832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8317472"/>
        <c:crosses val="autoZero"/>
        <c:auto val="1"/>
        <c:lblAlgn val="ctr"/>
        <c:lblOffset val="100"/>
        <c:noMultiLvlLbl val="0"/>
      </c:catAx>
      <c:valAx>
        <c:axId val="180831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83270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539841359609055E-2"/>
          <c:y val="0.13306788016685628"/>
          <c:w val="0.92720233175272981"/>
          <c:h val="0.68827657167978584"/>
        </c:manualLayout>
      </c:layout>
      <c:lineChart>
        <c:grouping val="standard"/>
        <c:varyColors val="0"/>
        <c:ser>
          <c:idx val="0"/>
          <c:order val="0"/>
          <c:tx>
            <c:strRef>
              <c:f>Abb_NUK_absolut!$B$1</c:f>
              <c:strCache>
                <c:ptCount val="1"/>
                <c:pt idx="0">
                  <c:v>bis 34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Abb_NUK_absolut!$B$2:$B$20</c:f>
              <c:numCache>
                <c:formatCode>General</c:formatCode>
                <c:ptCount val="19"/>
                <c:pt idx="0">
                  <c:v>39</c:v>
                </c:pt>
                <c:pt idx="1">
                  <c:v>46</c:v>
                </c:pt>
                <c:pt idx="2">
                  <c:v>32</c:v>
                </c:pt>
                <c:pt idx="3">
                  <c:v>31</c:v>
                </c:pt>
                <c:pt idx="4">
                  <c:v>23</c:v>
                </c:pt>
                <c:pt idx="5">
                  <c:v>23</c:v>
                </c:pt>
                <c:pt idx="6">
                  <c:v>24</c:v>
                </c:pt>
                <c:pt idx="7">
                  <c:v>26</c:v>
                </c:pt>
                <c:pt idx="8">
                  <c:v>21</c:v>
                </c:pt>
                <c:pt idx="9">
                  <c:v>16</c:v>
                </c:pt>
                <c:pt idx="10">
                  <c:v>21</c:v>
                </c:pt>
                <c:pt idx="11">
                  <c:v>19</c:v>
                </c:pt>
                <c:pt idx="12">
                  <c:v>34</c:v>
                </c:pt>
                <c:pt idx="13">
                  <c:v>38</c:v>
                </c:pt>
                <c:pt idx="14">
                  <c:v>33</c:v>
                </c:pt>
                <c:pt idx="15">
                  <c:v>27</c:v>
                </c:pt>
                <c:pt idx="16">
                  <c:v>42</c:v>
                </c:pt>
                <c:pt idx="17">
                  <c:v>40</c:v>
                </c:pt>
                <c:pt idx="18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1D-422E-AB29-BA0AE7E2413A}"/>
            </c:ext>
          </c:extLst>
        </c:ser>
        <c:ser>
          <c:idx val="1"/>
          <c:order val="1"/>
          <c:tx>
            <c:strRef>
              <c:f>Abb_NUK_absolut!$C$1</c:f>
              <c:strCache>
                <c:ptCount val="1"/>
                <c:pt idx="0">
                  <c:v>35 - 39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Abb_NUK_absolut!$C$2:$C$20</c:f>
              <c:numCache>
                <c:formatCode>General</c:formatCode>
                <c:ptCount val="19"/>
                <c:pt idx="0">
                  <c:v>154</c:v>
                </c:pt>
                <c:pt idx="1">
                  <c:v>139</c:v>
                </c:pt>
                <c:pt idx="2">
                  <c:v>138</c:v>
                </c:pt>
                <c:pt idx="3">
                  <c:v>130</c:v>
                </c:pt>
                <c:pt idx="4">
                  <c:v>132</c:v>
                </c:pt>
                <c:pt idx="5">
                  <c:v>117</c:v>
                </c:pt>
                <c:pt idx="6">
                  <c:v>113</c:v>
                </c:pt>
                <c:pt idx="7">
                  <c:v>93</c:v>
                </c:pt>
                <c:pt idx="8">
                  <c:v>97</c:v>
                </c:pt>
                <c:pt idx="9">
                  <c:v>93</c:v>
                </c:pt>
                <c:pt idx="10">
                  <c:v>95</c:v>
                </c:pt>
                <c:pt idx="11">
                  <c:v>101</c:v>
                </c:pt>
                <c:pt idx="12">
                  <c:v>89</c:v>
                </c:pt>
                <c:pt idx="13">
                  <c:v>97</c:v>
                </c:pt>
                <c:pt idx="14">
                  <c:v>102</c:v>
                </c:pt>
                <c:pt idx="15">
                  <c:v>102</c:v>
                </c:pt>
                <c:pt idx="16">
                  <c:v>95</c:v>
                </c:pt>
                <c:pt idx="17">
                  <c:v>110</c:v>
                </c:pt>
                <c:pt idx="18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1D-422E-AB29-BA0AE7E24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399311"/>
        <c:axId val="95399727"/>
      </c:lineChart>
      <c:catAx>
        <c:axId val="95399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5399727"/>
        <c:crosses val="autoZero"/>
        <c:auto val="1"/>
        <c:lblAlgn val="ctr"/>
        <c:lblOffset val="100"/>
        <c:noMultiLvlLbl val="0"/>
      </c:catAx>
      <c:valAx>
        <c:axId val="95399727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5399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539841359609055E-2"/>
          <c:y val="0.13306788016685628"/>
          <c:w val="0.92720233175272981"/>
          <c:h val="0.68827657167978584"/>
        </c:manualLayout>
      </c:layout>
      <c:lineChart>
        <c:grouping val="standard"/>
        <c:varyColors val="0"/>
        <c:ser>
          <c:idx val="0"/>
          <c:order val="0"/>
          <c:tx>
            <c:strRef>
              <c:f>Abb_NUK_absolut!$B$1</c:f>
              <c:strCache>
                <c:ptCount val="1"/>
                <c:pt idx="0">
                  <c:v>bis 34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Abb_NUK_absolut!$B$2:$B$20</c:f>
              <c:numCache>
                <c:formatCode>General</c:formatCode>
                <c:ptCount val="19"/>
                <c:pt idx="0">
                  <c:v>39</c:v>
                </c:pt>
                <c:pt idx="1">
                  <c:v>46</c:v>
                </c:pt>
                <c:pt idx="2">
                  <c:v>32</c:v>
                </c:pt>
                <c:pt idx="3">
                  <c:v>31</c:v>
                </c:pt>
                <c:pt idx="4">
                  <c:v>23</c:v>
                </c:pt>
                <c:pt idx="5">
                  <c:v>23</c:v>
                </c:pt>
                <c:pt idx="6">
                  <c:v>24</c:v>
                </c:pt>
                <c:pt idx="7">
                  <c:v>26</c:v>
                </c:pt>
                <c:pt idx="8">
                  <c:v>21</c:v>
                </c:pt>
                <c:pt idx="9">
                  <c:v>16</c:v>
                </c:pt>
                <c:pt idx="10">
                  <c:v>21</c:v>
                </c:pt>
                <c:pt idx="11">
                  <c:v>19</c:v>
                </c:pt>
                <c:pt idx="12">
                  <c:v>34</c:v>
                </c:pt>
                <c:pt idx="13">
                  <c:v>38</c:v>
                </c:pt>
                <c:pt idx="14">
                  <c:v>33</c:v>
                </c:pt>
                <c:pt idx="15">
                  <c:v>27</c:v>
                </c:pt>
                <c:pt idx="16">
                  <c:v>42</c:v>
                </c:pt>
                <c:pt idx="17">
                  <c:v>40</c:v>
                </c:pt>
                <c:pt idx="18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1D-422E-AB29-BA0AE7E2413A}"/>
            </c:ext>
          </c:extLst>
        </c:ser>
        <c:ser>
          <c:idx val="1"/>
          <c:order val="1"/>
          <c:tx>
            <c:strRef>
              <c:f>Abb_NUK_absolut!$C$1</c:f>
              <c:strCache>
                <c:ptCount val="1"/>
                <c:pt idx="0">
                  <c:v>35 - 39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Abb_NUK_absolut!$C$2:$C$20</c:f>
              <c:numCache>
                <c:formatCode>General</c:formatCode>
                <c:ptCount val="19"/>
                <c:pt idx="0">
                  <c:v>154</c:v>
                </c:pt>
                <c:pt idx="1">
                  <c:v>139</c:v>
                </c:pt>
                <c:pt idx="2">
                  <c:v>138</c:v>
                </c:pt>
                <c:pt idx="3">
                  <c:v>130</c:v>
                </c:pt>
                <c:pt idx="4">
                  <c:v>132</c:v>
                </c:pt>
                <c:pt idx="5">
                  <c:v>117</c:v>
                </c:pt>
                <c:pt idx="6">
                  <c:v>113</c:v>
                </c:pt>
                <c:pt idx="7">
                  <c:v>93</c:v>
                </c:pt>
                <c:pt idx="8">
                  <c:v>97</c:v>
                </c:pt>
                <c:pt idx="9">
                  <c:v>93</c:v>
                </c:pt>
                <c:pt idx="10">
                  <c:v>95</c:v>
                </c:pt>
                <c:pt idx="11">
                  <c:v>101</c:v>
                </c:pt>
                <c:pt idx="12">
                  <c:v>89</c:v>
                </c:pt>
                <c:pt idx="13">
                  <c:v>97</c:v>
                </c:pt>
                <c:pt idx="14">
                  <c:v>102</c:v>
                </c:pt>
                <c:pt idx="15">
                  <c:v>102</c:v>
                </c:pt>
                <c:pt idx="16">
                  <c:v>95</c:v>
                </c:pt>
                <c:pt idx="17">
                  <c:v>110</c:v>
                </c:pt>
                <c:pt idx="18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1D-422E-AB29-BA0AE7E2413A}"/>
            </c:ext>
          </c:extLst>
        </c:ser>
        <c:ser>
          <c:idx val="2"/>
          <c:order val="2"/>
          <c:tx>
            <c:strRef>
              <c:f>Abb_NUK_absolut!$D$1</c:f>
              <c:strCache>
                <c:ptCount val="1"/>
                <c:pt idx="0">
                  <c:v>40 - 49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Abb_NUK_absolut!$D$2:$D$20</c:f>
              <c:numCache>
                <c:formatCode>General</c:formatCode>
                <c:ptCount val="19"/>
                <c:pt idx="0">
                  <c:v>371</c:v>
                </c:pt>
                <c:pt idx="1">
                  <c:v>391</c:v>
                </c:pt>
                <c:pt idx="2">
                  <c:v>406</c:v>
                </c:pt>
                <c:pt idx="3">
                  <c:v>430</c:v>
                </c:pt>
                <c:pt idx="4">
                  <c:v>439</c:v>
                </c:pt>
                <c:pt idx="5">
                  <c:v>453</c:v>
                </c:pt>
                <c:pt idx="6">
                  <c:v>447</c:v>
                </c:pt>
                <c:pt idx="7">
                  <c:v>442</c:v>
                </c:pt>
                <c:pt idx="8">
                  <c:v>435</c:v>
                </c:pt>
                <c:pt idx="9">
                  <c:v>418</c:v>
                </c:pt>
                <c:pt idx="10">
                  <c:v>407</c:v>
                </c:pt>
                <c:pt idx="11">
                  <c:v>365</c:v>
                </c:pt>
                <c:pt idx="12">
                  <c:v>353</c:v>
                </c:pt>
                <c:pt idx="13">
                  <c:v>330</c:v>
                </c:pt>
                <c:pt idx="14">
                  <c:v>325</c:v>
                </c:pt>
                <c:pt idx="15">
                  <c:v>304</c:v>
                </c:pt>
                <c:pt idx="16">
                  <c:v>310</c:v>
                </c:pt>
                <c:pt idx="17">
                  <c:v>283</c:v>
                </c:pt>
                <c:pt idx="18">
                  <c:v>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1D-422E-AB29-BA0AE7E24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399311"/>
        <c:axId val="95399727"/>
      </c:lineChart>
      <c:catAx>
        <c:axId val="95399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5399727"/>
        <c:crosses val="autoZero"/>
        <c:auto val="1"/>
        <c:lblAlgn val="ctr"/>
        <c:lblOffset val="100"/>
        <c:noMultiLvlLbl val="0"/>
      </c:catAx>
      <c:valAx>
        <c:axId val="95399727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5399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539841359609055E-2"/>
          <c:y val="0.13306788016685628"/>
          <c:w val="0.92720233175272981"/>
          <c:h val="0.68827657167978584"/>
        </c:manualLayout>
      </c:layout>
      <c:lineChart>
        <c:grouping val="standard"/>
        <c:varyColors val="0"/>
        <c:ser>
          <c:idx val="0"/>
          <c:order val="0"/>
          <c:tx>
            <c:strRef>
              <c:f>Abb_NUK_absolut!$B$1</c:f>
              <c:strCache>
                <c:ptCount val="1"/>
                <c:pt idx="0">
                  <c:v>bis 34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Abb_NUK_absolut!$B$2:$B$20</c:f>
              <c:numCache>
                <c:formatCode>General</c:formatCode>
                <c:ptCount val="19"/>
                <c:pt idx="0">
                  <c:v>39</c:v>
                </c:pt>
                <c:pt idx="1">
                  <c:v>46</c:v>
                </c:pt>
                <c:pt idx="2">
                  <c:v>32</c:v>
                </c:pt>
                <c:pt idx="3">
                  <c:v>31</c:v>
                </c:pt>
                <c:pt idx="4">
                  <c:v>23</c:v>
                </c:pt>
                <c:pt idx="5">
                  <c:v>23</c:v>
                </c:pt>
                <c:pt idx="6">
                  <c:v>24</c:v>
                </c:pt>
                <c:pt idx="7">
                  <c:v>26</c:v>
                </c:pt>
                <c:pt idx="8">
                  <c:v>21</c:v>
                </c:pt>
                <c:pt idx="9">
                  <c:v>16</c:v>
                </c:pt>
                <c:pt idx="10">
                  <c:v>21</c:v>
                </c:pt>
                <c:pt idx="11">
                  <c:v>19</c:v>
                </c:pt>
                <c:pt idx="12">
                  <c:v>34</c:v>
                </c:pt>
                <c:pt idx="13">
                  <c:v>38</c:v>
                </c:pt>
                <c:pt idx="14">
                  <c:v>33</c:v>
                </c:pt>
                <c:pt idx="15">
                  <c:v>27</c:v>
                </c:pt>
                <c:pt idx="16">
                  <c:v>42</c:v>
                </c:pt>
                <c:pt idx="17">
                  <c:v>40</c:v>
                </c:pt>
                <c:pt idx="18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1D-422E-AB29-BA0AE7E2413A}"/>
            </c:ext>
          </c:extLst>
        </c:ser>
        <c:ser>
          <c:idx val="1"/>
          <c:order val="1"/>
          <c:tx>
            <c:strRef>
              <c:f>Abb_NUK_absolut!$C$1</c:f>
              <c:strCache>
                <c:ptCount val="1"/>
                <c:pt idx="0">
                  <c:v>35 - 39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Abb_NUK_absolut!$C$2:$C$20</c:f>
              <c:numCache>
                <c:formatCode>General</c:formatCode>
                <c:ptCount val="19"/>
                <c:pt idx="0">
                  <c:v>154</c:v>
                </c:pt>
                <c:pt idx="1">
                  <c:v>139</c:v>
                </c:pt>
                <c:pt idx="2">
                  <c:v>138</c:v>
                </c:pt>
                <c:pt idx="3">
                  <c:v>130</c:v>
                </c:pt>
                <c:pt idx="4">
                  <c:v>132</c:v>
                </c:pt>
                <c:pt idx="5">
                  <c:v>117</c:v>
                </c:pt>
                <c:pt idx="6">
                  <c:v>113</c:v>
                </c:pt>
                <c:pt idx="7">
                  <c:v>93</c:v>
                </c:pt>
                <c:pt idx="8">
                  <c:v>97</c:v>
                </c:pt>
                <c:pt idx="9">
                  <c:v>93</c:v>
                </c:pt>
                <c:pt idx="10">
                  <c:v>95</c:v>
                </c:pt>
                <c:pt idx="11">
                  <c:v>101</c:v>
                </c:pt>
                <c:pt idx="12">
                  <c:v>89</c:v>
                </c:pt>
                <c:pt idx="13">
                  <c:v>97</c:v>
                </c:pt>
                <c:pt idx="14">
                  <c:v>102</c:v>
                </c:pt>
                <c:pt idx="15">
                  <c:v>102</c:v>
                </c:pt>
                <c:pt idx="16">
                  <c:v>95</c:v>
                </c:pt>
                <c:pt idx="17">
                  <c:v>110</c:v>
                </c:pt>
                <c:pt idx="18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1D-422E-AB29-BA0AE7E2413A}"/>
            </c:ext>
          </c:extLst>
        </c:ser>
        <c:ser>
          <c:idx val="2"/>
          <c:order val="2"/>
          <c:tx>
            <c:strRef>
              <c:f>Abb_NUK_absolut!$D$1</c:f>
              <c:strCache>
                <c:ptCount val="1"/>
                <c:pt idx="0">
                  <c:v>40 - 49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Abb_NUK_absolut!$D$2:$D$20</c:f>
              <c:numCache>
                <c:formatCode>General</c:formatCode>
                <c:ptCount val="19"/>
                <c:pt idx="0">
                  <c:v>371</c:v>
                </c:pt>
                <c:pt idx="1">
                  <c:v>391</c:v>
                </c:pt>
                <c:pt idx="2">
                  <c:v>406</c:v>
                </c:pt>
                <c:pt idx="3">
                  <c:v>430</c:v>
                </c:pt>
                <c:pt idx="4">
                  <c:v>439</c:v>
                </c:pt>
                <c:pt idx="5">
                  <c:v>453</c:v>
                </c:pt>
                <c:pt idx="6">
                  <c:v>447</c:v>
                </c:pt>
                <c:pt idx="7">
                  <c:v>442</c:v>
                </c:pt>
                <c:pt idx="8">
                  <c:v>435</c:v>
                </c:pt>
                <c:pt idx="9">
                  <c:v>418</c:v>
                </c:pt>
                <c:pt idx="10">
                  <c:v>407</c:v>
                </c:pt>
                <c:pt idx="11">
                  <c:v>365</c:v>
                </c:pt>
                <c:pt idx="12">
                  <c:v>353</c:v>
                </c:pt>
                <c:pt idx="13">
                  <c:v>330</c:v>
                </c:pt>
                <c:pt idx="14">
                  <c:v>325</c:v>
                </c:pt>
                <c:pt idx="15">
                  <c:v>304</c:v>
                </c:pt>
                <c:pt idx="16">
                  <c:v>310</c:v>
                </c:pt>
                <c:pt idx="17">
                  <c:v>283</c:v>
                </c:pt>
                <c:pt idx="18">
                  <c:v>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1D-422E-AB29-BA0AE7E2413A}"/>
            </c:ext>
          </c:extLst>
        </c:ser>
        <c:ser>
          <c:idx val="3"/>
          <c:order val="3"/>
          <c:tx>
            <c:strRef>
              <c:f>Abb_NUK_absolut!$E$1</c:f>
              <c:strCache>
                <c:ptCount val="1"/>
                <c:pt idx="0">
                  <c:v>50 - 59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Abb_NUK_absolut!$E$2:$E$20</c:f>
              <c:numCache>
                <c:formatCode>General</c:formatCode>
                <c:ptCount val="19"/>
                <c:pt idx="0">
                  <c:v>184</c:v>
                </c:pt>
                <c:pt idx="1">
                  <c:v>185</c:v>
                </c:pt>
                <c:pt idx="2">
                  <c:v>199</c:v>
                </c:pt>
                <c:pt idx="3">
                  <c:v>215</c:v>
                </c:pt>
                <c:pt idx="4">
                  <c:v>227</c:v>
                </c:pt>
                <c:pt idx="5">
                  <c:v>256</c:v>
                </c:pt>
                <c:pt idx="6">
                  <c:v>295</c:v>
                </c:pt>
                <c:pt idx="7">
                  <c:v>334</c:v>
                </c:pt>
                <c:pt idx="8">
                  <c:v>340</c:v>
                </c:pt>
                <c:pt idx="9">
                  <c:v>379</c:v>
                </c:pt>
                <c:pt idx="10">
                  <c:v>411</c:v>
                </c:pt>
                <c:pt idx="11">
                  <c:v>453</c:v>
                </c:pt>
                <c:pt idx="12">
                  <c:v>472</c:v>
                </c:pt>
                <c:pt idx="13">
                  <c:v>487</c:v>
                </c:pt>
                <c:pt idx="14">
                  <c:v>501</c:v>
                </c:pt>
                <c:pt idx="15">
                  <c:v>505</c:v>
                </c:pt>
                <c:pt idx="16">
                  <c:v>486</c:v>
                </c:pt>
                <c:pt idx="17">
                  <c:v>478</c:v>
                </c:pt>
                <c:pt idx="18">
                  <c:v>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41D-422E-AB29-BA0AE7E24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399311"/>
        <c:axId val="95399727"/>
      </c:lineChart>
      <c:catAx>
        <c:axId val="95399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5399727"/>
        <c:crosses val="autoZero"/>
        <c:auto val="1"/>
        <c:lblAlgn val="ctr"/>
        <c:lblOffset val="100"/>
        <c:noMultiLvlLbl val="0"/>
      </c:catAx>
      <c:valAx>
        <c:axId val="9539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5399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539841359609055E-2"/>
          <c:y val="0.13306788016685628"/>
          <c:w val="0.92720233175272981"/>
          <c:h val="0.68827657167978584"/>
        </c:manualLayout>
      </c:layout>
      <c:lineChart>
        <c:grouping val="standard"/>
        <c:varyColors val="0"/>
        <c:ser>
          <c:idx val="0"/>
          <c:order val="0"/>
          <c:tx>
            <c:strRef>
              <c:f>Abb_NUK_absolut!$B$1</c:f>
              <c:strCache>
                <c:ptCount val="1"/>
                <c:pt idx="0">
                  <c:v>bis 34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Abb_NUK_absolut!$B$2:$B$20</c:f>
              <c:numCache>
                <c:formatCode>General</c:formatCode>
                <c:ptCount val="19"/>
                <c:pt idx="0">
                  <c:v>39</c:v>
                </c:pt>
                <c:pt idx="1">
                  <c:v>46</c:v>
                </c:pt>
                <c:pt idx="2">
                  <c:v>32</c:v>
                </c:pt>
                <c:pt idx="3">
                  <c:v>31</c:v>
                </c:pt>
                <c:pt idx="4">
                  <c:v>23</c:v>
                </c:pt>
                <c:pt idx="5">
                  <c:v>23</c:v>
                </c:pt>
                <c:pt idx="6">
                  <c:v>24</c:v>
                </c:pt>
                <c:pt idx="7">
                  <c:v>26</c:v>
                </c:pt>
                <c:pt idx="8">
                  <c:v>21</c:v>
                </c:pt>
                <c:pt idx="9">
                  <c:v>16</c:v>
                </c:pt>
                <c:pt idx="10">
                  <c:v>21</c:v>
                </c:pt>
                <c:pt idx="11">
                  <c:v>19</c:v>
                </c:pt>
                <c:pt idx="12">
                  <c:v>34</c:v>
                </c:pt>
                <c:pt idx="13">
                  <c:v>38</c:v>
                </c:pt>
                <c:pt idx="14">
                  <c:v>33</c:v>
                </c:pt>
                <c:pt idx="15">
                  <c:v>27</c:v>
                </c:pt>
                <c:pt idx="16">
                  <c:v>42</c:v>
                </c:pt>
                <c:pt idx="17">
                  <c:v>40</c:v>
                </c:pt>
                <c:pt idx="18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1D-422E-AB29-BA0AE7E2413A}"/>
            </c:ext>
          </c:extLst>
        </c:ser>
        <c:ser>
          <c:idx val="1"/>
          <c:order val="1"/>
          <c:tx>
            <c:strRef>
              <c:f>Abb_NUK_absolut!$C$1</c:f>
              <c:strCache>
                <c:ptCount val="1"/>
                <c:pt idx="0">
                  <c:v>35 - 39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Abb_NUK_absolut!$C$2:$C$20</c:f>
              <c:numCache>
                <c:formatCode>General</c:formatCode>
                <c:ptCount val="19"/>
                <c:pt idx="0">
                  <c:v>154</c:v>
                </c:pt>
                <c:pt idx="1">
                  <c:v>139</c:v>
                </c:pt>
                <c:pt idx="2">
                  <c:v>138</c:v>
                </c:pt>
                <c:pt idx="3">
                  <c:v>130</c:v>
                </c:pt>
                <c:pt idx="4">
                  <c:v>132</c:v>
                </c:pt>
                <c:pt idx="5">
                  <c:v>117</c:v>
                </c:pt>
                <c:pt idx="6">
                  <c:v>113</c:v>
                </c:pt>
                <c:pt idx="7">
                  <c:v>93</c:v>
                </c:pt>
                <c:pt idx="8">
                  <c:v>97</c:v>
                </c:pt>
                <c:pt idx="9">
                  <c:v>93</c:v>
                </c:pt>
                <c:pt idx="10">
                  <c:v>95</c:v>
                </c:pt>
                <c:pt idx="11">
                  <c:v>101</c:v>
                </c:pt>
                <c:pt idx="12">
                  <c:v>89</c:v>
                </c:pt>
                <c:pt idx="13">
                  <c:v>97</c:v>
                </c:pt>
                <c:pt idx="14">
                  <c:v>102</c:v>
                </c:pt>
                <c:pt idx="15">
                  <c:v>102</c:v>
                </c:pt>
                <c:pt idx="16">
                  <c:v>95</c:v>
                </c:pt>
                <c:pt idx="17">
                  <c:v>110</c:v>
                </c:pt>
                <c:pt idx="18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1D-422E-AB29-BA0AE7E2413A}"/>
            </c:ext>
          </c:extLst>
        </c:ser>
        <c:ser>
          <c:idx val="2"/>
          <c:order val="2"/>
          <c:tx>
            <c:strRef>
              <c:f>Abb_NUK_absolut!$D$1</c:f>
              <c:strCache>
                <c:ptCount val="1"/>
                <c:pt idx="0">
                  <c:v>40 - 49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Abb_NUK_absolut!$D$2:$D$20</c:f>
              <c:numCache>
                <c:formatCode>General</c:formatCode>
                <c:ptCount val="19"/>
                <c:pt idx="0">
                  <c:v>371</c:v>
                </c:pt>
                <c:pt idx="1">
                  <c:v>391</c:v>
                </c:pt>
                <c:pt idx="2">
                  <c:v>406</c:v>
                </c:pt>
                <c:pt idx="3">
                  <c:v>430</c:v>
                </c:pt>
                <c:pt idx="4">
                  <c:v>439</c:v>
                </c:pt>
                <c:pt idx="5">
                  <c:v>453</c:v>
                </c:pt>
                <c:pt idx="6">
                  <c:v>447</c:v>
                </c:pt>
                <c:pt idx="7">
                  <c:v>442</c:v>
                </c:pt>
                <c:pt idx="8">
                  <c:v>435</c:v>
                </c:pt>
                <c:pt idx="9">
                  <c:v>418</c:v>
                </c:pt>
                <c:pt idx="10">
                  <c:v>407</c:v>
                </c:pt>
                <c:pt idx="11">
                  <c:v>365</c:v>
                </c:pt>
                <c:pt idx="12">
                  <c:v>353</c:v>
                </c:pt>
                <c:pt idx="13">
                  <c:v>330</c:v>
                </c:pt>
                <c:pt idx="14">
                  <c:v>325</c:v>
                </c:pt>
                <c:pt idx="15">
                  <c:v>304</c:v>
                </c:pt>
                <c:pt idx="16">
                  <c:v>310</c:v>
                </c:pt>
                <c:pt idx="17">
                  <c:v>283</c:v>
                </c:pt>
                <c:pt idx="18">
                  <c:v>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1D-422E-AB29-BA0AE7E2413A}"/>
            </c:ext>
          </c:extLst>
        </c:ser>
        <c:ser>
          <c:idx val="3"/>
          <c:order val="3"/>
          <c:tx>
            <c:strRef>
              <c:f>Abb_NUK_absolut!$E$1</c:f>
              <c:strCache>
                <c:ptCount val="1"/>
                <c:pt idx="0">
                  <c:v>50 - 59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Abb_NUK_absolut!$E$2:$E$20</c:f>
              <c:numCache>
                <c:formatCode>General</c:formatCode>
                <c:ptCount val="19"/>
                <c:pt idx="0">
                  <c:v>184</c:v>
                </c:pt>
                <c:pt idx="1">
                  <c:v>185</c:v>
                </c:pt>
                <c:pt idx="2">
                  <c:v>199</c:v>
                </c:pt>
                <c:pt idx="3">
                  <c:v>215</c:v>
                </c:pt>
                <c:pt idx="4">
                  <c:v>227</c:v>
                </c:pt>
                <c:pt idx="5">
                  <c:v>256</c:v>
                </c:pt>
                <c:pt idx="6">
                  <c:v>295</c:v>
                </c:pt>
                <c:pt idx="7">
                  <c:v>334</c:v>
                </c:pt>
                <c:pt idx="8">
                  <c:v>340</c:v>
                </c:pt>
                <c:pt idx="9">
                  <c:v>379</c:v>
                </c:pt>
                <c:pt idx="10">
                  <c:v>411</c:v>
                </c:pt>
                <c:pt idx="11">
                  <c:v>453</c:v>
                </c:pt>
                <c:pt idx="12">
                  <c:v>472</c:v>
                </c:pt>
                <c:pt idx="13">
                  <c:v>487</c:v>
                </c:pt>
                <c:pt idx="14">
                  <c:v>501</c:v>
                </c:pt>
                <c:pt idx="15">
                  <c:v>505</c:v>
                </c:pt>
                <c:pt idx="16">
                  <c:v>486</c:v>
                </c:pt>
                <c:pt idx="17">
                  <c:v>478</c:v>
                </c:pt>
                <c:pt idx="18">
                  <c:v>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41D-422E-AB29-BA0AE7E2413A}"/>
            </c:ext>
          </c:extLst>
        </c:ser>
        <c:ser>
          <c:idx val="4"/>
          <c:order val="4"/>
          <c:tx>
            <c:strRef>
              <c:f>Abb_NUK_absolut!$F$1</c:f>
              <c:strCache>
                <c:ptCount val="1"/>
                <c:pt idx="0">
                  <c:v>60 - 65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Abb_NUK_absolut!$F$2:$F$20</c:f>
              <c:numCache>
                <c:formatCode>General</c:formatCode>
                <c:ptCount val="19"/>
                <c:pt idx="0">
                  <c:v>133</c:v>
                </c:pt>
                <c:pt idx="1">
                  <c:v>127</c:v>
                </c:pt>
                <c:pt idx="2">
                  <c:v>126</c:v>
                </c:pt>
                <c:pt idx="3">
                  <c:v>107</c:v>
                </c:pt>
                <c:pt idx="4">
                  <c:v>90</c:v>
                </c:pt>
                <c:pt idx="5">
                  <c:v>92</c:v>
                </c:pt>
                <c:pt idx="6">
                  <c:v>77</c:v>
                </c:pt>
                <c:pt idx="7">
                  <c:v>76</c:v>
                </c:pt>
                <c:pt idx="8">
                  <c:v>92</c:v>
                </c:pt>
                <c:pt idx="9">
                  <c:v>99</c:v>
                </c:pt>
                <c:pt idx="10">
                  <c:v>104</c:v>
                </c:pt>
                <c:pt idx="11">
                  <c:v>108</c:v>
                </c:pt>
                <c:pt idx="12">
                  <c:v>124</c:v>
                </c:pt>
                <c:pt idx="13">
                  <c:v>130</c:v>
                </c:pt>
                <c:pt idx="14">
                  <c:v>135</c:v>
                </c:pt>
                <c:pt idx="15">
                  <c:v>170</c:v>
                </c:pt>
                <c:pt idx="16">
                  <c:v>191</c:v>
                </c:pt>
                <c:pt idx="17">
                  <c:v>213</c:v>
                </c:pt>
                <c:pt idx="18">
                  <c:v>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41D-422E-AB29-BA0AE7E24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399311"/>
        <c:axId val="95399727"/>
      </c:lineChart>
      <c:catAx>
        <c:axId val="95399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5399727"/>
        <c:crosses val="autoZero"/>
        <c:auto val="1"/>
        <c:lblAlgn val="ctr"/>
        <c:lblOffset val="100"/>
        <c:noMultiLvlLbl val="0"/>
      </c:catAx>
      <c:valAx>
        <c:axId val="9539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5399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539841359609055E-2"/>
          <c:y val="0.13306788016685628"/>
          <c:w val="0.92720233175272981"/>
          <c:h val="0.68827657167978584"/>
        </c:manualLayout>
      </c:layout>
      <c:lineChart>
        <c:grouping val="standard"/>
        <c:varyColors val="0"/>
        <c:ser>
          <c:idx val="0"/>
          <c:order val="0"/>
          <c:tx>
            <c:strRef>
              <c:f>Abb_NUK_absolut!$B$1</c:f>
              <c:strCache>
                <c:ptCount val="1"/>
                <c:pt idx="0">
                  <c:v>bis 34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Abb_NUK_absolut!$B$2:$B$20</c:f>
              <c:numCache>
                <c:formatCode>General</c:formatCode>
                <c:ptCount val="19"/>
                <c:pt idx="0">
                  <c:v>39</c:v>
                </c:pt>
                <c:pt idx="1">
                  <c:v>46</c:v>
                </c:pt>
                <c:pt idx="2">
                  <c:v>32</c:v>
                </c:pt>
                <c:pt idx="3">
                  <c:v>31</c:v>
                </c:pt>
                <c:pt idx="4">
                  <c:v>23</c:v>
                </c:pt>
                <c:pt idx="5">
                  <c:v>23</c:v>
                </c:pt>
                <c:pt idx="6">
                  <c:v>24</c:v>
                </c:pt>
                <c:pt idx="7">
                  <c:v>26</c:v>
                </c:pt>
                <c:pt idx="8">
                  <c:v>21</c:v>
                </c:pt>
                <c:pt idx="9">
                  <c:v>16</c:v>
                </c:pt>
                <c:pt idx="10">
                  <c:v>21</c:v>
                </c:pt>
                <c:pt idx="11">
                  <c:v>19</c:v>
                </c:pt>
                <c:pt idx="12">
                  <c:v>34</c:v>
                </c:pt>
                <c:pt idx="13">
                  <c:v>38</c:v>
                </c:pt>
                <c:pt idx="14">
                  <c:v>33</c:v>
                </c:pt>
                <c:pt idx="15">
                  <c:v>27</c:v>
                </c:pt>
                <c:pt idx="16">
                  <c:v>42</c:v>
                </c:pt>
                <c:pt idx="17">
                  <c:v>40</c:v>
                </c:pt>
                <c:pt idx="18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1D-422E-AB29-BA0AE7E2413A}"/>
            </c:ext>
          </c:extLst>
        </c:ser>
        <c:ser>
          <c:idx val="1"/>
          <c:order val="1"/>
          <c:tx>
            <c:strRef>
              <c:f>Abb_NUK_absolut!$C$1</c:f>
              <c:strCache>
                <c:ptCount val="1"/>
                <c:pt idx="0">
                  <c:v>35 - 39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Abb_NUK_absolut!$C$2:$C$20</c:f>
              <c:numCache>
                <c:formatCode>General</c:formatCode>
                <c:ptCount val="19"/>
                <c:pt idx="0">
                  <c:v>154</c:v>
                </c:pt>
                <c:pt idx="1">
                  <c:v>139</c:v>
                </c:pt>
                <c:pt idx="2">
                  <c:v>138</c:v>
                </c:pt>
                <c:pt idx="3">
                  <c:v>130</c:v>
                </c:pt>
                <c:pt idx="4">
                  <c:v>132</c:v>
                </c:pt>
                <c:pt idx="5">
                  <c:v>117</c:v>
                </c:pt>
                <c:pt idx="6">
                  <c:v>113</c:v>
                </c:pt>
                <c:pt idx="7">
                  <c:v>93</c:v>
                </c:pt>
                <c:pt idx="8">
                  <c:v>97</c:v>
                </c:pt>
                <c:pt idx="9">
                  <c:v>93</c:v>
                </c:pt>
                <c:pt idx="10">
                  <c:v>95</c:v>
                </c:pt>
                <c:pt idx="11">
                  <c:v>101</c:v>
                </c:pt>
                <c:pt idx="12">
                  <c:v>89</c:v>
                </c:pt>
                <c:pt idx="13">
                  <c:v>97</c:v>
                </c:pt>
                <c:pt idx="14">
                  <c:v>102</c:v>
                </c:pt>
                <c:pt idx="15">
                  <c:v>102</c:v>
                </c:pt>
                <c:pt idx="16">
                  <c:v>95</c:v>
                </c:pt>
                <c:pt idx="17">
                  <c:v>110</c:v>
                </c:pt>
                <c:pt idx="18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1D-422E-AB29-BA0AE7E2413A}"/>
            </c:ext>
          </c:extLst>
        </c:ser>
        <c:ser>
          <c:idx val="2"/>
          <c:order val="2"/>
          <c:tx>
            <c:strRef>
              <c:f>Abb_NUK_absolut!$D$1</c:f>
              <c:strCache>
                <c:ptCount val="1"/>
                <c:pt idx="0">
                  <c:v>40 - 49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Abb_NUK_absolut!$D$2:$D$20</c:f>
              <c:numCache>
                <c:formatCode>General</c:formatCode>
                <c:ptCount val="19"/>
                <c:pt idx="0">
                  <c:v>371</c:v>
                </c:pt>
                <c:pt idx="1">
                  <c:v>391</c:v>
                </c:pt>
                <c:pt idx="2">
                  <c:v>406</c:v>
                </c:pt>
                <c:pt idx="3">
                  <c:v>430</c:v>
                </c:pt>
                <c:pt idx="4">
                  <c:v>439</c:v>
                </c:pt>
                <c:pt idx="5">
                  <c:v>453</c:v>
                </c:pt>
                <c:pt idx="6">
                  <c:v>447</c:v>
                </c:pt>
                <c:pt idx="7">
                  <c:v>442</c:v>
                </c:pt>
                <c:pt idx="8">
                  <c:v>435</c:v>
                </c:pt>
                <c:pt idx="9">
                  <c:v>418</c:v>
                </c:pt>
                <c:pt idx="10">
                  <c:v>407</c:v>
                </c:pt>
                <c:pt idx="11">
                  <c:v>365</c:v>
                </c:pt>
                <c:pt idx="12">
                  <c:v>353</c:v>
                </c:pt>
                <c:pt idx="13">
                  <c:v>330</c:v>
                </c:pt>
                <c:pt idx="14">
                  <c:v>325</c:v>
                </c:pt>
                <c:pt idx="15">
                  <c:v>304</c:v>
                </c:pt>
                <c:pt idx="16">
                  <c:v>310</c:v>
                </c:pt>
                <c:pt idx="17">
                  <c:v>283</c:v>
                </c:pt>
                <c:pt idx="18">
                  <c:v>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1D-422E-AB29-BA0AE7E2413A}"/>
            </c:ext>
          </c:extLst>
        </c:ser>
        <c:ser>
          <c:idx val="3"/>
          <c:order val="3"/>
          <c:tx>
            <c:strRef>
              <c:f>Abb_NUK_absolut!$E$1</c:f>
              <c:strCache>
                <c:ptCount val="1"/>
                <c:pt idx="0">
                  <c:v>50 - 59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Abb_NUK_absolut!$E$2:$E$20</c:f>
              <c:numCache>
                <c:formatCode>General</c:formatCode>
                <c:ptCount val="19"/>
                <c:pt idx="0">
                  <c:v>184</c:v>
                </c:pt>
                <c:pt idx="1">
                  <c:v>185</c:v>
                </c:pt>
                <c:pt idx="2">
                  <c:v>199</c:v>
                </c:pt>
                <c:pt idx="3">
                  <c:v>215</c:v>
                </c:pt>
                <c:pt idx="4">
                  <c:v>227</c:v>
                </c:pt>
                <c:pt idx="5">
                  <c:v>256</c:v>
                </c:pt>
                <c:pt idx="6">
                  <c:v>295</c:v>
                </c:pt>
                <c:pt idx="7">
                  <c:v>334</c:v>
                </c:pt>
                <c:pt idx="8">
                  <c:v>340</c:v>
                </c:pt>
                <c:pt idx="9">
                  <c:v>379</c:v>
                </c:pt>
                <c:pt idx="10">
                  <c:v>411</c:v>
                </c:pt>
                <c:pt idx="11">
                  <c:v>453</c:v>
                </c:pt>
                <c:pt idx="12">
                  <c:v>472</c:v>
                </c:pt>
                <c:pt idx="13">
                  <c:v>487</c:v>
                </c:pt>
                <c:pt idx="14">
                  <c:v>501</c:v>
                </c:pt>
                <c:pt idx="15">
                  <c:v>505</c:v>
                </c:pt>
                <c:pt idx="16">
                  <c:v>486</c:v>
                </c:pt>
                <c:pt idx="17">
                  <c:v>478</c:v>
                </c:pt>
                <c:pt idx="18">
                  <c:v>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41D-422E-AB29-BA0AE7E2413A}"/>
            </c:ext>
          </c:extLst>
        </c:ser>
        <c:ser>
          <c:idx val="4"/>
          <c:order val="4"/>
          <c:tx>
            <c:strRef>
              <c:f>Abb_NUK_absolut!$F$1</c:f>
              <c:strCache>
                <c:ptCount val="1"/>
                <c:pt idx="0">
                  <c:v>60 - 65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Abb_NUK_absolut!$F$2:$F$20</c:f>
              <c:numCache>
                <c:formatCode>General</c:formatCode>
                <c:ptCount val="19"/>
                <c:pt idx="0">
                  <c:v>133</c:v>
                </c:pt>
                <c:pt idx="1">
                  <c:v>127</c:v>
                </c:pt>
                <c:pt idx="2">
                  <c:v>126</c:v>
                </c:pt>
                <c:pt idx="3">
                  <c:v>107</c:v>
                </c:pt>
                <c:pt idx="4">
                  <c:v>90</c:v>
                </c:pt>
                <c:pt idx="5">
                  <c:v>92</c:v>
                </c:pt>
                <c:pt idx="6">
                  <c:v>77</c:v>
                </c:pt>
                <c:pt idx="7">
                  <c:v>76</c:v>
                </c:pt>
                <c:pt idx="8">
                  <c:v>92</c:v>
                </c:pt>
                <c:pt idx="9">
                  <c:v>99</c:v>
                </c:pt>
                <c:pt idx="10">
                  <c:v>104</c:v>
                </c:pt>
                <c:pt idx="11">
                  <c:v>108</c:v>
                </c:pt>
                <c:pt idx="12">
                  <c:v>124</c:v>
                </c:pt>
                <c:pt idx="13">
                  <c:v>130</c:v>
                </c:pt>
                <c:pt idx="14">
                  <c:v>135</c:v>
                </c:pt>
                <c:pt idx="15">
                  <c:v>170</c:v>
                </c:pt>
                <c:pt idx="16">
                  <c:v>191</c:v>
                </c:pt>
                <c:pt idx="17">
                  <c:v>213</c:v>
                </c:pt>
                <c:pt idx="18">
                  <c:v>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41D-422E-AB29-BA0AE7E2413A}"/>
            </c:ext>
          </c:extLst>
        </c:ser>
        <c:ser>
          <c:idx val="5"/>
          <c:order val="5"/>
          <c:tx>
            <c:strRef>
              <c:f>Abb_NUK_absolut!$G$1</c:f>
              <c:strCache>
                <c:ptCount val="1"/>
                <c:pt idx="0">
                  <c:v> über 65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Abb_NUK_absolut!$A$2:$A$20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Abb_NUK_absolut!$G$2:$G$20</c:f>
              <c:numCache>
                <c:formatCode>General</c:formatCode>
                <c:ptCount val="19"/>
                <c:pt idx="0">
                  <c:v>13</c:v>
                </c:pt>
                <c:pt idx="1">
                  <c:v>16</c:v>
                </c:pt>
                <c:pt idx="2">
                  <c:v>28</c:v>
                </c:pt>
                <c:pt idx="3">
                  <c:v>42</c:v>
                </c:pt>
                <c:pt idx="4">
                  <c:v>44</c:v>
                </c:pt>
                <c:pt idx="5">
                  <c:v>43</c:v>
                </c:pt>
                <c:pt idx="6">
                  <c:v>61</c:v>
                </c:pt>
                <c:pt idx="7">
                  <c:v>75</c:v>
                </c:pt>
                <c:pt idx="8">
                  <c:v>69</c:v>
                </c:pt>
                <c:pt idx="9">
                  <c:v>69</c:v>
                </c:pt>
                <c:pt idx="10">
                  <c:v>70</c:v>
                </c:pt>
                <c:pt idx="11">
                  <c:v>80</c:v>
                </c:pt>
                <c:pt idx="12">
                  <c:v>72</c:v>
                </c:pt>
                <c:pt idx="13">
                  <c:v>78</c:v>
                </c:pt>
                <c:pt idx="14">
                  <c:v>81</c:v>
                </c:pt>
                <c:pt idx="15">
                  <c:v>82</c:v>
                </c:pt>
                <c:pt idx="16">
                  <c:v>98</c:v>
                </c:pt>
                <c:pt idx="17">
                  <c:v>104</c:v>
                </c:pt>
                <c:pt idx="18">
                  <c:v>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41D-422E-AB29-BA0AE7E24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399311"/>
        <c:axId val="95399727"/>
      </c:lineChart>
      <c:catAx>
        <c:axId val="95399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5399727"/>
        <c:crosses val="autoZero"/>
        <c:auto val="1"/>
        <c:lblAlgn val="ctr"/>
        <c:lblOffset val="100"/>
        <c:noMultiLvlLbl val="0"/>
      </c:catAx>
      <c:valAx>
        <c:axId val="9539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5399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Abbildung3!$B$1</c:f>
              <c:strCache>
                <c:ptCount val="1"/>
                <c:pt idx="0">
                  <c:v>bis 34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Abbildung3!$A$2:$A$20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Abbildung3!$B$2:$B$20</c:f>
              <c:numCache>
                <c:formatCode>0%</c:formatCode>
                <c:ptCount val="19"/>
                <c:pt idx="0">
                  <c:v>4.3624161073825503E-2</c:v>
                </c:pt>
                <c:pt idx="1">
                  <c:v>5.0884955752212392E-2</c:v>
                </c:pt>
                <c:pt idx="2">
                  <c:v>3.4445640473627553E-2</c:v>
                </c:pt>
                <c:pt idx="3">
                  <c:v>3.2460732984293195E-2</c:v>
                </c:pt>
                <c:pt idx="4">
                  <c:v>2.4083769633507852E-2</c:v>
                </c:pt>
                <c:pt idx="5">
                  <c:v>2.3373983739837397E-2</c:v>
                </c:pt>
                <c:pt idx="6">
                  <c:v>2.359882005899705E-2</c:v>
                </c:pt>
                <c:pt idx="7">
                  <c:v>2.4856596558317401E-2</c:v>
                </c:pt>
                <c:pt idx="8">
                  <c:v>1.9924098671726755E-2</c:v>
                </c:pt>
                <c:pt idx="9">
                  <c:v>1.4897579143389199E-2</c:v>
                </c:pt>
                <c:pt idx="10">
                  <c:v>1.895306859205776E-2</c:v>
                </c:pt>
                <c:pt idx="11">
                  <c:v>1.6873889875666074E-2</c:v>
                </c:pt>
                <c:pt idx="12">
                  <c:v>2.972027972027972E-2</c:v>
                </c:pt>
                <c:pt idx="13">
                  <c:v>3.2758620689655175E-2</c:v>
                </c:pt>
                <c:pt idx="14">
                  <c:v>2.8037383177570093E-2</c:v>
                </c:pt>
                <c:pt idx="15">
                  <c:v>2.26890756302521E-2</c:v>
                </c:pt>
                <c:pt idx="16">
                  <c:v>3.4369885433715219E-2</c:v>
                </c:pt>
                <c:pt idx="17">
                  <c:v>3.2573289902280131E-2</c:v>
                </c:pt>
                <c:pt idx="18">
                  <c:v>3.6829463570856688E-2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52-4A9D-BF93-B45064B037C1}"/>
            </c:ext>
          </c:extLst>
        </c:ser>
        <c:ser>
          <c:idx val="1"/>
          <c:order val="1"/>
          <c:tx>
            <c:strRef>
              <c:f>Abbildung3!$C$1</c:f>
              <c:strCache>
                <c:ptCount val="1"/>
                <c:pt idx="0">
                  <c:v>35 - 39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Abbildung3!$A$2:$A$20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Abbildung3!$C$2:$C$20</c:f>
              <c:numCache>
                <c:formatCode>0%</c:formatCode>
                <c:ptCount val="19"/>
                <c:pt idx="0">
                  <c:v>0.17225950782997762</c:v>
                </c:pt>
                <c:pt idx="1">
                  <c:v>0.15376106194690264</c:v>
                </c:pt>
                <c:pt idx="2">
                  <c:v>0.14854682454251883</c:v>
                </c:pt>
                <c:pt idx="3">
                  <c:v>0.13612565445026178</c:v>
                </c:pt>
                <c:pt idx="4">
                  <c:v>0.13821989528795811</c:v>
                </c:pt>
                <c:pt idx="5">
                  <c:v>0.11890243902439024</c:v>
                </c:pt>
                <c:pt idx="6">
                  <c:v>0.1111111111111111</c:v>
                </c:pt>
                <c:pt idx="7">
                  <c:v>8.8910133843212238E-2</c:v>
                </c:pt>
                <c:pt idx="8">
                  <c:v>9.2030360531309294E-2</c:v>
                </c:pt>
                <c:pt idx="9">
                  <c:v>8.6592178770949726E-2</c:v>
                </c:pt>
                <c:pt idx="10">
                  <c:v>8.5740072202166062E-2</c:v>
                </c:pt>
                <c:pt idx="11">
                  <c:v>8.9698046181172289E-2</c:v>
                </c:pt>
                <c:pt idx="12">
                  <c:v>7.77972027972028E-2</c:v>
                </c:pt>
                <c:pt idx="13">
                  <c:v>8.3620689655172414E-2</c:v>
                </c:pt>
                <c:pt idx="14">
                  <c:v>8.6661002548853019E-2</c:v>
                </c:pt>
                <c:pt idx="15">
                  <c:v>8.5714285714285715E-2</c:v>
                </c:pt>
                <c:pt idx="16">
                  <c:v>7.7741407528641573E-2</c:v>
                </c:pt>
                <c:pt idx="17">
                  <c:v>8.9576547231270356E-2</c:v>
                </c:pt>
                <c:pt idx="18">
                  <c:v>9.2874299439551639E-2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52-4A9D-BF93-B45064B037C1}"/>
            </c:ext>
          </c:extLst>
        </c:ser>
        <c:ser>
          <c:idx val="2"/>
          <c:order val="2"/>
          <c:tx>
            <c:strRef>
              <c:f>Abbildung3!$D$1</c:f>
              <c:strCache>
                <c:ptCount val="1"/>
                <c:pt idx="0">
                  <c:v>40 - 49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Abbildung3!$A$2:$A$20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Abbildung3!$D$2:$D$20</c:f>
              <c:numCache>
                <c:formatCode>0%</c:formatCode>
                <c:ptCount val="19"/>
                <c:pt idx="0">
                  <c:v>0.41498881431767337</c:v>
                </c:pt>
                <c:pt idx="1">
                  <c:v>0.43252212389380529</c:v>
                </c:pt>
                <c:pt idx="2">
                  <c:v>0.43702906350914961</c:v>
                </c:pt>
                <c:pt idx="3">
                  <c:v>0.45026178010471202</c:v>
                </c:pt>
                <c:pt idx="4">
                  <c:v>0.45968586387434557</c:v>
                </c:pt>
                <c:pt idx="5">
                  <c:v>0.46036585365853661</c:v>
                </c:pt>
                <c:pt idx="6">
                  <c:v>0.43952802359882004</c:v>
                </c:pt>
                <c:pt idx="7">
                  <c:v>0.42256214149139582</c:v>
                </c:pt>
                <c:pt idx="8">
                  <c:v>0.41271347248576851</c:v>
                </c:pt>
                <c:pt idx="9">
                  <c:v>0.38919925512104281</c:v>
                </c:pt>
                <c:pt idx="10">
                  <c:v>0.36732851985559567</c:v>
                </c:pt>
                <c:pt idx="11">
                  <c:v>0.32415630550621671</c:v>
                </c:pt>
                <c:pt idx="12">
                  <c:v>0.30856643356643354</c:v>
                </c:pt>
                <c:pt idx="13">
                  <c:v>0.28448275862068967</c:v>
                </c:pt>
                <c:pt idx="14">
                  <c:v>0.27612574341546303</c:v>
                </c:pt>
                <c:pt idx="15">
                  <c:v>0.25546218487394956</c:v>
                </c:pt>
                <c:pt idx="16">
                  <c:v>0.25368248772504093</c:v>
                </c:pt>
                <c:pt idx="17">
                  <c:v>0.23045602605863191</c:v>
                </c:pt>
                <c:pt idx="18">
                  <c:v>0.22898318654923938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52-4A9D-BF93-B45064B037C1}"/>
            </c:ext>
          </c:extLst>
        </c:ser>
        <c:ser>
          <c:idx val="3"/>
          <c:order val="3"/>
          <c:tx>
            <c:strRef>
              <c:f>Abbildung3!$E$1</c:f>
              <c:strCache>
                <c:ptCount val="1"/>
                <c:pt idx="0">
                  <c:v>50 - 59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Abbildung3!$A$2:$A$20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Abbildung3!$E$2:$E$20</c:f>
              <c:numCache>
                <c:formatCode>0%</c:formatCode>
                <c:ptCount val="19"/>
                <c:pt idx="0">
                  <c:v>0.2058165548098434</c:v>
                </c:pt>
                <c:pt idx="1">
                  <c:v>0.20464601769911506</c:v>
                </c:pt>
                <c:pt idx="2">
                  <c:v>0.21420882669537136</c:v>
                </c:pt>
                <c:pt idx="3">
                  <c:v>0.22513089005235601</c:v>
                </c:pt>
                <c:pt idx="4">
                  <c:v>0.23769633507853402</c:v>
                </c:pt>
                <c:pt idx="5">
                  <c:v>0.26016260162601629</c:v>
                </c:pt>
                <c:pt idx="6">
                  <c:v>0.29006882989183874</c:v>
                </c:pt>
                <c:pt idx="7">
                  <c:v>0.31931166347992351</c:v>
                </c:pt>
                <c:pt idx="8">
                  <c:v>0.32258064516129031</c:v>
                </c:pt>
                <c:pt idx="9">
                  <c:v>0.35288640595903165</c:v>
                </c:pt>
                <c:pt idx="10">
                  <c:v>0.37093862815884476</c:v>
                </c:pt>
                <c:pt idx="11">
                  <c:v>0.40230905861456484</c:v>
                </c:pt>
                <c:pt idx="12">
                  <c:v>0.41258741258741261</c:v>
                </c:pt>
                <c:pt idx="13">
                  <c:v>0.41982758620689653</c:v>
                </c:pt>
                <c:pt idx="14">
                  <c:v>0.42565845369583688</c:v>
                </c:pt>
                <c:pt idx="15">
                  <c:v>0.42436974789915966</c:v>
                </c:pt>
                <c:pt idx="16">
                  <c:v>0.39770867430441897</c:v>
                </c:pt>
                <c:pt idx="17">
                  <c:v>0.38925081433224756</c:v>
                </c:pt>
                <c:pt idx="18">
                  <c:v>0.37069655724579664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52-4A9D-BF93-B45064B037C1}"/>
            </c:ext>
          </c:extLst>
        </c:ser>
        <c:ser>
          <c:idx val="4"/>
          <c:order val="4"/>
          <c:tx>
            <c:strRef>
              <c:f>Abbildung3!$F$1</c:f>
              <c:strCache>
                <c:ptCount val="1"/>
                <c:pt idx="0">
                  <c:v>60 - 65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Abbildung3!$A$2:$A$20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Abbildung3!$F$2:$F$20</c:f>
              <c:numCache>
                <c:formatCode>0%</c:formatCode>
                <c:ptCount val="19"/>
                <c:pt idx="0">
                  <c:v>0.14876957494407159</c:v>
                </c:pt>
                <c:pt idx="1">
                  <c:v>0.14048672566371681</c:v>
                </c:pt>
                <c:pt idx="2">
                  <c:v>0.13562970936490851</c:v>
                </c:pt>
                <c:pt idx="3">
                  <c:v>0.11204188481675392</c:v>
                </c:pt>
                <c:pt idx="4">
                  <c:v>9.4240837696335081E-2</c:v>
                </c:pt>
                <c:pt idx="5">
                  <c:v>9.3495934959349589E-2</c:v>
                </c:pt>
                <c:pt idx="6">
                  <c:v>7.571288102261553E-2</c:v>
                </c:pt>
                <c:pt idx="7">
                  <c:v>7.2657743785850867E-2</c:v>
                </c:pt>
                <c:pt idx="8">
                  <c:v>8.7286527514231493E-2</c:v>
                </c:pt>
                <c:pt idx="9">
                  <c:v>9.217877094972067E-2</c:v>
                </c:pt>
                <c:pt idx="10">
                  <c:v>9.3862815884476536E-2</c:v>
                </c:pt>
                <c:pt idx="11">
                  <c:v>9.5914742451154528E-2</c:v>
                </c:pt>
                <c:pt idx="12">
                  <c:v>0.10839160839160839</c:v>
                </c:pt>
                <c:pt idx="13">
                  <c:v>0.11206896551724138</c:v>
                </c:pt>
                <c:pt idx="14">
                  <c:v>0.11469838572642312</c:v>
                </c:pt>
                <c:pt idx="15">
                  <c:v>0.14285714285714285</c:v>
                </c:pt>
                <c:pt idx="16">
                  <c:v>0.15630114566284778</c:v>
                </c:pt>
                <c:pt idx="17">
                  <c:v>0.17345276872964169</c:v>
                </c:pt>
                <c:pt idx="18">
                  <c:v>0.17614091273018415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52-4A9D-BF93-B45064B037C1}"/>
            </c:ext>
          </c:extLst>
        </c:ser>
        <c:ser>
          <c:idx val="5"/>
          <c:order val="5"/>
          <c:tx>
            <c:strRef>
              <c:f>Abbildung3!$G$1</c:f>
              <c:strCache>
                <c:ptCount val="1"/>
                <c:pt idx="0">
                  <c:v> über 65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Abbildung3!$A$2:$A$20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Abbildung3!$G$2:$G$20</c:f>
              <c:numCache>
                <c:formatCode>0%</c:formatCode>
                <c:ptCount val="19"/>
                <c:pt idx="0">
                  <c:v>1.45413870246085E-2</c:v>
                </c:pt>
                <c:pt idx="1">
                  <c:v>1.7699115044247787E-2</c:v>
                </c:pt>
                <c:pt idx="2">
                  <c:v>3.0139935414424113E-2</c:v>
                </c:pt>
                <c:pt idx="3">
                  <c:v>4.3979057591623037E-2</c:v>
                </c:pt>
                <c:pt idx="4">
                  <c:v>4.607329842931937E-2</c:v>
                </c:pt>
                <c:pt idx="5">
                  <c:v>4.3699186991869921E-2</c:v>
                </c:pt>
                <c:pt idx="6">
                  <c:v>5.9980334316617499E-2</c:v>
                </c:pt>
                <c:pt idx="7">
                  <c:v>7.1701720841300193E-2</c:v>
                </c:pt>
                <c:pt idx="8">
                  <c:v>6.546489563567362E-2</c:v>
                </c:pt>
                <c:pt idx="9">
                  <c:v>6.4245810055865923E-2</c:v>
                </c:pt>
                <c:pt idx="10">
                  <c:v>6.3176895306859202E-2</c:v>
                </c:pt>
                <c:pt idx="11">
                  <c:v>7.1047957371225573E-2</c:v>
                </c:pt>
                <c:pt idx="12">
                  <c:v>6.2937062937062943E-2</c:v>
                </c:pt>
                <c:pt idx="13">
                  <c:v>6.7241379310344823E-2</c:v>
                </c:pt>
                <c:pt idx="14">
                  <c:v>6.881903143585387E-2</c:v>
                </c:pt>
                <c:pt idx="15">
                  <c:v>6.8907563025210089E-2</c:v>
                </c:pt>
                <c:pt idx="16">
                  <c:v>8.0196399345335512E-2</c:v>
                </c:pt>
                <c:pt idx="17">
                  <c:v>8.4690553745928335E-2</c:v>
                </c:pt>
                <c:pt idx="18">
                  <c:v>9.4475580464371503E-2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52-4A9D-BF93-B45064B03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09727"/>
        <c:axId val="105812223"/>
      </c:areaChart>
      <c:catAx>
        <c:axId val="1058097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5812223"/>
        <c:crosses val="autoZero"/>
        <c:auto val="1"/>
        <c:lblAlgn val="ctr"/>
        <c:lblOffset val="100"/>
        <c:noMultiLvlLbl val="0"/>
      </c:catAx>
      <c:valAx>
        <c:axId val="10581222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5809727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Abbildung4!$C$2</c:f>
              <c:strCache>
                <c:ptCount val="1"/>
                <c:pt idx="0">
                  <c:v>bis 34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Abbildung4!$B$3:$B$5</c:f>
              <c:strCache>
                <c:ptCount val="3"/>
                <c:pt idx="0">
                  <c:v>Radiologie</c:v>
                </c:pt>
                <c:pt idx="1">
                  <c:v>Strahlentherapie</c:v>
                </c:pt>
                <c:pt idx="2">
                  <c:v>Nuklearmedizin</c:v>
                </c:pt>
              </c:strCache>
            </c:strRef>
          </c:cat>
          <c:val>
            <c:numRef>
              <c:f>Abbildung4!$C$3:$C$5</c:f>
              <c:numCache>
                <c:formatCode>0.0%</c:formatCode>
                <c:ptCount val="3"/>
                <c:pt idx="0">
                  <c:v>5.3592029365495543E-2</c:v>
                </c:pt>
                <c:pt idx="1">
                  <c:v>5.4001301236174366E-2</c:v>
                </c:pt>
                <c:pt idx="2">
                  <c:v>3.6829463570856688E-2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0D-435E-8EE5-BAC88F75E56D}"/>
            </c:ext>
          </c:extLst>
        </c:ser>
        <c:ser>
          <c:idx val="1"/>
          <c:order val="1"/>
          <c:tx>
            <c:strRef>
              <c:f>Abbildung4!$D$2</c:f>
              <c:strCache>
                <c:ptCount val="1"/>
                <c:pt idx="0">
                  <c:v>35 - 39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Abbildung4!$B$3:$B$5</c:f>
              <c:strCache>
                <c:ptCount val="3"/>
                <c:pt idx="0">
                  <c:v>Radiologie</c:v>
                </c:pt>
                <c:pt idx="1">
                  <c:v>Strahlentherapie</c:v>
                </c:pt>
                <c:pt idx="2">
                  <c:v>Nuklearmedizin</c:v>
                </c:pt>
              </c:strCache>
            </c:strRef>
          </c:cat>
          <c:val>
            <c:numRef>
              <c:f>Abbildung4!$D$3:$D$5</c:f>
              <c:numCache>
                <c:formatCode>0.0%</c:formatCode>
                <c:ptCount val="3"/>
                <c:pt idx="0">
                  <c:v>0.16151022548505506</c:v>
                </c:pt>
                <c:pt idx="1">
                  <c:v>0.12296681847755368</c:v>
                </c:pt>
                <c:pt idx="2">
                  <c:v>9.2874299439551639E-2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0D-435E-8EE5-BAC88F75E56D}"/>
            </c:ext>
          </c:extLst>
        </c:ser>
        <c:ser>
          <c:idx val="2"/>
          <c:order val="2"/>
          <c:tx>
            <c:strRef>
              <c:f>Abbildung4!$E$2</c:f>
              <c:strCache>
                <c:ptCount val="1"/>
                <c:pt idx="0">
                  <c:v>40 - 49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Abbildung4!$B$3:$B$5</c:f>
              <c:strCache>
                <c:ptCount val="3"/>
                <c:pt idx="0">
                  <c:v>Radiologie</c:v>
                </c:pt>
                <c:pt idx="1">
                  <c:v>Strahlentherapie</c:v>
                </c:pt>
                <c:pt idx="2">
                  <c:v>Nuklearmedizin</c:v>
                </c:pt>
              </c:strCache>
            </c:strRef>
          </c:cat>
          <c:val>
            <c:numRef>
              <c:f>Abbildung4!$E$3:$E$5</c:f>
              <c:numCache>
                <c:formatCode>0.0%</c:formatCode>
                <c:ptCount val="3"/>
                <c:pt idx="0">
                  <c:v>0.26523335081279498</c:v>
                </c:pt>
                <c:pt idx="1">
                  <c:v>0.25569290826284968</c:v>
                </c:pt>
                <c:pt idx="2">
                  <c:v>0.22898318654923938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0D-435E-8EE5-BAC88F75E56D}"/>
            </c:ext>
          </c:extLst>
        </c:ser>
        <c:ser>
          <c:idx val="3"/>
          <c:order val="3"/>
          <c:tx>
            <c:strRef>
              <c:f>Abbildung4!$F$2</c:f>
              <c:strCache>
                <c:ptCount val="1"/>
                <c:pt idx="0">
                  <c:v>50 - 59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Abbildung4!$B$3:$B$5</c:f>
              <c:strCache>
                <c:ptCount val="3"/>
                <c:pt idx="0">
                  <c:v>Radiologie</c:v>
                </c:pt>
                <c:pt idx="1">
                  <c:v>Strahlentherapie</c:v>
                </c:pt>
                <c:pt idx="2">
                  <c:v>Nuklearmedizin</c:v>
                </c:pt>
              </c:strCache>
            </c:strRef>
          </c:cat>
          <c:val>
            <c:numRef>
              <c:f>Abbildung4!$F$3:$F$5</c:f>
              <c:numCache>
                <c:formatCode>0.0%</c:formatCode>
                <c:ptCount val="3"/>
                <c:pt idx="0">
                  <c:v>0.29145254326166753</c:v>
                </c:pt>
                <c:pt idx="1">
                  <c:v>0.37800910865322057</c:v>
                </c:pt>
                <c:pt idx="2">
                  <c:v>0.37069655724579664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0D-435E-8EE5-BAC88F75E56D}"/>
            </c:ext>
          </c:extLst>
        </c:ser>
        <c:ser>
          <c:idx val="4"/>
          <c:order val="4"/>
          <c:tx>
            <c:strRef>
              <c:f>Abbildung4!$G$2</c:f>
              <c:strCache>
                <c:ptCount val="1"/>
                <c:pt idx="0">
                  <c:v>60 - 65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Abbildung4!$B$3:$B$5</c:f>
              <c:strCache>
                <c:ptCount val="3"/>
                <c:pt idx="0">
                  <c:v>Radiologie</c:v>
                </c:pt>
                <c:pt idx="1">
                  <c:v>Strahlentherapie</c:v>
                </c:pt>
                <c:pt idx="2">
                  <c:v>Nuklearmedizin</c:v>
                </c:pt>
              </c:strCache>
            </c:strRef>
          </c:cat>
          <c:val>
            <c:numRef>
              <c:f>Abbildung4!$G$3:$G$5</c:f>
              <c:numCache>
                <c:formatCode>0.0%</c:formatCode>
                <c:ptCount val="3"/>
                <c:pt idx="0">
                  <c:v>0.1579444153120084</c:v>
                </c:pt>
                <c:pt idx="1">
                  <c:v>0.15094339622641509</c:v>
                </c:pt>
                <c:pt idx="2">
                  <c:v>0.17614091273018415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0D-435E-8EE5-BAC88F75E56D}"/>
            </c:ext>
          </c:extLst>
        </c:ser>
        <c:ser>
          <c:idx val="5"/>
          <c:order val="5"/>
          <c:tx>
            <c:strRef>
              <c:f>Abbildung4!$H$2</c:f>
              <c:strCache>
                <c:ptCount val="1"/>
                <c:pt idx="0">
                  <c:v>über 65 Jahre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Abbildung4!$B$3:$B$5</c:f>
              <c:strCache>
                <c:ptCount val="3"/>
                <c:pt idx="0">
                  <c:v>Radiologie</c:v>
                </c:pt>
                <c:pt idx="1">
                  <c:v>Strahlentherapie</c:v>
                </c:pt>
                <c:pt idx="2">
                  <c:v>Nuklearmedizin</c:v>
                </c:pt>
              </c:strCache>
            </c:strRef>
          </c:cat>
          <c:val>
            <c:numRef>
              <c:f>Abbildung4!$H$3:$H$5</c:f>
              <c:numCache>
                <c:formatCode>0.0%</c:formatCode>
                <c:ptCount val="3"/>
                <c:pt idx="0">
                  <c:v>7.0267435762978503E-2</c:v>
                </c:pt>
                <c:pt idx="1">
                  <c:v>3.8386467143786594E-2</c:v>
                </c:pt>
                <c:pt idx="2">
                  <c:v>9.4475580464371503E-2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10D-435E-8EE5-BAC88F75E5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7053855"/>
        <c:axId val="1277053439"/>
      </c:barChart>
      <c:catAx>
        <c:axId val="1277053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77053439"/>
        <c:crosses val="autoZero"/>
        <c:auto val="1"/>
        <c:lblAlgn val="ctr"/>
        <c:lblOffset val="100"/>
        <c:noMultiLvlLbl val="0"/>
      </c:catAx>
      <c:valAx>
        <c:axId val="1277053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77053855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'Abbildung 5'!$A$2</c:f>
              <c:strCache>
                <c:ptCount val="1"/>
                <c:pt idx="0">
                  <c:v>Nuklearmedizin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5'!$B$2:$H$2</c:f>
              <c:numCache>
                <c:formatCode>0.0%</c:formatCode>
                <c:ptCount val="7"/>
                <c:pt idx="0">
                  <c:v>0.26286353467561524</c:v>
                </c:pt>
                <c:pt idx="1">
                  <c:v>0.27643979057591622</c:v>
                </c:pt>
                <c:pt idx="2">
                  <c:v>0.28810226155358898</c:v>
                </c:pt>
                <c:pt idx="3">
                  <c:v>0.29329608938547486</c:v>
                </c:pt>
                <c:pt idx="4">
                  <c:v>0.31643356643356646</c:v>
                </c:pt>
                <c:pt idx="5">
                  <c:v>0.35018050541516244</c:v>
                </c:pt>
                <c:pt idx="6">
                  <c:v>0.34427542033626901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9F-4BA8-8CB3-053478D8EFB6}"/>
            </c:ext>
          </c:extLst>
        </c:ser>
        <c:ser>
          <c:idx val="1"/>
          <c:order val="1"/>
          <c:tx>
            <c:strRef>
              <c:f>'Abbildung 5'!$A$3</c:f>
              <c:strCache>
                <c:ptCount val="1"/>
                <c:pt idx="0">
                  <c:v>Radiologie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5'!$B$3:$H$3</c:f>
              <c:numCache>
                <c:formatCode>0.0%</c:formatCode>
                <c:ptCount val="7"/>
                <c:pt idx="0">
                  <c:v>0.29206653870761357</c:v>
                </c:pt>
                <c:pt idx="1">
                  <c:v>0.29631350681536556</c:v>
                </c:pt>
                <c:pt idx="2">
                  <c:v>0.30913899500440789</c:v>
                </c:pt>
                <c:pt idx="3">
                  <c:v>0.32619596151240005</c:v>
                </c:pt>
                <c:pt idx="4">
                  <c:v>0.33981679006148829</c:v>
                </c:pt>
                <c:pt idx="5">
                  <c:v>0.35702911737943582</c:v>
                </c:pt>
                <c:pt idx="6">
                  <c:v>0.37073938122705818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9F-4BA8-8CB3-053478D8EFB6}"/>
            </c:ext>
          </c:extLst>
        </c:ser>
        <c:ser>
          <c:idx val="2"/>
          <c:order val="2"/>
          <c:tx>
            <c:strRef>
              <c:f>'Abbildung 5'!$A$4</c:f>
              <c:strCache>
                <c:ptCount val="1"/>
                <c:pt idx="0">
                  <c:v>Strahlentherapie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5'!$B$4:$H$4</c:f>
              <c:numCache>
                <c:formatCode>0.0%</c:formatCode>
                <c:ptCount val="7"/>
                <c:pt idx="0">
                  <c:v>0.38964577656675747</c:v>
                </c:pt>
                <c:pt idx="1">
                  <c:v>0.42890995260663506</c:v>
                </c:pt>
                <c:pt idx="2">
                  <c:v>0.45702730030333671</c:v>
                </c:pt>
                <c:pt idx="3">
                  <c:v>0.46847635726795095</c:v>
                </c:pt>
                <c:pt idx="4">
                  <c:v>0.47255369928400953</c:v>
                </c:pt>
                <c:pt idx="5">
                  <c:v>0.48450704225352115</c:v>
                </c:pt>
                <c:pt idx="6">
                  <c:v>0.48015614834092391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9F-4BA8-8CB3-053478D8E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75305040"/>
        <c:axId val="775322096"/>
      </c:barChart>
      <c:lineChart>
        <c:grouping val="standard"/>
        <c:varyColors val="0"/>
        <c:ser>
          <c:idx val="3"/>
          <c:order val="3"/>
          <c:tx>
            <c:strRef>
              <c:f>'Abbildung 5'!$A$5</c:f>
              <c:strCache>
                <c:ptCount val="1"/>
                <c:pt idx="0">
                  <c:v>Alle berufstätigen Ärztinnen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'Abbildung 5'!$B$1:$H$1</c:f>
              <c:numCache>
                <c:formatCode>General</c:formatCode>
                <c:ptCount val="7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  <c:pt idx="5">
                  <c:v>2018</c:v>
                </c:pt>
                <c:pt idx="6">
                  <c:v>2021</c:v>
                </c:pt>
              </c:numCache>
            </c:numRef>
          </c:cat>
          <c:val>
            <c:numRef>
              <c:f>'Abbildung 5'!$B$5:$H$5</c:f>
              <c:numCache>
                <c:formatCode>0.0%</c:formatCode>
                <c:ptCount val="7"/>
                <c:pt idx="0">
                  <c:v>0.38187934248989697</c:v>
                </c:pt>
                <c:pt idx="1">
                  <c:v>0.39955659801433024</c:v>
                </c:pt>
                <c:pt idx="2">
                  <c:v>0.42207734433723482</c:v>
                </c:pt>
                <c:pt idx="3">
                  <c:v>0.44321254964940709</c:v>
                </c:pt>
                <c:pt idx="4">
                  <c:v>0.45969318775551976</c:v>
                </c:pt>
                <c:pt idx="5">
                  <c:v>0.47224529946330551</c:v>
                </c:pt>
                <c:pt idx="6">
                  <c:v>0.4853191387099875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9F-4BA8-8CB3-053478D8E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5305040"/>
        <c:axId val="775322096"/>
      </c:lineChart>
      <c:catAx>
        <c:axId val="77530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75322096"/>
        <c:crosses val="autoZero"/>
        <c:auto val="1"/>
        <c:lblAlgn val="ctr"/>
        <c:lblOffset val="100"/>
        <c:noMultiLvlLbl val="0"/>
      </c:catAx>
      <c:valAx>
        <c:axId val="775322096"/>
        <c:scaling>
          <c:orientation val="minMax"/>
          <c:max val="0.5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753050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FB479-54E4-D34A-8646-386D4DA83121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CCF44-3E4C-5346-8E94-1E7491C01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239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1913A-E2A9-B645-AD26-1A07A5535E2E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A10A2-5F57-F647-8985-56C6A54B0D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18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2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50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11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232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12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661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13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96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14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7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15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04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16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101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17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769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18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948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19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206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20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31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3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772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21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2863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22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184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23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7157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>
            <a:extLst>
              <a:ext uri="{FF2B5EF4-FFF2-40B4-BE49-F238E27FC236}">
                <a16:creationId xmlns:a16="http://schemas.microsoft.com/office/drawing/2014/main" id="{68BC4071-72C2-463F-9D05-5D5E9E2DE3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Notizenplatzhalter 2">
            <a:extLst>
              <a:ext uri="{FF2B5EF4-FFF2-40B4-BE49-F238E27FC236}">
                <a16:creationId xmlns:a16="http://schemas.microsoft.com/office/drawing/2014/main" id="{43B397F3-A8CD-411E-BE71-3CF497FC9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2772" name="Foliennummernplatzhalter 3">
            <a:extLst>
              <a:ext uri="{FF2B5EF4-FFF2-40B4-BE49-F238E27FC236}">
                <a16:creationId xmlns:a16="http://schemas.microsoft.com/office/drawing/2014/main" id="{EDF4AD98-A5E5-43F8-ACD3-2C14429C33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fld id="{F45B398D-940B-412E-90C3-13C82A659097}" type="slidenum">
              <a:rPr lang="de-DE" altLang="en-US" sz="1200" smtClean="0">
                <a:solidFill>
                  <a:srgbClr val="FFFF00"/>
                </a:solidFill>
                <a:latin typeface="Times New Roman" panose="02020603050405020304" pitchFamily="18" charset="0"/>
              </a:rPr>
              <a:pPr/>
              <a:t>24</a:t>
            </a:fld>
            <a:endParaRPr lang="de-DE" altLang="en-US" sz="1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25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0973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26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148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27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9619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28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192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29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087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30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95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A10A2-5F57-F647-8985-56C6A54B0DC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582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5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11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6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7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511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8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32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9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12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defTabSz="914400"/>
            <a:fld id="{8E45BE14-EE31-482B-BB52-E937DE4FE3A9}" type="slidenum">
              <a:rPr lang="de-DE" altLang="en-US" sz="1200" smtClean="0">
                <a:solidFill>
                  <a:srgbClr val="FFFF00"/>
                </a:solidFill>
                <a:latin typeface="Times New Roman" charset="0"/>
              </a:rPr>
              <a:pPr defTabSz="914400"/>
              <a:t>10</a:t>
            </a:fld>
            <a:endParaRPr lang="de-DE" altLang="en-US" sz="1200">
              <a:solidFill>
                <a:srgbClr val="FFFF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87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7315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9091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635215"/>
            <a:ext cx="2057400" cy="4387851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35215"/>
            <a:ext cx="6019800" cy="43878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7749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1030219" y="1402312"/>
            <a:ext cx="7459709" cy="4543594"/>
          </a:xfrm>
        </p:spPr>
        <p:txBody>
          <a:bodyPr>
            <a:noAutofit/>
          </a:bodyPr>
          <a:lstStyle>
            <a:lvl1pPr>
              <a:buFontTx/>
              <a:buNone/>
              <a:defRPr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247356" y="478390"/>
            <a:ext cx="5397310" cy="3679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>
            <a:lvl1pPr>
              <a:defRPr sz="239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91CBD0-98B2-4662-84F8-95783BF9E66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47D41-592B-42B2-AD59-05D4ACDFF823}" type="datetime1">
              <a:rPr lang="de-DE"/>
              <a:pPr>
                <a:defRPr/>
              </a:pPr>
              <a:t>04.10.2022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F306B7-6A67-4B6F-8FFA-C8858133B4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84250" y="6259513"/>
            <a:ext cx="0" cy="174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26188-8381-42C1-BE21-CB1673E4B2A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77461-5FA1-436E-A854-C1A3BE8808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52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734300" cy="804861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1654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3471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5891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5891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6884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734300" cy="80486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0849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C612BF-2190-4925-A39C-64A2889897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1" y="341313"/>
            <a:ext cx="779462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87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BC042E5F-7CF6-4332-B1AF-1C3BDA6CB8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1" y="341313"/>
            <a:ext cx="779462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88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140970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09700"/>
            <a:ext cx="5111750" cy="4716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2571751"/>
            <a:ext cx="3008313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550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301751"/>
            <a:ext cx="5486400" cy="34258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1081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739236" cy="783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9A0472DD-20D2-4C48-8803-7AA6677725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1" y="341313"/>
            <a:ext cx="779462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12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lang="de-DE" sz="4400" kern="1200" dirty="0">
          <a:solidFill>
            <a:schemeClr val="tx1"/>
          </a:solidFill>
          <a:latin typeface="STIXSizeFiveSym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AC85B7-A422-4AAD-80D0-94328BE7D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325" y="293688"/>
            <a:ext cx="1588" cy="736600"/>
          </a:xfrm>
        </p:spPr>
        <p:txBody>
          <a:bodyPr/>
          <a:lstStyle/>
          <a:p>
            <a:pPr>
              <a:defRPr/>
            </a:pPr>
            <a:br>
              <a:rPr lang="de-DE" dirty="0"/>
            </a:b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0E7774D-D603-485C-90D2-5CEBE013593C}"/>
              </a:ext>
            </a:extLst>
          </p:cNvPr>
          <p:cNvSpPr/>
          <p:nvPr/>
        </p:nvSpPr>
        <p:spPr>
          <a:xfrm>
            <a:off x="1092355" y="1279239"/>
            <a:ext cx="7135285" cy="5220914"/>
          </a:xfrm>
          <a:prstGeom prst="rect">
            <a:avLst/>
          </a:prstGeom>
        </p:spPr>
        <p:txBody>
          <a:bodyPr wrap="none" lIns="91439" tIns="45719" rIns="91439" bIns="45719">
            <a:spAutoFit/>
          </a:bodyPr>
          <a:lstStyle/>
          <a:p>
            <a:pPr algn="ctr">
              <a:defRPr/>
            </a:pPr>
            <a:endParaRPr lang="de-DE" sz="351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Jung geblieben reicht nicht  </a:t>
            </a:r>
          </a:p>
          <a:p>
            <a:pPr algn="ctr">
              <a:defRPr/>
            </a:pP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Wo sind die RSO-Expert*innen </a:t>
            </a:r>
          </a:p>
          <a:p>
            <a:pPr algn="ctr">
              <a:defRPr/>
            </a:pPr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von morgen ?</a:t>
            </a:r>
            <a:endParaRPr lang="de-D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de-DE" sz="253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br>
              <a:rPr lang="de-DE" sz="253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84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de-DE" sz="2531" dirty="0">
                <a:latin typeface="Arial" panose="020B0604020202020204" pitchFamily="34" charset="0"/>
                <a:cs typeface="Arial" panose="020B0604020202020204" pitchFamily="34" charset="0"/>
              </a:rPr>
              <a:t>Lutz S. Freudenberg </a:t>
            </a:r>
          </a:p>
          <a:p>
            <a:pPr algn="ctr">
              <a:defRPr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ZRN Rheinland</a:t>
            </a:r>
          </a:p>
          <a:p>
            <a:pPr algn="ctr">
              <a:defRPr/>
            </a:pPr>
            <a:br>
              <a:rPr lang="de-DE" sz="1687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8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B2279B85-A559-BEDE-E201-D2819078CE21}"/>
              </a:ext>
            </a:extLst>
          </p:cNvPr>
          <p:cNvGraphicFramePr>
            <a:graphicFrameLocks/>
          </p:cNvGraphicFramePr>
          <p:nvPr/>
        </p:nvGraphicFramePr>
        <p:xfrm>
          <a:off x="352839" y="1364890"/>
          <a:ext cx="8438322" cy="4876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1DA0570D-F28A-0814-585A-FDDBA886A058}"/>
              </a:ext>
            </a:extLst>
          </p:cNvPr>
          <p:cNvSpPr txBox="1"/>
          <p:nvPr/>
        </p:nvSpPr>
        <p:spPr>
          <a:xfrm>
            <a:off x="2173070" y="492424"/>
            <a:ext cx="5998309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Altersstruktur FÄ NUK 2003 – 2021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B2B7925-90B5-39E0-2FBD-437A3978E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392" y="5981700"/>
            <a:ext cx="3571875" cy="8763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27F2A92-34D4-7031-C5CF-C328B067CA0F}"/>
              </a:ext>
            </a:extLst>
          </p:cNvPr>
          <p:cNvSpPr txBox="1"/>
          <p:nvPr/>
        </p:nvSpPr>
        <p:spPr>
          <a:xfrm>
            <a:off x="874642" y="5509759"/>
            <a:ext cx="8160028" cy="567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800" b="0" dirty="0">
                <a:effectLst/>
                <a:latin typeface="+mn-lt"/>
              </a:rPr>
              <a:t>n=184														    n=463</a:t>
            </a:r>
            <a:endParaRPr lang="de-DE" sz="1800" b="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A96DF5E-88C2-8B79-CDC9-D01B0F48907E}"/>
              </a:ext>
            </a:extLst>
          </p:cNvPr>
          <p:cNvSpPr/>
          <p:nvPr/>
        </p:nvSpPr>
        <p:spPr>
          <a:xfrm>
            <a:off x="4100173" y="6467419"/>
            <a:ext cx="3295753" cy="636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272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B2279B85-A559-BEDE-E201-D2819078CE21}"/>
              </a:ext>
            </a:extLst>
          </p:cNvPr>
          <p:cNvGraphicFramePr>
            <a:graphicFrameLocks/>
          </p:cNvGraphicFramePr>
          <p:nvPr/>
        </p:nvGraphicFramePr>
        <p:xfrm>
          <a:off x="352839" y="1364890"/>
          <a:ext cx="8438322" cy="4876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1DA0570D-F28A-0814-585A-FDDBA886A058}"/>
              </a:ext>
            </a:extLst>
          </p:cNvPr>
          <p:cNvSpPr txBox="1"/>
          <p:nvPr/>
        </p:nvSpPr>
        <p:spPr>
          <a:xfrm>
            <a:off x="2173070" y="492424"/>
            <a:ext cx="5998309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Altersstruktur FÄ NUK 2003 – 2021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B2B7925-90B5-39E0-2FBD-437A3978E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392" y="5981700"/>
            <a:ext cx="3571875" cy="8763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688F65AB-319D-07B3-7FA2-E64CD2B7288C}"/>
              </a:ext>
            </a:extLst>
          </p:cNvPr>
          <p:cNvSpPr txBox="1"/>
          <p:nvPr/>
        </p:nvSpPr>
        <p:spPr>
          <a:xfrm>
            <a:off x="874642" y="5509759"/>
            <a:ext cx="8160028" cy="567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800" b="0" dirty="0">
                <a:effectLst/>
                <a:latin typeface="+mn-lt"/>
              </a:rPr>
              <a:t>n=133														    n=220</a:t>
            </a:r>
            <a:endParaRPr lang="de-DE" sz="1800" b="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10A77A6-4A14-A869-436D-FF5E015D395C}"/>
              </a:ext>
            </a:extLst>
          </p:cNvPr>
          <p:cNvSpPr/>
          <p:nvPr/>
        </p:nvSpPr>
        <p:spPr>
          <a:xfrm>
            <a:off x="5004413" y="6467419"/>
            <a:ext cx="3295753" cy="636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056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B2279B85-A559-BEDE-E201-D2819078CE21}"/>
              </a:ext>
            </a:extLst>
          </p:cNvPr>
          <p:cNvGraphicFramePr>
            <a:graphicFrameLocks/>
          </p:cNvGraphicFramePr>
          <p:nvPr/>
        </p:nvGraphicFramePr>
        <p:xfrm>
          <a:off x="352839" y="1364890"/>
          <a:ext cx="8438322" cy="4876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1DA0570D-F28A-0814-585A-FDDBA886A058}"/>
              </a:ext>
            </a:extLst>
          </p:cNvPr>
          <p:cNvSpPr txBox="1"/>
          <p:nvPr/>
        </p:nvSpPr>
        <p:spPr>
          <a:xfrm>
            <a:off x="2173070" y="492424"/>
            <a:ext cx="5998309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Altersstruktur FÄ NUK 2003 – 2021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B2B7925-90B5-39E0-2FBD-437A3978E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392" y="5981700"/>
            <a:ext cx="3571875" cy="8763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438A770-035C-C193-1320-C7C02B3F9D82}"/>
              </a:ext>
            </a:extLst>
          </p:cNvPr>
          <p:cNvSpPr txBox="1"/>
          <p:nvPr/>
        </p:nvSpPr>
        <p:spPr>
          <a:xfrm>
            <a:off x="874642" y="5509759"/>
            <a:ext cx="8160028" cy="567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800" b="0" dirty="0">
                <a:effectLst/>
                <a:latin typeface="+mn-lt"/>
              </a:rPr>
              <a:t>n=13														    n=118</a:t>
            </a:r>
            <a:endParaRPr lang="de-DE" sz="1800" b="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82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6AC9BEE0-A343-3CA7-51AB-4679CB3B3337}"/>
              </a:ext>
            </a:extLst>
          </p:cNvPr>
          <p:cNvSpPr txBox="1"/>
          <p:nvPr/>
        </p:nvSpPr>
        <p:spPr>
          <a:xfrm>
            <a:off x="2173070" y="492424"/>
            <a:ext cx="5998309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Altersstruktur FÄ NUK 2003 – 2021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72775539-F63A-A6A6-4856-BD800FC5317B}"/>
              </a:ext>
            </a:extLst>
          </p:cNvPr>
          <p:cNvGraphicFramePr>
            <a:graphicFrameLocks/>
          </p:cNvGraphicFramePr>
          <p:nvPr/>
        </p:nvGraphicFramePr>
        <p:xfrm>
          <a:off x="845820" y="1461052"/>
          <a:ext cx="7452360" cy="4313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Grafik 10">
            <a:extLst>
              <a:ext uri="{FF2B5EF4-FFF2-40B4-BE49-F238E27FC236}">
                <a16:creationId xmlns:a16="http://schemas.microsoft.com/office/drawing/2014/main" id="{5A4E7F97-0F77-A6F4-AE3A-AC1564ABE5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3497" y="6224470"/>
            <a:ext cx="5261400" cy="31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366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4B448D9E-70CD-C8F8-1839-DD04B61CB6EF}"/>
              </a:ext>
            </a:extLst>
          </p:cNvPr>
          <p:cNvSpPr txBox="1"/>
          <p:nvPr/>
        </p:nvSpPr>
        <p:spPr>
          <a:xfrm>
            <a:off x="1139399" y="492424"/>
            <a:ext cx="7950766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Altersverteilung in den "Strahlenfächern" 2021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BB317964-6EB7-DB5D-B015-AD26E65783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548898"/>
              </p:ext>
            </p:extLst>
          </p:nvPr>
        </p:nvGraphicFramePr>
        <p:xfrm>
          <a:off x="795129" y="1789373"/>
          <a:ext cx="7374835" cy="3607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2951C6C1-99E5-DCD6-A50A-0669D98F0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018" y="5884586"/>
            <a:ext cx="500062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520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825205" y="492424"/>
            <a:ext cx="5767926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Anteil berufstätiger Fachärztinnen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CA839A06-2403-514D-F677-9D1DEB0B7A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789760"/>
              </p:ext>
            </p:extLst>
          </p:nvPr>
        </p:nvGraphicFramePr>
        <p:xfrm>
          <a:off x="1310640" y="1632585"/>
          <a:ext cx="6522720" cy="35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A7F0CA43-97A2-9EF3-7D14-590804307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4085" y="5797087"/>
            <a:ext cx="5629275" cy="638175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BCE28EE6-CD4A-F110-EC45-EA8BAAE41091}"/>
              </a:ext>
            </a:extLst>
          </p:cNvPr>
          <p:cNvSpPr/>
          <p:nvPr/>
        </p:nvSpPr>
        <p:spPr>
          <a:xfrm>
            <a:off x="4090013" y="5403932"/>
            <a:ext cx="3295753" cy="636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B0BD86A-1EA4-16BA-A7A2-269222EB41DB}"/>
              </a:ext>
            </a:extLst>
          </p:cNvPr>
          <p:cNvSpPr/>
          <p:nvPr/>
        </p:nvSpPr>
        <p:spPr>
          <a:xfrm>
            <a:off x="1413415" y="5783806"/>
            <a:ext cx="3295753" cy="636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627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825205" y="492424"/>
            <a:ext cx="5767926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Anteil berufstätiger Fachärztinnen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CA839A06-2403-514D-F677-9D1DEB0B7A6A}"/>
              </a:ext>
            </a:extLst>
          </p:cNvPr>
          <p:cNvGraphicFramePr>
            <a:graphicFrameLocks/>
          </p:cNvGraphicFramePr>
          <p:nvPr/>
        </p:nvGraphicFramePr>
        <p:xfrm>
          <a:off x="1310640" y="1632585"/>
          <a:ext cx="6522720" cy="35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A7F0CA43-97A2-9EF3-7D14-590804307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4085" y="5797087"/>
            <a:ext cx="5629275" cy="638175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D7FB2EF-DDF9-08AA-CC95-E59EF3D7A869}"/>
              </a:ext>
            </a:extLst>
          </p:cNvPr>
          <p:cNvSpPr/>
          <p:nvPr/>
        </p:nvSpPr>
        <p:spPr>
          <a:xfrm>
            <a:off x="4090013" y="5413871"/>
            <a:ext cx="3295753" cy="636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06B5EF0-61F1-4ACD-8213-224CAA66AADA}"/>
              </a:ext>
            </a:extLst>
          </p:cNvPr>
          <p:cNvSpPr/>
          <p:nvPr/>
        </p:nvSpPr>
        <p:spPr>
          <a:xfrm>
            <a:off x="1413415" y="6141616"/>
            <a:ext cx="3295753" cy="636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380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825205" y="492424"/>
            <a:ext cx="5767926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Anteil berufstätiger Fachärztinnen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CA839A06-2403-514D-F677-9D1DEB0B7A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215670"/>
              </p:ext>
            </p:extLst>
          </p:nvPr>
        </p:nvGraphicFramePr>
        <p:xfrm>
          <a:off x="1310640" y="1632585"/>
          <a:ext cx="6522720" cy="35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A7F0CA43-97A2-9EF3-7D14-590804307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4085" y="5797087"/>
            <a:ext cx="5629275" cy="638175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A2A12E48-D52D-249C-B0B1-645CD4E22A78}"/>
              </a:ext>
            </a:extLst>
          </p:cNvPr>
          <p:cNvSpPr/>
          <p:nvPr/>
        </p:nvSpPr>
        <p:spPr>
          <a:xfrm>
            <a:off x="1123565" y="6116174"/>
            <a:ext cx="3295753" cy="636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083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825205" y="492424"/>
            <a:ext cx="5767926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Anteil berufstätiger Fachärztinnen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CA839A06-2403-514D-F677-9D1DEB0B7A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822984"/>
              </p:ext>
            </p:extLst>
          </p:nvPr>
        </p:nvGraphicFramePr>
        <p:xfrm>
          <a:off x="1310640" y="1632585"/>
          <a:ext cx="6522720" cy="35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A7F0CA43-97A2-9EF3-7D14-590804307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4085" y="5797087"/>
            <a:ext cx="56292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45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560700" y="492424"/>
            <a:ext cx="3383619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Schlussfolgerungen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CF53E5C-845C-FFE4-C680-131F6C218E7E}"/>
              </a:ext>
            </a:extLst>
          </p:cNvPr>
          <p:cNvSpPr/>
          <p:nvPr/>
        </p:nvSpPr>
        <p:spPr>
          <a:xfrm>
            <a:off x="3578085" y="5595730"/>
            <a:ext cx="2564296" cy="2981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D800092-6799-199F-E983-130D75F565CC}"/>
              </a:ext>
            </a:extLst>
          </p:cNvPr>
          <p:cNvSpPr txBox="1"/>
          <p:nvPr/>
        </p:nvSpPr>
        <p:spPr>
          <a:xfrm>
            <a:off x="705678" y="1519412"/>
            <a:ext cx="7573618" cy="3316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Die </a:t>
            </a:r>
            <a:r>
              <a:rPr lang="de-DE" sz="2400" dirty="0" err="1"/>
              <a:t>Fachärzt</a:t>
            </a:r>
            <a:r>
              <a:rPr lang="de-DE" sz="2400" dirty="0"/>
              <a:t>*innen in der Nuklearmedizin sind 2021 (in Gegensatz zu 1996) deutlich älter als diejenigen in der Strahlentherapie und Radiologie. </a:t>
            </a:r>
            <a:br>
              <a:rPr lang="de-DE" sz="2400" dirty="0"/>
            </a:br>
            <a:endParaRPr lang="de-DE" sz="2400" dirty="0"/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Der Anteil von Frauen in der Nuklearmedizin ist seit Jahren konstant unterdurchschnittlich, anders als beispielsweise in der Strahlentherapie.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548AE49-F22E-4B72-3794-9ECC39669CE7}"/>
              </a:ext>
            </a:extLst>
          </p:cNvPr>
          <p:cNvSpPr txBox="1"/>
          <p:nvPr/>
        </p:nvSpPr>
        <p:spPr>
          <a:xfrm>
            <a:off x="1620079" y="5508871"/>
            <a:ext cx="682818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chemeClr val="accent6"/>
                </a:solidFill>
              </a:rPr>
              <a:t>Die Nuklearmedizin in Deutschland hat ein Nachwuchs-problem.</a:t>
            </a:r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E1DDA54D-F89A-928B-5CA1-CE92DC08D0EC}"/>
              </a:ext>
            </a:extLst>
          </p:cNvPr>
          <p:cNvSpPr/>
          <p:nvPr/>
        </p:nvSpPr>
        <p:spPr>
          <a:xfrm>
            <a:off x="874644" y="5595730"/>
            <a:ext cx="402535" cy="298173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97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95FA2D-9752-A4D4-CB3C-F55EC1A8D5FF}"/>
              </a:ext>
            </a:extLst>
          </p:cNvPr>
          <p:cNvSpPr txBox="1"/>
          <p:nvPr/>
        </p:nvSpPr>
        <p:spPr>
          <a:xfrm>
            <a:off x="85725" y="6519464"/>
            <a:ext cx="905827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chemeClr val="bg1">
                    <a:lumMod val="75000"/>
                  </a:schemeClr>
                </a:solidFill>
              </a:rPr>
              <a:t>https://www.stern.de/neon/heimat/familie/ein-plaedoyer-fuer-die-ganz-klassische-familienfeier-8460744.html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FC151EB-43BA-2F99-D99B-407BEA032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6" y="1441174"/>
            <a:ext cx="9137044" cy="489999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5F91803-B5CB-3464-CDBB-CF9458981036}"/>
              </a:ext>
            </a:extLst>
          </p:cNvPr>
          <p:cNvSpPr txBox="1"/>
          <p:nvPr/>
        </p:nvSpPr>
        <p:spPr>
          <a:xfrm>
            <a:off x="1884835" y="492424"/>
            <a:ext cx="5814349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Herzlichen Glückwunsch zum 50.</a:t>
            </a:r>
          </a:p>
        </p:txBody>
      </p:sp>
    </p:spTree>
    <p:extLst>
      <p:ext uri="{BB962C8B-B14F-4D97-AF65-F5344CB8AC3E}">
        <p14:creationId xmlns:p14="http://schemas.microsoft.com/office/powerpoint/2010/main" val="774354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033927" y="492424"/>
            <a:ext cx="5873724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Einige Ursachen (aus meiner Sicht)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CF53E5C-845C-FFE4-C680-131F6C218E7E}"/>
              </a:ext>
            </a:extLst>
          </p:cNvPr>
          <p:cNvSpPr/>
          <p:nvPr/>
        </p:nvSpPr>
        <p:spPr>
          <a:xfrm>
            <a:off x="3578085" y="5595730"/>
            <a:ext cx="2564296" cy="2981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BAD4630-E401-A1D9-D034-6EECA76EEB71}"/>
              </a:ext>
            </a:extLst>
          </p:cNvPr>
          <p:cNvSpPr txBox="1"/>
          <p:nvPr/>
        </p:nvSpPr>
        <p:spPr>
          <a:xfrm>
            <a:off x="705677" y="1519412"/>
            <a:ext cx="7881731" cy="4664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Selbstdarstellung des Faches und der Fachvertreter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Universitäre Lehre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Gelebte Gleichberechtigung fehlt, wenig Rollenvorbilder für Frauen</a:t>
            </a:r>
            <a:r>
              <a:rPr lang="de-DE" sz="2400" dirty="0">
                <a:solidFill>
                  <a:schemeClr val="bg1">
                    <a:lumMod val="75000"/>
                  </a:schemeClr>
                </a:solidFill>
              </a:rPr>
              <a:t>		-  Frauenanteil DGN-Vorstand 	22%</a:t>
            </a:r>
            <a:br>
              <a:rPr lang="de-DE" sz="2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bg1">
                    <a:lumMod val="75000"/>
                  </a:schemeClr>
                </a:solidFill>
              </a:rPr>
              <a:t>				-  Frauenanteil DEGRO-Vorstand 	63%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„Young DGN“, „EANM Women´s </a:t>
            </a:r>
            <a:r>
              <a:rPr lang="de-DE" sz="2400" dirty="0" err="1"/>
              <a:t>EmpoWErment</a:t>
            </a:r>
            <a:r>
              <a:rPr lang="de-DE" sz="2400" dirty="0"/>
              <a:t>“ und andere Formate kommen 20 Jahre nach anderen Fächern z.B. Rheumatologie („Rheuma-Docs“)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Keine (mir bekannten) Konzepte zur Förderung von Diversität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4CB27BA-66CD-E2EC-F144-496647D2C63A}"/>
              </a:ext>
            </a:extLst>
          </p:cNvPr>
          <p:cNvSpPr txBox="1"/>
          <p:nvPr/>
        </p:nvSpPr>
        <p:spPr>
          <a:xfrm>
            <a:off x="9352722" y="537548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Frauenanteil im Medizinstudium 63,2%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3731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242652" y="492424"/>
            <a:ext cx="5365571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Herausforderungen der Zukunft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CF53E5C-845C-FFE4-C680-131F6C218E7E}"/>
              </a:ext>
            </a:extLst>
          </p:cNvPr>
          <p:cNvSpPr/>
          <p:nvPr/>
        </p:nvSpPr>
        <p:spPr>
          <a:xfrm>
            <a:off x="3578085" y="5595730"/>
            <a:ext cx="2564296" cy="2981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BAD4630-E401-A1D9-D034-6EECA76EEB71}"/>
              </a:ext>
            </a:extLst>
          </p:cNvPr>
          <p:cNvSpPr txBox="1"/>
          <p:nvPr/>
        </p:nvSpPr>
        <p:spPr>
          <a:xfrm>
            <a:off x="705677" y="1519412"/>
            <a:ext cx="7881731" cy="5637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Bedarf an nuklearmedizinischer Diagnostik und Therapien wird steigen (z.B. PSMA)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Verdichtung der Arbeit in weniger „Arzt-Zeit“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Ambulante Versorgungsstrukturen in Praxen und MVZ sind von Nachwuchsmangel zuerst betroffen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Praxen werden schließen, Zentralisierung wird zunehmen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Therapien wie die RSO sind in Gefahr </a:t>
            </a:r>
            <a:br>
              <a:rPr lang="de-DE" sz="2400" dirty="0"/>
            </a:br>
            <a:r>
              <a:rPr lang="de-DE" sz="2000" dirty="0"/>
              <a:t>(aktuell 17% der RSO-Anwender*innen &gt;60 Jahre alt und einziger Facharzt bzw. Fachärztin in ihrer Einzel- oder Gemeinschaftspraxis)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000" dirty="0"/>
              <a:t>etc. …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098865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3186872" y="492424"/>
            <a:ext cx="2978701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Handlungsideen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CF53E5C-845C-FFE4-C680-131F6C218E7E}"/>
              </a:ext>
            </a:extLst>
          </p:cNvPr>
          <p:cNvSpPr/>
          <p:nvPr/>
        </p:nvSpPr>
        <p:spPr>
          <a:xfrm>
            <a:off x="3578085" y="5595730"/>
            <a:ext cx="2564296" cy="2981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BAD4630-E401-A1D9-D034-6EECA76EEB71}"/>
              </a:ext>
            </a:extLst>
          </p:cNvPr>
          <p:cNvSpPr txBox="1"/>
          <p:nvPr/>
        </p:nvSpPr>
        <p:spPr>
          <a:xfrm>
            <a:off x="705677" y="1519412"/>
            <a:ext cx="7881731" cy="3624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Förderung von Diversität in allen Bereichen (auch in Vorständen und Gremien)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Förderung der „Young DGN Initiative“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Lehre im Medizinstudium vor Ort verbessern (früh, digitale Angebote, Medizin im Vordergrund)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Gemeinsame Bemühungen von Fachgesellschaft (DGN) und Berufsverband (BDN)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E121691-BDDD-BD9D-15FC-21B9326CC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876" y="5414339"/>
            <a:ext cx="5724525" cy="8001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638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192963" y="492424"/>
            <a:ext cx="5143459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Wer trägt die Verantwortung ?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CF53E5C-845C-FFE4-C680-131F6C218E7E}"/>
              </a:ext>
            </a:extLst>
          </p:cNvPr>
          <p:cNvSpPr/>
          <p:nvPr/>
        </p:nvSpPr>
        <p:spPr>
          <a:xfrm>
            <a:off x="3578085" y="5595730"/>
            <a:ext cx="2564296" cy="2981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BAD4630-E401-A1D9-D034-6EECA76EEB71}"/>
              </a:ext>
            </a:extLst>
          </p:cNvPr>
          <p:cNvSpPr txBox="1"/>
          <p:nvPr/>
        </p:nvSpPr>
        <p:spPr>
          <a:xfrm>
            <a:off x="760416" y="2095882"/>
            <a:ext cx="7658027" cy="2838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 dirty="0"/>
              <a:t>Die Rahmenbedingungen mögen schwierig sein, die Um-stände mögen manche für beklagenswert halten, dies ändert aber nichts daran, dass die </a:t>
            </a:r>
            <a:r>
              <a:rPr lang="de-DE" sz="2600" dirty="0">
                <a:solidFill>
                  <a:schemeClr val="accent6"/>
                </a:solidFill>
              </a:rPr>
              <a:t>Verantwortung</a:t>
            </a:r>
            <a:r>
              <a:rPr lang="de-DE" sz="2600" dirty="0"/>
              <a:t> für die Zukunft des Faches im Wesentlichen </a:t>
            </a:r>
            <a:r>
              <a:rPr lang="de-DE" sz="2600" dirty="0">
                <a:solidFill>
                  <a:schemeClr val="accent6"/>
                </a:solidFill>
              </a:rPr>
              <a:t>in der Nuklear-medizin </a:t>
            </a:r>
            <a:r>
              <a:rPr lang="de-DE" sz="2600" dirty="0"/>
              <a:t>selbst liegt und nirgendwo sonst. </a:t>
            </a:r>
          </a:p>
        </p:txBody>
      </p:sp>
    </p:spTree>
    <p:extLst>
      <p:ext uri="{BB962C8B-B14F-4D97-AF65-F5344CB8AC3E}">
        <p14:creationId xmlns:p14="http://schemas.microsoft.com/office/powerpoint/2010/main" val="1783652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>
            <a:extLst>
              <a:ext uri="{FF2B5EF4-FFF2-40B4-BE49-F238E27FC236}">
                <a16:creationId xmlns:a16="http://schemas.microsoft.com/office/drawing/2014/main" id="{773D57FC-2AA5-4FAA-95C1-44C4B9474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263" y="5513488"/>
            <a:ext cx="664501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9" tIns="45719" rIns="91439" bIns="45719">
            <a:spAutoFit/>
          </a:bodyPr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altLang="en-US">
                <a:latin typeface="+mn-lt"/>
              </a:rPr>
              <a:t>l.freudenberg@zrn-info.de</a:t>
            </a:r>
            <a:endParaRPr lang="de-DE" altLang="en-US" dirty="0">
              <a:latin typeface="+mn-lt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36F6219-B49A-405B-B272-101B6BD9131C}"/>
              </a:ext>
            </a:extLst>
          </p:cNvPr>
          <p:cNvSpPr txBox="1"/>
          <p:nvPr/>
        </p:nvSpPr>
        <p:spPr>
          <a:xfrm>
            <a:off x="2624582" y="492125"/>
            <a:ext cx="4155176" cy="56848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3094" b="1" dirty="0">
                <a:latin typeface="+mj-lt"/>
                <a:cs typeface="Arial" panose="020B0604020202020204" pitchFamily="34" charset="0"/>
              </a:rPr>
              <a:t>Interesse an den Daten?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4D56808-718F-4114-2DE4-FACABE410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263" y="1948069"/>
            <a:ext cx="7845170" cy="263387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77B6A208-ED2D-3C32-3513-8CDF0F29982E}"/>
              </a:ext>
            </a:extLst>
          </p:cNvPr>
          <p:cNvSpPr/>
          <p:nvPr/>
        </p:nvSpPr>
        <p:spPr>
          <a:xfrm>
            <a:off x="-318052" y="-119270"/>
            <a:ext cx="9839739" cy="70965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340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5C7F29B1-0CB3-D48B-C895-BA5B85DD0F36}"/>
              </a:ext>
            </a:extLst>
          </p:cNvPr>
          <p:cNvSpPr/>
          <p:nvPr/>
        </p:nvSpPr>
        <p:spPr>
          <a:xfrm>
            <a:off x="4989442" y="5146309"/>
            <a:ext cx="2322864" cy="523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C70AA70-C3D3-268E-4280-36E64AD0EE7D}"/>
              </a:ext>
            </a:extLst>
          </p:cNvPr>
          <p:cNvSpPr/>
          <p:nvPr/>
        </p:nvSpPr>
        <p:spPr>
          <a:xfrm>
            <a:off x="2577546" y="5076070"/>
            <a:ext cx="2322864" cy="523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0E0E502D-ADD1-10BB-52EE-BDC5EDC7CA85}"/>
              </a:ext>
            </a:extLst>
          </p:cNvPr>
          <p:cNvGraphicFramePr>
            <a:graphicFrameLocks/>
          </p:cNvGraphicFramePr>
          <p:nvPr/>
        </p:nvGraphicFramePr>
        <p:xfrm>
          <a:off x="1577006" y="1457736"/>
          <a:ext cx="6311348" cy="3831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3EFF0E74-87B3-5E4F-A8D9-034C358F4519}"/>
              </a:ext>
            </a:extLst>
          </p:cNvPr>
          <p:cNvSpPr txBox="1"/>
          <p:nvPr/>
        </p:nvSpPr>
        <p:spPr>
          <a:xfrm>
            <a:off x="2749540" y="492424"/>
            <a:ext cx="3760838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Altersverteilung 1996</a:t>
            </a:r>
          </a:p>
        </p:txBody>
      </p:sp>
      <p:pic>
        <p:nvPicPr>
          <p:cNvPr id="9" name="chart">
            <a:extLst>
              <a:ext uri="{FF2B5EF4-FFF2-40B4-BE49-F238E27FC236}">
                <a16:creationId xmlns:a16="http://schemas.microsoft.com/office/drawing/2014/main" id="{F76E60E5-BA72-37AE-EB84-1CCC02BAA7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8780" y="5800847"/>
            <a:ext cx="3847588" cy="105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66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29CB000A-3247-1829-6D9C-C7714CD5C35A}"/>
              </a:ext>
            </a:extLst>
          </p:cNvPr>
          <p:cNvSpPr txBox="1"/>
          <p:nvPr/>
        </p:nvSpPr>
        <p:spPr>
          <a:xfrm>
            <a:off x="2749540" y="492424"/>
            <a:ext cx="3760838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Altersverteilung 2021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C7F29B1-0CB3-D48B-C895-BA5B85DD0F36}"/>
              </a:ext>
            </a:extLst>
          </p:cNvPr>
          <p:cNvSpPr/>
          <p:nvPr/>
        </p:nvSpPr>
        <p:spPr>
          <a:xfrm>
            <a:off x="4870174" y="6163577"/>
            <a:ext cx="2564296" cy="5896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C70AA70-C3D3-268E-4280-36E64AD0EE7D}"/>
              </a:ext>
            </a:extLst>
          </p:cNvPr>
          <p:cNvSpPr/>
          <p:nvPr/>
        </p:nvSpPr>
        <p:spPr>
          <a:xfrm>
            <a:off x="2458278" y="6093338"/>
            <a:ext cx="2564296" cy="5896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7A3B715C-9D2E-2A48-E52F-5190E3B6593A}"/>
              </a:ext>
            </a:extLst>
          </p:cNvPr>
          <p:cNvGraphicFramePr>
            <a:graphicFrameLocks/>
          </p:cNvGraphicFramePr>
          <p:nvPr/>
        </p:nvGraphicFramePr>
        <p:xfrm>
          <a:off x="1580321" y="1461051"/>
          <a:ext cx="6311348" cy="3831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chart">
            <a:extLst>
              <a:ext uri="{FF2B5EF4-FFF2-40B4-BE49-F238E27FC236}">
                <a16:creationId xmlns:a16="http://schemas.microsoft.com/office/drawing/2014/main" id="{206C2C9D-7B80-941A-2887-000922E4F4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8780" y="5800847"/>
            <a:ext cx="3847588" cy="105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7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DA0570D-F28A-0814-585A-FDDBA886A058}"/>
              </a:ext>
            </a:extLst>
          </p:cNvPr>
          <p:cNvSpPr txBox="1"/>
          <p:nvPr/>
        </p:nvSpPr>
        <p:spPr>
          <a:xfrm>
            <a:off x="2173070" y="492424"/>
            <a:ext cx="5998309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Altersstruktur FÄ NUK 2003 – 2021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EBF926D6-1292-472C-61E3-9ACABE03A543}"/>
              </a:ext>
            </a:extLst>
          </p:cNvPr>
          <p:cNvGraphicFramePr>
            <a:graphicFrameLocks noGrp="1"/>
          </p:cNvGraphicFramePr>
          <p:nvPr/>
        </p:nvGraphicFramePr>
        <p:xfrm>
          <a:off x="447260" y="1600201"/>
          <a:ext cx="7981123" cy="453224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488588">
                  <a:extLst>
                    <a:ext uri="{9D8B030D-6E8A-4147-A177-3AD203B41FA5}">
                      <a16:colId xmlns:a16="http://schemas.microsoft.com/office/drawing/2014/main" val="3485260070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979122254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4144585267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839023330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649334131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670008837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335659345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095470297"/>
                    </a:ext>
                  </a:extLst>
                </a:gridCol>
              </a:tblGrid>
              <a:tr h="1072401">
                <a:tc>
                  <a:txBody>
                    <a:bodyPr/>
                    <a:lstStyle/>
                    <a:p>
                      <a:endParaRPr lang="de-DE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&lt; 35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35 – 39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40 – 49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50 – 59J.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60 – 65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&gt;65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 err="1">
                          <a:effectLst/>
                          <a:latin typeface="+mn-lt"/>
                        </a:rPr>
                        <a:t>Summe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0973028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2003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894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19809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2006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955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7327298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2009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1017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14482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2012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1074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7908474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2015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1144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095229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2018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1190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9992888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2021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1249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34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989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DA0570D-F28A-0814-585A-FDDBA886A058}"/>
              </a:ext>
            </a:extLst>
          </p:cNvPr>
          <p:cNvSpPr txBox="1"/>
          <p:nvPr/>
        </p:nvSpPr>
        <p:spPr>
          <a:xfrm>
            <a:off x="2173070" y="492424"/>
            <a:ext cx="5998309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Altersstruktur FÄ NUK 2003 – 2021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EBF926D6-1292-472C-61E3-9ACABE03A543}"/>
              </a:ext>
            </a:extLst>
          </p:cNvPr>
          <p:cNvGraphicFramePr>
            <a:graphicFrameLocks noGrp="1"/>
          </p:cNvGraphicFramePr>
          <p:nvPr/>
        </p:nvGraphicFramePr>
        <p:xfrm>
          <a:off x="447260" y="1600201"/>
          <a:ext cx="7981123" cy="453224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488588">
                  <a:extLst>
                    <a:ext uri="{9D8B030D-6E8A-4147-A177-3AD203B41FA5}">
                      <a16:colId xmlns:a16="http://schemas.microsoft.com/office/drawing/2014/main" val="3485260070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979122254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4144585267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839023330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649334131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670008837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335659345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095470297"/>
                    </a:ext>
                  </a:extLst>
                </a:gridCol>
              </a:tblGrid>
              <a:tr h="1072401">
                <a:tc>
                  <a:txBody>
                    <a:bodyPr/>
                    <a:lstStyle/>
                    <a:p>
                      <a:endParaRPr lang="de-DE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&lt; 35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35 – 39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40 – 49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50 – 59J.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60 – 65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&gt;65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 err="1">
                          <a:effectLst/>
                          <a:latin typeface="+mn-lt"/>
                        </a:rPr>
                        <a:t>Summe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0973028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2003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39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154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371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894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19809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2006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31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130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430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955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7327298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2009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24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113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447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1017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14482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2012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16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93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418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1074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7908474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2015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34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89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353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1144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095229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2018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27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102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304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1190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9992888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2021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46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116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286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1249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34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14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819114" y="492424"/>
            <a:ext cx="4290470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Nationale Umfrage 2020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576DD77-6142-A905-C281-F33474539DDA}"/>
              </a:ext>
            </a:extLst>
          </p:cNvPr>
          <p:cNvSpPr txBox="1"/>
          <p:nvPr/>
        </p:nvSpPr>
        <p:spPr>
          <a:xfrm>
            <a:off x="929286" y="1577396"/>
            <a:ext cx="7489157" cy="4677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Insgesamt in Deutschland ca. 330 RSO-Anwender*innen, davon n=78 Teilnehmer*innen an Umfrage – damit einigermaßen repräsentativ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Altersdurchschnitt der RSO-Anwender*innen</a:t>
            </a:r>
          </a:p>
          <a:p>
            <a:pPr marL="12573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8% 		&lt; 40 Jahre </a:t>
            </a:r>
          </a:p>
          <a:p>
            <a:pPr marL="12573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19% 		40 bis &lt; 50 Jahre</a:t>
            </a:r>
          </a:p>
          <a:p>
            <a:pPr marL="12573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46% 		50 bis &lt; 60 Jahre 			</a:t>
            </a:r>
          </a:p>
          <a:p>
            <a:pPr marL="12573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27% 		&gt; 60 Jahre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094917C-349F-31D4-5F8E-F2AB3451C6F4}"/>
              </a:ext>
            </a:extLst>
          </p:cNvPr>
          <p:cNvSpPr/>
          <p:nvPr/>
        </p:nvSpPr>
        <p:spPr>
          <a:xfrm>
            <a:off x="6843069" y="6365576"/>
            <a:ext cx="1968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bg1">
                    <a:lumMod val="85000"/>
                  </a:schemeClr>
                </a:solidFill>
              </a:rPr>
              <a:t>Freudenberg et al. 2021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4B66759-B2FB-0EE5-A3A6-DB510AD5970C}"/>
              </a:ext>
            </a:extLst>
          </p:cNvPr>
          <p:cNvSpPr txBox="1"/>
          <p:nvPr/>
        </p:nvSpPr>
        <p:spPr>
          <a:xfrm>
            <a:off x="1093305" y="5776939"/>
            <a:ext cx="73549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en-US" sz="2400" b="1" dirty="0">
                <a:solidFill>
                  <a:schemeClr val="accent6"/>
                </a:solidFill>
                <a:latin typeface="+mn-lt"/>
              </a:rPr>
              <a:t>&gt; 70% der RSO-Anwender*innen sind ≥ 50 Jahre alt</a:t>
            </a:r>
            <a:endParaRPr lang="de-DE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827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DA0570D-F28A-0814-585A-FDDBA886A058}"/>
              </a:ext>
            </a:extLst>
          </p:cNvPr>
          <p:cNvSpPr txBox="1"/>
          <p:nvPr/>
        </p:nvSpPr>
        <p:spPr>
          <a:xfrm>
            <a:off x="2173070" y="492424"/>
            <a:ext cx="5998309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Altersstruktur FÄ NUK 2003 – 2021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EBF926D6-1292-472C-61E3-9ACABE03A543}"/>
              </a:ext>
            </a:extLst>
          </p:cNvPr>
          <p:cNvGraphicFramePr>
            <a:graphicFrameLocks noGrp="1"/>
          </p:cNvGraphicFramePr>
          <p:nvPr/>
        </p:nvGraphicFramePr>
        <p:xfrm>
          <a:off x="447260" y="1600201"/>
          <a:ext cx="7981123" cy="453224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488588">
                  <a:extLst>
                    <a:ext uri="{9D8B030D-6E8A-4147-A177-3AD203B41FA5}">
                      <a16:colId xmlns:a16="http://schemas.microsoft.com/office/drawing/2014/main" val="3485260070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979122254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4144585267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839023330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649334131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670008837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335659345"/>
                    </a:ext>
                  </a:extLst>
                </a:gridCol>
                <a:gridCol w="927505">
                  <a:extLst>
                    <a:ext uri="{9D8B030D-6E8A-4147-A177-3AD203B41FA5}">
                      <a16:colId xmlns:a16="http://schemas.microsoft.com/office/drawing/2014/main" val="1095470297"/>
                    </a:ext>
                  </a:extLst>
                </a:gridCol>
              </a:tblGrid>
              <a:tr h="1072401">
                <a:tc>
                  <a:txBody>
                    <a:bodyPr/>
                    <a:lstStyle/>
                    <a:p>
                      <a:endParaRPr lang="de-DE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&lt; 35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35 – 39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40 – 49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50 – 59J.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60 – 65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&gt;65 J.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1" dirty="0" err="1">
                          <a:effectLst/>
                          <a:latin typeface="+mn-lt"/>
                        </a:rPr>
                        <a:t>Summe</a:t>
                      </a:r>
                      <a:endParaRPr lang="de-DE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0973028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2003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39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154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371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184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133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13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894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19809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2006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31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130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430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215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107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42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955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7327298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2009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24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113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447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295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77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61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1017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14482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2012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16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93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418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379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99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69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1074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7908474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2015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34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89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353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472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124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72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1144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095229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2018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27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102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304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505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170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82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>
                          <a:effectLst/>
                          <a:latin typeface="+mn-lt"/>
                        </a:rPr>
                        <a:t>1190</a:t>
                      </a:r>
                      <a:endParaRPr lang="de-DE" sz="1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9992888"/>
                  </a:ext>
                </a:extLst>
              </a:tr>
              <a:tr h="4942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2021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46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116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286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463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220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118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r-FR" sz="1400" b="0" dirty="0">
                          <a:effectLst/>
                          <a:latin typeface="+mn-lt"/>
                        </a:rPr>
                        <a:t>1249</a:t>
                      </a:r>
                      <a:endParaRPr lang="de-DE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34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42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F487EA48-4005-5A13-118A-9D228391294E}"/>
              </a:ext>
            </a:extLst>
          </p:cNvPr>
          <p:cNvSpPr txBox="1"/>
          <p:nvPr/>
        </p:nvSpPr>
        <p:spPr>
          <a:xfrm>
            <a:off x="2173070" y="492424"/>
            <a:ext cx="5882316" cy="1044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094" b="1" dirty="0"/>
              <a:t>Demographie der Nuklearmedizin </a:t>
            </a:r>
          </a:p>
          <a:p>
            <a:pPr algn="ctr"/>
            <a:r>
              <a:rPr lang="de-DE" sz="3094" b="1" dirty="0"/>
              <a:t>in Deutschland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AFC2944-AFAF-11AE-AF0E-8C8109E6A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6852" y="2473532"/>
            <a:ext cx="3969068" cy="3204969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DB018C6E-2C09-D314-7E9A-F32DCD62235B}"/>
              </a:ext>
            </a:extLst>
          </p:cNvPr>
          <p:cNvSpPr/>
          <p:nvPr/>
        </p:nvSpPr>
        <p:spPr>
          <a:xfrm>
            <a:off x="2291389" y="6365576"/>
            <a:ext cx="67199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bg1">
                    <a:lumMod val="85000"/>
                  </a:schemeClr>
                </a:solidFill>
              </a:rPr>
              <a:t>https://www.bundesaerztekammer.de/baek/ueber-uns/aerztestatistik/aerztestatistik-2021</a:t>
            </a:r>
          </a:p>
        </p:txBody>
      </p:sp>
    </p:spTree>
    <p:extLst>
      <p:ext uri="{BB962C8B-B14F-4D97-AF65-F5344CB8AC3E}">
        <p14:creationId xmlns:p14="http://schemas.microsoft.com/office/powerpoint/2010/main" val="1169069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29CB000A-3247-1829-6D9C-C7714CD5C35A}"/>
              </a:ext>
            </a:extLst>
          </p:cNvPr>
          <p:cNvSpPr txBox="1"/>
          <p:nvPr/>
        </p:nvSpPr>
        <p:spPr>
          <a:xfrm>
            <a:off x="1437576" y="492424"/>
            <a:ext cx="6646371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Berufstätige </a:t>
            </a:r>
            <a:r>
              <a:rPr lang="de-DE" sz="3094" b="1" dirty="0" err="1"/>
              <a:t>Ärzt</a:t>
            </a:r>
            <a:r>
              <a:rPr lang="de-DE" sz="3094" b="1" dirty="0"/>
              <a:t>*innen 1996 und 2021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C7F29B1-0CB3-D48B-C895-BA5B85DD0F36}"/>
              </a:ext>
            </a:extLst>
          </p:cNvPr>
          <p:cNvSpPr/>
          <p:nvPr/>
        </p:nvSpPr>
        <p:spPr>
          <a:xfrm>
            <a:off x="4870174" y="6163577"/>
            <a:ext cx="2564296" cy="5896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C70AA70-C3D3-268E-4280-36E64AD0EE7D}"/>
              </a:ext>
            </a:extLst>
          </p:cNvPr>
          <p:cNvSpPr/>
          <p:nvPr/>
        </p:nvSpPr>
        <p:spPr>
          <a:xfrm>
            <a:off x="2458278" y="6093338"/>
            <a:ext cx="2564296" cy="5896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32B1009-3446-BCC5-6E5D-F33459507A7E}"/>
              </a:ext>
            </a:extLst>
          </p:cNvPr>
          <p:cNvSpPr txBox="1"/>
          <p:nvPr/>
        </p:nvSpPr>
        <p:spPr>
          <a:xfrm>
            <a:off x="849795" y="1848678"/>
            <a:ext cx="777737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Anzahl der berufstätigen </a:t>
            </a:r>
            <a:r>
              <a:rPr lang="de-DE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Ärzt</a:t>
            </a:r>
            <a:r>
              <a:rPr lang="de-DE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*innen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1996			279.335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2021			</a:t>
            </a:r>
            <a:r>
              <a:rPr lang="de-DE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416.120 				</a:t>
            </a:r>
            <a:r>
              <a:rPr lang="de-DE" sz="28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+   49%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28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28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36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29CB000A-3247-1829-6D9C-C7714CD5C35A}"/>
              </a:ext>
            </a:extLst>
          </p:cNvPr>
          <p:cNvSpPr txBox="1"/>
          <p:nvPr/>
        </p:nvSpPr>
        <p:spPr>
          <a:xfrm>
            <a:off x="1437576" y="492424"/>
            <a:ext cx="6646371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Berufstätige </a:t>
            </a:r>
            <a:r>
              <a:rPr lang="de-DE" sz="3094" b="1" dirty="0" err="1"/>
              <a:t>Ärzt</a:t>
            </a:r>
            <a:r>
              <a:rPr lang="de-DE" sz="3094" b="1" dirty="0"/>
              <a:t>*innen 1996 und 2021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C7F29B1-0CB3-D48B-C895-BA5B85DD0F36}"/>
              </a:ext>
            </a:extLst>
          </p:cNvPr>
          <p:cNvSpPr/>
          <p:nvPr/>
        </p:nvSpPr>
        <p:spPr>
          <a:xfrm>
            <a:off x="4870174" y="6163577"/>
            <a:ext cx="2564296" cy="5896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C70AA70-C3D3-268E-4280-36E64AD0EE7D}"/>
              </a:ext>
            </a:extLst>
          </p:cNvPr>
          <p:cNvSpPr/>
          <p:nvPr/>
        </p:nvSpPr>
        <p:spPr>
          <a:xfrm>
            <a:off x="2458278" y="6093338"/>
            <a:ext cx="2564296" cy="5896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32B1009-3446-BCC5-6E5D-F33459507A7E}"/>
              </a:ext>
            </a:extLst>
          </p:cNvPr>
          <p:cNvSpPr txBox="1"/>
          <p:nvPr/>
        </p:nvSpPr>
        <p:spPr>
          <a:xfrm>
            <a:off x="849795" y="1848678"/>
            <a:ext cx="777737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Anzahl der berufstätigen </a:t>
            </a:r>
            <a:r>
              <a:rPr lang="de-DE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Ärzt</a:t>
            </a:r>
            <a:r>
              <a:rPr lang="de-DE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*innen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1996			279.335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2021			</a:t>
            </a:r>
            <a:r>
              <a:rPr lang="de-DE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416.120 				</a:t>
            </a:r>
            <a:r>
              <a:rPr lang="de-DE" sz="28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+   49%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28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Anzahl der </a:t>
            </a:r>
            <a:r>
              <a:rPr lang="de-DE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Fachärzt</a:t>
            </a:r>
            <a:r>
              <a:rPr lang="de-DE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*innen für Nuklearmedizin</a:t>
            </a:r>
            <a:endParaRPr lang="de-DE" sz="28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1996		           583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2021			    1.249 				</a:t>
            </a:r>
            <a:r>
              <a:rPr lang="de-DE" sz="28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+ 114%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979A6C5-0FC4-3D58-7573-BB8116350EDF}"/>
              </a:ext>
            </a:extLst>
          </p:cNvPr>
          <p:cNvSpPr/>
          <p:nvPr/>
        </p:nvSpPr>
        <p:spPr>
          <a:xfrm>
            <a:off x="6843069" y="6365576"/>
            <a:ext cx="1968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bg1">
                    <a:lumMod val="85000"/>
                  </a:schemeClr>
                </a:solidFill>
              </a:rPr>
              <a:t>Freudenberg et al. 2022</a:t>
            </a:r>
          </a:p>
        </p:txBody>
      </p:sp>
    </p:spTree>
    <p:extLst>
      <p:ext uri="{BB962C8B-B14F-4D97-AF65-F5344CB8AC3E}">
        <p14:creationId xmlns:p14="http://schemas.microsoft.com/office/powerpoint/2010/main" val="55945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B2279B85-A559-BEDE-E201-D2819078CE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625057"/>
              </p:ext>
            </p:extLst>
          </p:nvPr>
        </p:nvGraphicFramePr>
        <p:xfrm>
          <a:off x="352839" y="1364890"/>
          <a:ext cx="8438322" cy="4876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1DA0570D-F28A-0814-585A-FDDBA886A058}"/>
              </a:ext>
            </a:extLst>
          </p:cNvPr>
          <p:cNvSpPr txBox="1"/>
          <p:nvPr/>
        </p:nvSpPr>
        <p:spPr>
          <a:xfrm>
            <a:off x="2173070" y="492424"/>
            <a:ext cx="5998309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Altersstruktur FÄ NUK 2003 – 2021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B2B7925-90B5-39E0-2FBD-437A3978E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392" y="5981700"/>
            <a:ext cx="3571875" cy="8763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39BA7F7-3225-C920-5CAB-2DDA29B53D86}"/>
              </a:ext>
            </a:extLst>
          </p:cNvPr>
          <p:cNvSpPr txBox="1"/>
          <p:nvPr/>
        </p:nvSpPr>
        <p:spPr>
          <a:xfrm>
            <a:off x="874642" y="5509759"/>
            <a:ext cx="8160028" cy="567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800" b="0" dirty="0">
                <a:effectLst/>
                <a:latin typeface="+mn-lt"/>
              </a:rPr>
              <a:t>n=39															n=46</a:t>
            </a:r>
            <a:endParaRPr lang="de-DE" sz="1800" b="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C8F06A2-6B50-66B4-A295-15F4D4F65A92}"/>
              </a:ext>
            </a:extLst>
          </p:cNvPr>
          <p:cNvSpPr/>
          <p:nvPr/>
        </p:nvSpPr>
        <p:spPr>
          <a:xfrm>
            <a:off x="3995530" y="6076837"/>
            <a:ext cx="2236305" cy="636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C348E20-8D96-3BE0-7230-7501CD8AF944}"/>
              </a:ext>
            </a:extLst>
          </p:cNvPr>
          <p:cNvSpPr/>
          <p:nvPr/>
        </p:nvSpPr>
        <p:spPr>
          <a:xfrm>
            <a:off x="2935919" y="6365576"/>
            <a:ext cx="2236305" cy="4432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608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B2279B85-A559-BEDE-E201-D2819078CE21}"/>
              </a:ext>
            </a:extLst>
          </p:cNvPr>
          <p:cNvGraphicFramePr>
            <a:graphicFrameLocks/>
          </p:cNvGraphicFramePr>
          <p:nvPr/>
        </p:nvGraphicFramePr>
        <p:xfrm>
          <a:off x="352839" y="1364890"/>
          <a:ext cx="8438322" cy="4876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1DA0570D-F28A-0814-585A-FDDBA886A058}"/>
              </a:ext>
            </a:extLst>
          </p:cNvPr>
          <p:cNvSpPr txBox="1"/>
          <p:nvPr/>
        </p:nvSpPr>
        <p:spPr>
          <a:xfrm>
            <a:off x="2173070" y="492424"/>
            <a:ext cx="5998309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Altersstruktur FÄ NUK 2003 – 2021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B2B7925-90B5-39E0-2FBD-437A3978E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392" y="5981700"/>
            <a:ext cx="3571875" cy="8763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65B6F06-5560-AA0A-C3E1-1416DE2A5701}"/>
              </a:ext>
            </a:extLst>
          </p:cNvPr>
          <p:cNvSpPr txBox="1"/>
          <p:nvPr/>
        </p:nvSpPr>
        <p:spPr>
          <a:xfrm>
            <a:off x="874642" y="5509759"/>
            <a:ext cx="8160028" cy="567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800" b="0" dirty="0">
                <a:effectLst/>
                <a:latin typeface="+mn-lt"/>
              </a:rPr>
              <a:t>n=154														    n=116</a:t>
            </a:r>
            <a:endParaRPr lang="de-DE" sz="1800" b="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AFBFCCA-5001-5C8F-EC1C-AA3D8A64309A}"/>
              </a:ext>
            </a:extLst>
          </p:cNvPr>
          <p:cNvSpPr/>
          <p:nvPr/>
        </p:nvSpPr>
        <p:spPr>
          <a:xfrm>
            <a:off x="5113682" y="6076837"/>
            <a:ext cx="2236305" cy="636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0D9D83C-DB30-F0DB-4C5A-EFD042F911F3}"/>
              </a:ext>
            </a:extLst>
          </p:cNvPr>
          <p:cNvSpPr/>
          <p:nvPr/>
        </p:nvSpPr>
        <p:spPr>
          <a:xfrm>
            <a:off x="2901293" y="6467419"/>
            <a:ext cx="2236305" cy="636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290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B2279B85-A559-BEDE-E201-D2819078CE21}"/>
              </a:ext>
            </a:extLst>
          </p:cNvPr>
          <p:cNvGraphicFramePr>
            <a:graphicFrameLocks/>
          </p:cNvGraphicFramePr>
          <p:nvPr/>
        </p:nvGraphicFramePr>
        <p:xfrm>
          <a:off x="352839" y="1364890"/>
          <a:ext cx="8438322" cy="4876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1DA0570D-F28A-0814-585A-FDDBA886A058}"/>
              </a:ext>
            </a:extLst>
          </p:cNvPr>
          <p:cNvSpPr txBox="1"/>
          <p:nvPr/>
        </p:nvSpPr>
        <p:spPr>
          <a:xfrm>
            <a:off x="2173070" y="492424"/>
            <a:ext cx="5998309" cy="56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94" b="1" dirty="0"/>
              <a:t>Altersstruktur FÄ NUK 2003 – 2021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B2B7925-90B5-39E0-2FBD-437A3978E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392" y="5981700"/>
            <a:ext cx="3571875" cy="8763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524556A-7DF7-8AE2-AE0B-DE7172E83869}"/>
              </a:ext>
            </a:extLst>
          </p:cNvPr>
          <p:cNvSpPr txBox="1"/>
          <p:nvPr/>
        </p:nvSpPr>
        <p:spPr>
          <a:xfrm>
            <a:off x="874642" y="5509759"/>
            <a:ext cx="8160028" cy="567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800" b="0" dirty="0">
                <a:effectLst/>
                <a:latin typeface="+mn-lt"/>
              </a:rPr>
              <a:t>n=371														    n=286</a:t>
            </a:r>
            <a:endParaRPr lang="de-DE" sz="1800" b="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0812E07-7E9E-B07F-5DBB-171C5852481C}"/>
              </a:ext>
            </a:extLst>
          </p:cNvPr>
          <p:cNvSpPr/>
          <p:nvPr/>
        </p:nvSpPr>
        <p:spPr>
          <a:xfrm>
            <a:off x="6197046" y="6076837"/>
            <a:ext cx="2236305" cy="636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0F9996C-384E-A36B-D582-8A3CC0C21813}"/>
              </a:ext>
            </a:extLst>
          </p:cNvPr>
          <p:cNvSpPr/>
          <p:nvPr/>
        </p:nvSpPr>
        <p:spPr>
          <a:xfrm>
            <a:off x="2901293" y="6467419"/>
            <a:ext cx="3295753" cy="636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8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989</Words>
  <Application>Microsoft Office PowerPoint</Application>
  <PresentationFormat>Bildschirmpräsentation (4:3)</PresentationFormat>
  <Paragraphs>244</Paragraphs>
  <Slides>30</Slides>
  <Notes>29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9" baseType="lpstr">
      <vt:lpstr>Arial</vt:lpstr>
      <vt:lpstr>Arial Narrow</vt:lpstr>
      <vt:lpstr>Calibri</vt:lpstr>
      <vt:lpstr>STIXSizeFiveSym</vt:lpstr>
      <vt:lpstr>Symbol</vt:lpstr>
      <vt:lpstr>Times New Roman</vt:lpstr>
      <vt:lpstr>Tw Cen MT</vt:lpstr>
      <vt:lpstr>Wingdings</vt:lpstr>
      <vt:lpstr>Office-Design</vt:lpstr>
      <vt:lpstr>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vokativ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Götz Jonas</dc:creator>
  <cp:lastModifiedBy>Herzogenrath</cp:lastModifiedBy>
  <cp:revision>129</cp:revision>
  <cp:lastPrinted>2017-04-21T10:52:54Z</cp:lastPrinted>
  <dcterms:created xsi:type="dcterms:W3CDTF">2016-04-12T06:28:16Z</dcterms:created>
  <dcterms:modified xsi:type="dcterms:W3CDTF">2022-10-04T15:30:27Z</dcterms:modified>
</cp:coreProperties>
</file>