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1" r:id="rId2"/>
    <p:sldId id="256" r:id="rId3"/>
    <p:sldId id="262" r:id="rId4"/>
    <p:sldId id="293" r:id="rId5"/>
    <p:sldId id="294" r:id="rId6"/>
    <p:sldId id="295" r:id="rId7"/>
    <p:sldId id="296" r:id="rId8"/>
    <p:sldId id="297" r:id="rId9"/>
    <p:sldId id="301" r:id="rId10"/>
    <p:sldId id="302" r:id="rId11"/>
    <p:sldId id="303" r:id="rId12"/>
    <p:sldId id="304" r:id="rId13"/>
    <p:sldId id="307" r:id="rId14"/>
    <p:sldId id="308" r:id="rId15"/>
    <p:sldId id="319" r:id="rId16"/>
    <p:sldId id="318" r:id="rId17"/>
    <p:sldId id="323" r:id="rId18"/>
    <p:sldId id="324" r:id="rId19"/>
    <p:sldId id="291" r:id="rId20"/>
  </p:sldIdLst>
  <p:sldSz cx="12192000" cy="6858000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52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m Uwe Kampen" initials="WU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019"/>
    <a:srgbClr val="2BFF4B"/>
    <a:srgbClr val="0084AB"/>
    <a:srgbClr val="B5B6B4"/>
    <a:srgbClr val="F2E789"/>
    <a:srgbClr val="85C3BC"/>
    <a:srgbClr val="16616A"/>
    <a:srgbClr val="008DB6"/>
    <a:srgbClr val="001E27"/>
    <a:srgbClr val="266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95510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630" y="114"/>
      </p:cViewPr>
      <p:guideLst>
        <p:guide orient="horz" pos="2352"/>
        <p:guide pos="5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FB479-54E4-D34A-8646-386D4DA83121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CCF44-3E4C-5346-8E94-1E7491C01A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239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1913A-E2A9-B645-AD26-1A07A5535E2E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A10A2-5F57-F647-8985-56C6A54B0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18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A10A2-5F57-F647-8985-56C6A54B0DC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38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62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55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32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87325" y="835025"/>
            <a:ext cx="7407275" cy="4167188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dirty="0">
              <a:ea typeface="ＭＳ Ｐゴシック" charset="0"/>
              <a:cs typeface="+mn-cs"/>
            </a:endParaRP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A1FA7-3487-449A-849F-B51A3CBA07CA}" type="slidenum">
              <a:rPr lang="de-DE" altLang="de-DE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de-DE" altLang="de-DE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76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37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37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1B6DA-CF9C-A644-BE0C-17163022362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379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7325" y="835025"/>
            <a:ext cx="7407275" cy="416718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389" y="5279505"/>
            <a:ext cx="5158787" cy="500190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7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315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9215717" cy="78369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9091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63521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3521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749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9269-CBB6-43AC-9BB4-DF22832B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9215717" cy="7836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0DC23-37E0-4C54-A83D-B219ADFB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645A-B295-4894-BCAC-CFE1E6CF663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DD3B2-0D5A-4491-AE34-45783716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D5B2F-86A5-4F9E-BF9F-5286A483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E7B4-C8DE-4C7E-AF89-B8E236F513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8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312400" cy="80486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654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471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9215717" cy="78369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35891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35891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6884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88087"/>
            <a:ext cx="9197788" cy="8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849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9215717" cy="78369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787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8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140970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1409700"/>
            <a:ext cx="6815667" cy="47164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2571752"/>
            <a:ext cx="4011084" cy="3554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50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301751"/>
            <a:ext cx="7315200" cy="3425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08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 txBox="1">
            <a:spLocks/>
          </p:cNvSpPr>
          <p:nvPr userDrawn="1"/>
        </p:nvSpPr>
        <p:spPr>
          <a:xfrm>
            <a:off x="0" y="6415360"/>
            <a:ext cx="12192000" cy="2526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200" kern="12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BDN-Tagung 2022  | </a:t>
            </a:r>
            <a:r>
              <a:rPr lang="de-DE" sz="1200" kern="1200" baseline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23. und 24.09.2022 | Berlin | Workshop RSO – ein besonderes Update</a:t>
            </a:r>
            <a:endParaRPr lang="de-DE" sz="1200" kern="12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65130" y="96533"/>
            <a:ext cx="1512901" cy="522311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326003" y="659958"/>
            <a:ext cx="1151348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1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lang="de-DE" sz="4400" kern="1200" dirty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hyperlink" Target="https://www.awmf.org/leitlinien/detail/ll/187-007.html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514401" y="6105854"/>
            <a:ext cx="155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 err="1"/>
              <a:t>youtube</a:t>
            </a:r>
            <a:endParaRPr lang="de-DE" dirty="0"/>
          </a:p>
        </p:txBody>
      </p:sp>
      <p:pic>
        <p:nvPicPr>
          <p:cNvPr id="3" name="Muppet Rowlf the Dog Happy Birthday to Yo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4153" y="130196"/>
            <a:ext cx="8829319" cy="6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7239327" cy="5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Baker-Zyste II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6680200" y="4002692"/>
            <a:ext cx="5511800" cy="1937039"/>
            <a:chOff x="6521785" y="3437400"/>
            <a:chExt cx="5511800" cy="1937039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1785" y="3437400"/>
              <a:ext cx="5244431" cy="1937039"/>
            </a:xfrm>
            <a:prstGeom prst="rect">
              <a:avLst/>
            </a:prstGeom>
          </p:spPr>
        </p:pic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3895" y="4002692"/>
              <a:ext cx="1659690" cy="674584"/>
            </a:xfrm>
            <a:prstGeom prst="rect">
              <a:avLst/>
            </a:prstGeom>
          </p:spPr>
        </p:pic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2086" y="1484314"/>
            <a:ext cx="11228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dirty="0">
                <a:solidFill>
                  <a:srgbClr val="000000"/>
                </a:solidFill>
                <a:cs typeface="Arial" panose="020B0604020202020204" pitchFamily="34" charset="0"/>
              </a:rPr>
              <a:t>120 </a:t>
            </a:r>
            <a:r>
              <a:rPr lang="de-DE" altLang="de-DE" dirty="0" err="1">
                <a:solidFill>
                  <a:srgbClr val="000000"/>
                </a:solidFill>
                <a:cs typeface="Arial" panose="020B0604020202020204" pitchFamily="34" charset="0"/>
              </a:rPr>
              <a:t>MBq</a:t>
            </a:r>
            <a:r>
              <a:rPr lang="de-DE" altLang="de-DE" dirty="0">
                <a:solidFill>
                  <a:srgbClr val="000000"/>
                </a:solidFill>
                <a:cs typeface="Arial" panose="020B0604020202020204" pitchFamily="34" charset="0"/>
              </a:rPr>
              <a:t> Tc-99m-Nanocolloid intraartikulär, EA Knie von lateral 10 mi. </a:t>
            </a:r>
            <a:r>
              <a:rPr lang="de-DE" altLang="de-DE" dirty="0" err="1">
                <a:solidFill>
                  <a:srgbClr val="000000"/>
                </a:solidFill>
                <a:cs typeface="Arial" panose="020B0604020202020204" pitchFamily="34" charset="0"/>
              </a:rPr>
              <a:t>p.i</a:t>
            </a:r>
            <a:r>
              <a:rPr lang="de-DE" altLang="de-DE" dirty="0">
                <a:solidFill>
                  <a:srgbClr val="000000"/>
                </a:solidFill>
                <a:cs typeface="Arial" panose="020B0604020202020204" pitchFamily="34" charset="0"/>
              </a:rPr>
              <a:t>. und nach 45 min Umhergehen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346217" y="2333239"/>
            <a:ext cx="9622682" cy="3637722"/>
            <a:chOff x="346217" y="1945567"/>
            <a:chExt cx="9622682" cy="3637722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17" y="1945567"/>
              <a:ext cx="2952115" cy="36377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556967" y="1964594"/>
              <a:ext cx="6411932" cy="2682560"/>
              <a:chOff x="3128" y="1752"/>
              <a:chExt cx="4113" cy="1676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3128" y="1752"/>
                <a:ext cx="2632" cy="1676"/>
                <a:chOff x="3128" y="1752"/>
                <a:chExt cx="2632" cy="1676"/>
              </a:xfrm>
            </p:grpSpPr>
            <p:pic>
              <p:nvPicPr>
                <p:cNvPr id="14" name="Picture 1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8" y="1752"/>
                  <a:ext cx="1906" cy="16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3855" y="1797"/>
                  <a:ext cx="190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de-DE" altLang="de-DE" dirty="0">
                      <a:solidFill>
                        <a:schemeClr val="bg1"/>
                      </a:solidFill>
                    </a:rPr>
                    <a:t>SPECT/CT spät</a:t>
                  </a:r>
                </a:p>
              </p:txBody>
            </p:sp>
          </p:grp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5200" y="2135"/>
                <a:ext cx="2041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de-DE" altLang="de-DE" dirty="0" err="1">
                    <a:solidFill>
                      <a:srgbClr val="000000"/>
                    </a:solidFill>
                  </a:rPr>
                  <a:t>Leakage</a:t>
                </a:r>
                <a:r>
                  <a:rPr lang="de-DE" altLang="de-DE" dirty="0">
                    <a:solidFill>
                      <a:srgbClr val="000000"/>
                    </a:solidFill>
                  </a:rPr>
                  <a:t> nach BZ-Ruptur, </a:t>
                </a:r>
              </a:p>
              <a:p>
                <a:pPr eaLnBrk="1" hangingPunct="1"/>
                <a:r>
                  <a:rPr lang="de-DE" altLang="de-DE" b="1" dirty="0">
                    <a:solidFill>
                      <a:schemeClr val="accent2"/>
                    </a:solidFill>
                  </a:rPr>
                  <a:t>RSO ist kontraindiziert !!</a:t>
                </a:r>
              </a:p>
            </p:txBody>
          </p:sp>
        </p:grpSp>
      </p:grp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938191" y="4530646"/>
            <a:ext cx="777912" cy="289704"/>
          </a:xfrm>
          <a:prstGeom prst="leftArrow">
            <a:avLst>
              <a:gd name="adj1" fmla="val 50000"/>
              <a:gd name="adj2" fmla="val 6892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8169630" cy="60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Gerinnungshemmer bei RSO ?</a:t>
            </a:r>
          </a:p>
        </p:txBody>
      </p:sp>
      <p:sp>
        <p:nvSpPr>
          <p:cNvPr id="13" name="Rechteck 12"/>
          <p:cNvSpPr/>
          <p:nvPr/>
        </p:nvSpPr>
        <p:spPr>
          <a:xfrm>
            <a:off x="240632" y="724727"/>
            <a:ext cx="115636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200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de-DE" sz="2800" dirty="0"/>
              <a:t>Unterbrechung der Therapie mit </a:t>
            </a:r>
            <a:r>
              <a:rPr lang="de-DE" sz="2800" dirty="0" err="1"/>
              <a:t>Antikoagulantien</a:t>
            </a:r>
            <a:r>
              <a:rPr lang="de-DE" sz="2800" dirty="0"/>
              <a:t> oder „</a:t>
            </a:r>
            <a:r>
              <a:rPr lang="de-DE" sz="2800" dirty="0" err="1"/>
              <a:t>bridging</a:t>
            </a:r>
            <a:r>
              <a:rPr lang="de-DE" sz="2800" dirty="0"/>
              <a:t>“ mit Heparin ist nicht generell notwendig </a:t>
            </a:r>
            <a:r>
              <a:rPr lang="de-DE" sz="2000" dirty="0"/>
              <a:t>(</a:t>
            </a:r>
            <a:r>
              <a:rPr lang="de-DE" sz="2000" dirty="0" err="1"/>
              <a:t>eular</a:t>
            </a:r>
            <a:r>
              <a:rPr lang="de-DE" sz="2000" dirty="0"/>
              <a:t> </a:t>
            </a:r>
            <a:r>
              <a:rPr lang="de-DE" sz="2000" dirty="0" err="1"/>
              <a:t>recommendation</a:t>
            </a:r>
            <a:r>
              <a:rPr lang="de-DE" sz="2000" dirty="0"/>
              <a:t> für IAT 2021)</a:t>
            </a:r>
          </a:p>
          <a:p>
            <a:endParaRPr lang="de-DE" sz="2000" dirty="0"/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Studien</a:t>
            </a:r>
            <a:r>
              <a:rPr lang="en-US" sz="2800" dirty="0"/>
              <a:t> </a:t>
            </a:r>
            <a:r>
              <a:rPr lang="en-US" sz="2800" dirty="0" err="1"/>
              <a:t>zeigen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kein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erhöhtes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Blutungsrisiko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/>
              <a:t>Gelenkpunktionen</a:t>
            </a:r>
            <a:r>
              <a:rPr lang="en-US" sz="2800" dirty="0"/>
              <a:t> </a:t>
            </a:r>
            <a:r>
              <a:rPr lang="en-US" sz="2800" dirty="0" err="1"/>
              <a:t>bei</a:t>
            </a:r>
            <a:r>
              <a:rPr lang="en-US" sz="2800" dirty="0"/>
              <a:t> </a:t>
            </a:r>
            <a:r>
              <a:rPr lang="en-US" sz="2800" dirty="0" err="1"/>
              <a:t>Patienten</a:t>
            </a:r>
            <a:r>
              <a:rPr lang="en-US" sz="2800" dirty="0"/>
              <a:t> </a:t>
            </a:r>
            <a:r>
              <a:rPr lang="en-US" sz="2800" dirty="0" err="1"/>
              <a:t>unter</a:t>
            </a:r>
            <a:r>
              <a:rPr lang="en-US" sz="2800" dirty="0"/>
              <a:t> </a:t>
            </a:r>
            <a:r>
              <a:rPr lang="en-US" sz="2800" dirty="0" err="1"/>
              <a:t>laufender</a:t>
            </a:r>
            <a:r>
              <a:rPr lang="en-US" sz="2800" dirty="0"/>
              <a:t> </a:t>
            </a:r>
            <a:r>
              <a:rPr lang="en-US" sz="2800" dirty="0" err="1"/>
              <a:t>antikoagulativer</a:t>
            </a:r>
            <a:r>
              <a:rPr lang="en-US" sz="2800" dirty="0"/>
              <a:t> </a:t>
            </a:r>
            <a:r>
              <a:rPr lang="en-US" sz="2800" dirty="0" err="1"/>
              <a:t>Therapie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err="1"/>
              <a:t>Unterbrechung</a:t>
            </a:r>
            <a:r>
              <a:rPr lang="en-US" sz="2800" dirty="0"/>
              <a:t> der </a:t>
            </a:r>
            <a:r>
              <a:rPr lang="en-US" sz="2800" dirty="0" err="1"/>
              <a:t>Therapie</a:t>
            </a:r>
            <a:r>
              <a:rPr lang="en-US" sz="2800" dirty="0"/>
              <a:t> / “bridging” </a:t>
            </a:r>
            <a:r>
              <a:rPr lang="en-US" sz="2800" dirty="0" err="1"/>
              <a:t>nur</a:t>
            </a:r>
            <a:r>
              <a:rPr lang="en-US" sz="2800" dirty="0"/>
              <a:t> </a:t>
            </a:r>
            <a:r>
              <a:rPr lang="en-US" sz="2800" dirty="0" err="1"/>
              <a:t>nach</a:t>
            </a:r>
            <a:r>
              <a:rPr lang="en-US" sz="2800" dirty="0"/>
              <a:t> </a:t>
            </a:r>
            <a:r>
              <a:rPr lang="en-US" sz="2800" dirty="0" err="1"/>
              <a:t>Rücksprache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dem</a:t>
            </a:r>
            <a:r>
              <a:rPr lang="en-US" sz="2800" dirty="0"/>
              <a:t> </a:t>
            </a:r>
            <a:r>
              <a:rPr lang="en-US" sz="2800" dirty="0" err="1"/>
              <a:t>behandelnden</a:t>
            </a:r>
            <a:r>
              <a:rPr lang="en-US" sz="2800" dirty="0"/>
              <a:t> </a:t>
            </a:r>
            <a:r>
              <a:rPr lang="en-US" sz="2800" dirty="0" err="1"/>
              <a:t>Internisten</a:t>
            </a:r>
            <a:r>
              <a:rPr lang="en-US" sz="2800" dirty="0"/>
              <a:t>/</a:t>
            </a:r>
            <a:r>
              <a:rPr lang="en-US" sz="2800" dirty="0" err="1"/>
              <a:t>Hämostasiologen</a:t>
            </a:r>
            <a:r>
              <a:rPr lang="en-US" sz="28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Risikoabschätzung</a:t>
            </a:r>
            <a:r>
              <a:rPr lang="en-US" sz="2000" dirty="0"/>
              <a:t>)</a:t>
            </a:r>
            <a:endParaRPr lang="de-DE" sz="2000" dirty="0"/>
          </a:p>
          <a:p>
            <a:pPr lvl="1"/>
            <a:endParaRPr lang="de-DE" sz="32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14" name="Rechteck 13"/>
          <p:cNvSpPr/>
          <p:nvPr/>
        </p:nvSpPr>
        <p:spPr>
          <a:xfrm>
            <a:off x="5801873" y="5118904"/>
            <a:ext cx="6109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dirty="0"/>
              <a:t>Yui JC, Preskill C, Greenland LS 2017. Mayo Clinic Proc 92:1223-1226</a:t>
            </a:r>
            <a:endParaRPr lang="de-DE" sz="1400" dirty="0"/>
          </a:p>
          <a:p>
            <a:r>
              <a:rPr lang="nl-BE" sz="1400" dirty="0"/>
              <a:t>Bashir MA, Ray R et al. 2015. Ann R Coll Surg Engl 97: 589-591</a:t>
            </a:r>
            <a:endParaRPr lang="de-DE" sz="1400" dirty="0"/>
          </a:p>
          <a:p>
            <a:r>
              <a:rPr lang="nl-BE" sz="1400" dirty="0"/>
              <a:t>Ahmed I and Gertner E 2012. Am J Med 125:265-269</a:t>
            </a:r>
            <a:endParaRPr lang="de-D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7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8050196" cy="5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... prozedurale Aspekte </a:t>
            </a:r>
          </a:p>
        </p:txBody>
      </p:sp>
      <p:sp>
        <p:nvSpPr>
          <p:cNvPr id="13" name="Rechteck 12"/>
          <p:cNvSpPr/>
          <p:nvPr/>
        </p:nvSpPr>
        <p:spPr>
          <a:xfrm>
            <a:off x="275586" y="890540"/>
            <a:ext cx="1037916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● Indikation zur RSO nur bei Nachweis einer </a:t>
            </a:r>
            <a:r>
              <a:rPr lang="de-DE" sz="3200" dirty="0" err="1">
                <a:solidFill>
                  <a:srgbClr val="FF0000"/>
                </a:solidFill>
              </a:rPr>
              <a:t>Synovialitis</a:t>
            </a:r>
            <a:endParaRPr lang="de-DE" sz="2000" dirty="0"/>
          </a:p>
          <a:p>
            <a:r>
              <a:rPr lang="de-DE" sz="2400" dirty="0"/>
              <a:t>N</a:t>
            </a:r>
            <a:r>
              <a:rPr lang="en-US" sz="2400" dirty="0" err="1"/>
              <a:t>eben</a:t>
            </a:r>
            <a:r>
              <a:rPr lang="en-US" sz="2400" dirty="0"/>
              <a:t> 3-Phasen-Skelettszintigraphie und MRT </a:t>
            </a:r>
            <a:r>
              <a:rPr lang="en-US" sz="2400" dirty="0" err="1"/>
              <a:t>wird</a:t>
            </a:r>
            <a:r>
              <a:rPr lang="en-US" sz="2400" dirty="0"/>
              <a:t> die Rolle des </a:t>
            </a:r>
            <a:r>
              <a:rPr lang="en-US" sz="2400" dirty="0" err="1"/>
              <a:t>Ultraschalls</a:t>
            </a:r>
            <a:r>
              <a:rPr lang="en-US" sz="2400" dirty="0"/>
              <a:t> (</a:t>
            </a:r>
            <a:r>
              <a:rPr lang="en-US" sz="2400" dirty="0" err="1"/>
              <a:t>mögl</a:t>
            </a:r>
            <a:r>
              <a:rPr lang="en-US" sz="2400" dirty="0"/>
              <a:t>. </a:t>
            </a:r>
            <a:r>
              <a:rPr lang="en-US" sz="2400" dirty="0" err="1"/>
              <a:t>mit</a:t>
            </a:r>
            <a:r>
              <a:rPr lang="en-US" sz="2400" dirty="0"/>
              <a:t> Doppler) </a:t>
            </a:r>
            <a:r>
              <a:rPr lang="en-US" sz="2400" dirty="0" err="1"/>
              <a:t>betont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	</a:t>
            </a:r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5" name="Bild 4" descr="Synovitis-Dopp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64" y="1690551"/>
            <a:ext cx="2135530" cy="103007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21902" y="2699773"/>
            <a:ext cx="2541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Prof. Dr.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L. Freudenberg</a:t>
            </a:r>
          </a:p>
        </p:txBody>
      </p:sp>
      <p:sp>
        <p:nvSpPr>
          <p:cNvPr id="3" name="Rechteck 2"/>
          <p:cNvSpPr/>
          <p:nvPr/>
        </p:nvSpPr>
        <p:spPr>
          <a:xfrm>
            <a:off x="275587" y="2550145"/>
            <a:ext cx="9382697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● Injektionstechniken für einzelne Gelenke</a:t>
            </a:r>
          </a:p>
          <a:p>
            <a:r>
              <a:rPr lang="de-DE" sz="2400" dirty="0">
                <a:latin typeface="Helvetica"/>
                <a:cs typeface="Helvetica"/>
              </a:rPr>
              <a:t>Bedeutung der Sonographie oder Durchleuchtung bei der Punktion </a:t>
            </a:r>
          </a:p>
          <a:p>
            <a:r>
              <a:rPr lang="de-DE" sz="2400" dirty="0">
                <a:latin typeface="Helvetica"/>
                <a:cs typeface="Helvetica"/>
              </a:rPr>
              <a:t>(„</a:t>
            </a:r>
            <a:r>
              <a:rPr lang="de-DE" sz="2400" dirty="0" err="1">
                <a:latin typeface="Helvetica"/>
                <a:cs typeface="Helvetica"/>
              </a:rPr>
              <a:t>image</a:t>
            </a:r>
            <a:r>
              <a:rPr lang="de-DE" sz="2400" dirty="0">
                <a:latin typeface="Helvetica"/>
                <a:cs typeface="Helvetica"/>
              </a:rPr>
              <a:t> </a:t>
            </a:r>
            <a:r>
              <a:rPr lang="de-DE" sz="2400" dirty="0" err="1">
                <a:latin typeface="Helvetica"/>
                <a:cs typeface="Helvetica"/>
              </a:rPr>
              <a:t>guidance</a:t>
            </a:r>
            <a:r>
              <a:rPr lang="de-DE" sz="2400" dirty="0">
                <a:latin typeface="Helvetica"/>
                <a:cs typeface="Helvetica"/>
              </a:rPr>
              <a:t> </a:t>
            </a:r>
            <a:r>
              <a:rPr lang="de-DE" sz="2400" dirty="0" err="1">
                <a:latin typeface="Helvetica"/>
                <a:cs typeface="Helvetica"/>
              </a:rPr>
              <a:t>is</a:t>
            </a:r>
            <a:r>
              <a:rPr lang="de-DE" sz="2400" dirty="0">
                <a:latin typeface="Helvetica"/>
                <a:cs typeface="Helvetica"/>
              </a:rPr>
              <a:t> </a:t>
            </a:r>
            <a:r>
              <a:rPr lang="de-DE" sz="2400" dirty="0" err="1">
                <a:latin typeface="Helvetica"/>
                <a:cs typeface="Helvetica"/>
              </a:rPr>
              <a:t>mandatory</a:t>
            </a:r>
            <a:r>
              <a:rPr lang="de-DE" sz="2400" dirty="0">
                <a:latin typeface="Helvetica"/>
                <a:cs typeface="Helvetica"/>
              </a:rPr>
              <a:t> !“)</a:t>
            </a: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3200" dirty="0"/>
          </a:p>
        </p:txBody>
      </p:sp>
      <p:pic>
        <p:nvPicPr>
          <p:cNvPr id="10" name="Bild 3" descr="img00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1" b="24365"/>
          <a:stretch/>
        </p:blipFill>
        <p:spPr>
          <a:xfrm>
            <a:off x="6570980" y="3534081"/>
            <a:ext cx="2918084" cy="1635512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>
            <a:off x="7144411" y="3580258"/>
            <a:ext cx="353669" cy="396779"/>
          </a:xfrm>
          <a:prstGeom prst="straightConnector1">
            <a:avLst/>
          </a:prstGeom>
          <a:ln w="28575" cmpd="sng">
            <a:solidFill>
              <a:srgbClr val="2BFF4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 6" descr="k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45" y="3534081"/>
            <a:ext cx="2066549" cy="180991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6501999" y="5156035"/>
            <a:ext cx="23039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Prof. Dr. B. Tillmann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57451" y="5474032"/>
            <a:ext cx="5760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Verwendung eines kurzen Schlauches (300 µl) möglich bei größeren Gelenken</a:t>
            </a:r>
            <a:endParaRPr lang="de-DE" sz="2400" dirty="0"/>
          </a:p>
        </p:txBody>
      </p:sp>
      <p:pic>
        <p:nvPicPr>
          <p:cNvPr id="17" name="Bild 3" descr="figure04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0" y="4655638"/>
            <a:ext cx="2532155" cy="17849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hteck 8"/>
          <p:cNvSpPr/>
          <p:nvPr/>
        </p:nvSpPr>
        <p:spPr>
          <a:xfrm>
            <a:off x="275587" y="4118568"/>
            <a:ext cx="3257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● Strahlenschutz</a:t>
            </a:r>
            <a:endParaRPr lang="de-DE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4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04" y="3935597"/>
            <a:ext cx="4295458" cy="23828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46217" y="83932"/>
            <a:ext cx="8124015" cy="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.... und was noch ?</a:t>
            </a:r>
          </a:p>
        </p:txBody>
      </p:sp>
      <p:pic>
        <p:nvPicPr>
          <p:cNvPr id="2" name="Bild 1" descr="RA_RSO_Exzellenz_logo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9" y="1296863"/>
            <a:ext cx="3741586" cy="259334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251166" y="1059043"/>
            <a:ext cx="7513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Helvetica"/>
                <a:cs typeface="Helvetica"/>
              </a:rPr>
              <a:t>am 22.11.2019 Gründung des </a:t>
            </a:r>
          </a:p>
          <a:p>
            <a:r>
              <a:rPr lang="de-DE" sz="3600" b="1" dirty="0">
                <a:latin typeface="Helvetica"/>
                <a:cs typeface="Helvetica"/>
              </a:rPr>
              <a:t>RSO-Exzellenznetz e.V.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4322680" y="1931895"/>
            <a:ext cx="5858227" cy="1883390"/>
            <a:chOff x="5714685" y="3976361"/>
            <a:chExt cx="5858227" cy="1883390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4685" y="3976361"/>
              <a:ext cx="5858227" cy="17490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6412" y="5694651"/>
              <a:ext cx="2476500" cy="1651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hteck 11"/>
          <p:cNvSpPr/>
          <p:nvPr/>
        </p:nvSpPr>
        <p:spPr>
          <a:xfrm>
            <a:off x="7793806" y="4296533"/>
            <a:ext cx="3876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dirty="0">
                <a:latin typeface="Helvetica"/>
                <a:cs typeface="Helvetica"/>
              </a:rPr>
              <a:t>Offizielle Ankündigung im deutschen Journal</a:t>
            </a:r>
          </a:p>
          <a:p>
            <a:pPr marL="342900" indent="-342900">
              <a:buFont typeface="Arial"/>
              <a:buChar char="•"/>
            </a:pPr>
            <a:endParaRPr lang="de-DE" dirty="0"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de-DE" dirty="0">
                <a:latin typeface="Helvetica"/>
                <a:cs typeface="Helvetica"/>
              </a:rPr>
              <a:t>Aufnahme in den </a:t>
            </a:r>
            <a:r>
              <a:rPr lang="de-DE" dirty="0" err="1">
                <a:latin typeface="Helvetica"/>
                <a:cs typeface="Helvetica"/>
              </a:rPr>
              <a:t>Ausschuß</a:t>
            </a:r>
            <a:r>
              <a:rPr lang="de-DE" dirty="0">
                <a:latin typeface="Helvetica"/>
                <a:cs typeface="Helvetica"/>
              </a:rPr>
              <a:t> „Therapie“ der DGN</a:t>
            </a:r>
          </a:p>
        </p:txBody>
      </p:sp>
    </p:spTree>
    <p:extLst>
      <p:ext uri="{BB962C8B-B14F-4D97-AF65-F5344CB8AC3E}">
        <p14:creationId xmlns:p14="http://schemas.microsoft.com/office/powerpoint/2010/main" val="50783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46217" y="124036"/>
            <a:ext cx="7756162" cy="6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RSO-Exzellenznetz e.V.</a:t>
            </a:r>
          </a:p>
        </p:txBody>
      </p:sp>
      <p:sp>
        <p:nvSpPr>
          <p:cNvPr id="4" name="Rechteck 3"/>
          <p:cNvSpPr/>
          <p:nvPr/>
        </p:nvSpPr>
        <p:spPr>
          <a:xfrm>
            <a:off x="469900" y="1406536"/>
            <a:ext cx="684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Helvetica"/>
                <a:cs typeface="Helvetica"/>
              </a:rPr>
              <a:t>08.02.2019 Berlin </a:t>
            </a:r>
            <a:r>
              <a:rPr lang="mr-IN" dirty="0">
                <a:latin typeface="Helvetica"/>
                <a:cs typeface="Helvetica"/>
              </a:rPr>
              <a:t>–</a:t>
            </a:r>
            <a:r>
              <a:rPr lang="de-DE" dirty="0">
                <a:latin typeface="Helvetica"/>
                <a:cs typeface="Helvetica"/>
              </a:rPr>
              <a:t> Initiationstreffen</a:t>
            </a:r>
          </a:p>
          <a:p>
            <a:r>
              <a:rPr lang="de-DE" dirty="0">
                <a:latin typeface="Helvetica"/>
                <a:cs typeface="Helvetica"/>
              </a:rPr>
              <a:t>04.02.2021 T-Con -&gt; </a:t>
            </a:r>
            <a:r>
              <a:rPr lang="de-DE" dirty="0">
                <a:solidFill>
                  <a:srgbClr val="FF0000"/>
                </a:solidFill>
                <a:latin typeface="Helvetica"/>
                <a:cs typeface="Helvetica"/>
              </a:rPr>
              <a:t>QZ ! - seitdem regelmäßig 6x </a:t>
            </a:r>
            <a:r>
              <a:rPr lang="de-DE" dirty="0" err="1">
                <a:solidFill>
                  <a:srgbClr val="FF0000"/>
                </a:solidFill>
                <a:latin typeface="Helvetica"/>
                <a:cs typeface="Helvetica"/>
              </a:rPr>
              <a:t>p.a</a:t>
            </a:r>
            <a:r>
              <a:rPr lang="de-DE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de-DE" dirty="0">
                <a:latin typeface="Helvetica"/>
                <a:cs typeface="Helvetica"/>
              </a:rPr>
              <a:t>(KV </a:t>
            </a:r>
            <a:r>
              <a:rPr lang="de-DE" dirty="0" err="1">
                <a:latin typeface="Helvetica"/>
                <a:cs typeface="Helvetica"/>
              </a:rPr>
              <a:t>NRh</a:t>
            </a:r>
            <a:r>
              <a:rPr lang="de-DE" dirty="0">
                <a:latin typeface="Helvetica"/>
                <a:cs typeface="Helvetica"/>
              </a:rPr>
              <a:t>)</a:t>
            </a:r>
          </a:p>
          <a:p>
            <a:r>
              <a:rPr lang="de-DE" dirty="0">
                <a:latin typeface="Helvetica"/>
                <a:cs typeface="Helvetica"/>
              </a:rPr>
              <a:t>17./18.09.2021 Kurs Gelenksonographie Köln</a:t>
            </a:r>
          </a:p>
          <a:p>
            <a:r>
              <a:rPr lang="de-DE" b="1" dirty="0">
                <a:solidFill>
                  <a:srgbClr val="FF0000"/>
                </a:solidFill>
                <a:latin typeface="Helvetica"/>
                <a:cs typeface="Helvetica"/>
              </a:rPr>
              <a:t>26.10.2021 Eintragung ins Vereinsregister  (AG Gießen) </a:t>
            </a:r>
          </a:p>
        </p:txBody>
      </p:sp>
      <p:sp>
        <p:nvSpPr>
          <p:cNvPr id="13" name="Rechteck 12"/>
          <p:cNvSpPr/>
          <p:nvPr/>
        </p:nvSpPr>
        <p:spPr>
          <a:xfrm>
            <a:off x="469900" y="3033848"/>
            <a:ext cx="347980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Helvetica"/>
                <a:cs typeface="Helvetica"/>
              </a:rPr>
              <a:t>Gründungsmitglieder</a:t>
            </a:r>
            <a:r>
              <a:rPr lang="de-DE" dirty="0">
                <a:solidFill>
                  <a:srgbClr val="FF0000"/>
                </a:solidFill>
                <a:latin typeface="Helvetica"/>
                <a:cs typeface="Helvetica"/>
              </a:rPr>
              <a:t>:</a:t>
            </a:r>
          </a:p>
          <a:p>
            <a:r>
              <a:rPr lang="de-DE" dirty="0">
                <a:latin typeface="Helvetica"/>
                <a:cs typeface="Helvetica"/>
              </a:rPr>
              <a:t>B. Boddenberg-Pätzold, Köln</a:t>
            </a:r>
          </a:p>
          <a:p>
            <a:r>
              <a:rPr lang="de-DE" dirty="0">
                <a:latin typeface="Helvetica"/>
                <a:cs typeface="Helvetica"/>
              </a:rPr>
              <a:t>M. Fischer, Kassel</a:t>
            </a:r>
          </a:p>
          <a:p>
            <a:r>
              <a:rPr lang="de-DE" dirty="0">
                <a:latin typeface="Helvetica"/>
                <a:cs typeface="Helvetica"/>
              </a:rPr>
              <a:t>L.S. Freudenberg, Grevenbroich</a:t>
            </a:r>
          </a:p>
          <a:p>
            <a:r>
              <a:rPr lang="de-DE" dirty="0">
                <a:latin typeface="Helvetica"/>
                <a:cs typeface="Helvetica"/>
              </a:rPr>
              <a:t>N. Czech, Bremen</a:t>
            </a:r>
          </a:p>
          <a:p>
            <a:r>
              <a:rPr lang="de-DE" dirty="0">
                <a:latin typeface="Helvetica"/>
                <a:cs typeface="Helvetica"/>
              </a:rPr>
              <a:t>R. Klett, Gießen</a:t>
            </a:r>
          </a:p>
          <a:p>
            <a:r>
              <a:rPr lang="de-DE" dirty="0">
                <a:latin typeface="Helvetica"/>
                <a:cs typeface="Helvetica"/>
              </a:rPr>
              <a:t>G. </a:t>
            </a:r>
            <a:r>
              <a:rPr lang="de-DE" dirty="0" err="1">
                <a:latin typeface="Helvetica"/>
                <a:cs typeface="Helvetica"/>
              </a:rPr>
              <a:t>Toenshoff</a:t>
            </a:r>
            <a:r>
              <a:rPr lang="de-DE" dirty="0">
                <a:latin typeface="Helvetica"/>
                <a:cs typeface="Helvetica"/>
              </a:rPr>
              <a:t>, Hannover</a:t>
            </a:r>
          </a:p>
          <a:p>
            <a:r>
              <a:rPr lang="de-DE" dirty="0">
                <a:latin typeface="Helvetica"/>
                <a:cs typeface="Helvetica"/>
              </a:rPr>
              <a:t>W.U. Kampen, Hamburg</a:t>
            </a:r>
          </a:p>
        </p:txBody>
      </p:sp>
      <p:sp>
        <p:nvSpPr>
          <p:cNvPr id="15" name="Rechteck 14"/>
          <p:cNvSpPr/>
          <p:nvPr/>
        </p:nvSpPr>
        <p:spPr>
          <a:xfrm>
            <a:off x="5504316" y="3045997"/>
            <a:ext cx="58113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Homepage: </a:t>
            </a:r>
            <a:r>
              <a:rPr lang="de-DE" b="1" dirty="0">
                <a:solidFill>
                  <a:srgbClr val="FF0000"/>
                </a:solidFill>
                <a:latin typeface="Helvetica"/>
                <a:cs typeface="Helvetica"/>
              </a:rPr>
              <a:t>www.rso-exzellenznetz.de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Entwicklung eines Logo (s.o.)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Standardisierte Einwilligungserklärung (juristisch abgesichert)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Aufnahme in den </a:t>
            </a:r>
            <a:r>
              <a:rPr lang="de-DE" dirty="0" err="1">
                <a:latin typeface="Helvetica"/>
                <a:cs typeface="Helvetica"/>
              </a:rPr>
              <a:t>Ausschuß</a:t>
            </a:r>
            <a:r>
              <a:rPr lang="de-DE" dirty="0">
                <a:latin typeface="Helvetica"/>
                <a:cs typeface="Helvetica"/>
              </a:rPr>
              <a:t> „Therapie“ der DGN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Universitäre Anbindung </a:t>
            </a:r>
          </a:p>
        </p:txBody>
      </p:sp>
      <p:pic>
        <p:nvPicPr>
          <p:cNvPr id="16" name="Bild 15" descr="RA_RSO_Exzellenz_logo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8" y="939740"/>
            <a:ext cx="2763589" cy="1915478"/>
          </a:xfrm>
          <a:prstGeom prst="rect">
            <a:avLst/>
          </a:prstGeom>
        </p:spPr>
      </p:pic>
      <p:pic>
        <p:nvPicPr>
          <p:cNvPr id="17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4800325"/>
            <a:ext cx="7851941" cy="1195004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4152900" y="3670300"/>
            <a:ext cx="1219200" cy="711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70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6217" y="70531"/>
            <a:ext cx="10401312" cy="70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/>
                <a:cs typeface="Helvetica"/>
              </a:rPr>
              <a:t>Publikationen 2020-22 </a:t>
            </a:r>
          </a:p>
        </p:txBody>
      </p:sp>
      <p:sp>
        <p:nvSpPr>
          <p:cNvPr id="13" name="Rechteck 12"/>
          <p:cNvSpPr/>
          <p:nvPr/>
        </p:nvSpPr>
        <p:spPr>
          <a:xfrm>
            <a:off x="387676" y="909081"/>
            <a:ext cx="11162632" cy="5324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13 Original- und Übersichtsarbeiten </a:t>
            </a:r>
            <a:r>
              <a:rPr lang="de-DE" sz="2800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(+ 2 im Druck)</a:t>
            </a:r>
          </a:p>
          <a:p>
            <a:pPr>
              <a:spcAft>
                <a:spcPts val="0"/>
              </a:spcAft>
              <a:tabLst>
                <a:tab pos="441325" algn="l"/>
              </a:tabLst>
            </a:pPr>
            <a:r>
              <a:rPr lang="de-DE" sz="2400" dirty="0">
                <a:latin typeface="Helvetica"/>
                <a:ea typeface="MS Mincho"/>
                <a:cs typeface="Helvetica"/>
              </a:rPr>
              <a:t>	u.a. gemeinsam mit Rheumatologen und Orthopäden</a:t>
            </a:r>
            <a:r>
              <a:rPr lang="de-DE" sz="24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 </a:t>
            </a:r>
          </a:p>
          <a:p>
            <a:pPr>
              <a:spcAft>
                <a:spcPts val="0"/>
              </a:spcAft>
            </a:pPr>
            <a:endParaRPr lang="de-DE" sz="2800" b="1" dirty="0">
              <a:solidFill>
                <a:srgbClr val="FF0000"/>
              </a:solidFill>
              <a:latin typeface="Helvetica"/>
              <a:ea typeface="MS Mincho"/>
              <a:cs typeface="Helvetica"/>
            </a:endParaRPr>
          </a:p>
          <a:p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5</a:t>
            </a:r>
            <a:r>
              <a:rPr lang="de-DE" sz="2800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Aktuelle Leitlinien</a:t>
            </a:r>
          </a:p>
          <a:p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	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DGN, EANM, EULAR, etc.</a:t>
            </a:r>
            <a:endParaRPr lang="de-DE" sz="2800" dirty="0">
              <a:solidFill>
                <a:srgbClr val="FF0000"/>
              </a:solidFill>
              <a:latin typeface="Helvetica"/>
              <a:ea typeface="MS Mincho"/>
              <a:cs typeface="Helvetica"/>
            </a:endParaRPr>
          </a:p>
          <a:p>
            <a:pPr>
              <a:spcAft>
                <a:spcPts val="0"/>
              </a:spcAft>
            </a:pPr>
            <a:endParaRPr lang="de-DE" sz="2800" b="1" dirty="0">
              <a:solidFill>
                <a:srgbClr val="FF0000"/>
              </a:solidFill>
              <a:latin typeface="Helvetica"/>
              <a:ea typeface="MS Mincho"/>
              <a:cs typeface="Helvetica"/>
            </a:endParaRPr>
          </a:p>
          <a:p>
            <a:pPr>
              <a:spcAft>
                <a:spcPts val="0"/>
              </a:spcAft>
            </a:pPr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2 Themenhefte</a:t>
            </a:r>
          </a:p>
          <a:p>
            <a:pPr>
              <a:spcAft>
                <a:spcPts val="0"/>
              </a:spcAft>
            </a:pPr>
            <a:r>
              <a:rPr lang="de-DE" sz="2800" b="1" dirty="0">
                <a:solidFill>
                  <a:srgbClr val="FF0000"/>
                </a:solidFill>
                <a:latin typeface="Helvetica"/>
                <a:ea typeface="MS Mincho"/>
                <a:cs typeface="Helvetica"/>
              </a:rPr>
              <a:t>	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Sonderheft „Skelett / RSO /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Amyloidose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“, Gast-Herausgeber N. Czech, 	Angewandte 	Nuklearmedizin, Q IV/2022</a:t>
            </a:r>
            <a:endParaRPr lang="de-DE" sz="2400" dirty="0">
              <a:latin typeface="Helvetica"/>
              <a:ea typeface="MS Mincho"/>
              <a:cs typeface="Helvetica"/>
            </a:endParaRPr>
          </a:p>
          <a:p>
            <a:pPr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 </a:t>
            </a:r>
            <a:r>
              <a:rPr lang="de-DE" sz="2400" dirty="0">
                <a:latin typeface="Helvetica"/>
                <a:ea typeface="MS Mincho"/>
                <a:cs typeface="Helvetica"/>
              </a:rPr>
              <a:t>	</a:t>
            </a:r>
          </a:p>
          <a:p>
            <a:pPr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	Sonderheft „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Local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treatment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of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synovitis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“,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guest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editors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W.U. Kampen, T.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v.d.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	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Wyngaert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,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Quartely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Journal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of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Nuclear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Medicine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and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Molecular</a:t>
            </a:r>
            <a:r>
              <a:rPr lang="de-DE" sz="2400" dirty="0">
                <a:solidFill>
                  <a:srgbClr val="000000"/>
                </a:solidFill>
                <a:latin typeface="Helvetica"/>
                <a:ea typeface="MS Mincho"/>
                <a:cs typeface="Helvetica"/>
              </a:rPr>
              <a:t> Imaging, Q 	IV/	2022</a:t>
            </a:r>
            <a:endParaRPr lang="de-DE" sz="2400" dirty="0">
              <a:latin typeface="Helvetica"/>
              <a:ea typeface="MS Mincho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428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46217" y="1100607"/>
            <a:ext cx="11511572" cy="59400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cs typeface="Helvetica"/>
              </a:rPr>
              <a:t>Netzwerk-“Öffnung“ für Interessierte</a:t>
            </a:r>
          </a:p>
          <a:p>
            <a:r>
              <a:rPr lang="de-DE" sz="2800" dirty="0">
                <a:cs typeface="Helvetica"/>
              </a:rPr>
              <a:t>Mitgliedsantrag online seit 02/22 (50,- € p.a.) </a:t>
            </a:r>
          </a:p>
          <a:p>
            <a:r>
              <a:rPr lang="de-DE" sz="2800" dirty="0" err="1">
                <a:solidFill>
                  <a:srgbClr val="000090"/>
                </a:solidFill>
                <a:cs typeface="Helvetica"/>
              </a:rPr>
              <a:t>www.rso-exzellenznetz.de</a:t>
            </a:r>
            <a:r>
              <a:rPr lang="de-DE" sz="2800" dirty="0">
                <a:solidFill>
                  <a:srgbClr val="000000"/>
                </a:solidFill>
                <a:cs typeface="Helvetica"/>
              </a:rPr>
              <a:t>, Mitgliederzahl: 31 (07.09.2022): </a:t>
            </a:r>
          </a:p>
          <a:p>
            <a:endParaRPr lang="de-DE" sz="2800" dirty="0">
              <a:cs typeface="Helvetica"/>
            </a:endParaRPr>
          </a:p>
          <a:p>
            <a:r>
              <a:rPr lang="de-DE" sz="2800" dirty="0">
                <a:cs typeface="Helvetica"/>
              </a:rPr>
              <a:t>QZ jeden 1. Donnerstag alle 2 Monate (online)</a:t>
            </a:r>
          </a:p>
          <a:p>
            <a:r>
              <a:rPr lang="de-DE" sz="2800" dirty="0">
                <a:cs typeface="Helvetica"/>
              </a:rPr>
              <a:t>(nächster Termin Do. 10.11.2022, 18.00)</a:t>
            </a:r>
          </a:p>
          <a:p>
            <a:endParaRPr lang="de-DE" sz="2800" dirty="0">
              <a:cs typeface="Helvetica"/>
            </a:endParaRPr>
          </a:p>
          <a:p>
            <a:r>
              <a:rPr lang="de-DE" sz="2800" dirty="0">
                <a:cs typeface="Helvetica"/>
              </a:rPr>
              <a:t>Vergütungsinitiative (Curium, BDN) -&gt; Eingabe KBV (15.09.2022)</a:t>
            </a:r>
          </a:p>
          <a:p>
            <a:endParaRPr lang="de-DE" sz="2800" dirty="0">
              <a:cs typeface="Helvetica"/>
            </a:endParaRPr>
          </a:p>
          <a:p>
            <a:r>
              <a:rPr lang="de-DE" sz="2800" dirty="0">
                <a:cs typeface="Helvetica"/>
              </a:rPr>
              <a:t>Neue Studie (prospektiv, multizentrisch) in Zusammenarbeit mit dem Rheumazentrum Ruhrgebiet: Wirkung der RSO am OSG/USG bei Pat. mit RA</a:t>
            </a:r>
          </a:p>
          <a:p>
            <a:endParaRPr lang="de-DE" sz="3200" dirty="0">
              <a:cs typeface="Helvetica"/>
            </a:endParaRPr>
          </a:p>
          <a:p>
            <a:endParaRPr lang="de-DE" sz="1200" dirty="0">
              <a:cs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46217" y="3691"/>
            <a:ext cx="9439467" cy="8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/>
                <a:cs typeface="Helvetica"/>
              </a:rPr>
              <a:t>Status quo 2022</a:t>
            </a:r>
          </a:p>
        </p:txBody>
      </p:sp>
    </p:spTree>
    <p:extLst>
      <p:ext uri="{BB962C8B-B14F-4D97-AF65-F5344CB8AC3E}">
        <p14:creationId xmlns:p14="http://schemas.microsoft.com/office/powerpoint/2010/main" val="219839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949379" y="1332618"/>
            <a:ext cx="10193311" cy="40626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de-DE" sz="2400" dirty="0">
                <a:cs typeface="Helvetica"/>
              </a:rPr>
              <a:t>Angebot von Hospitationen -&gt; Fortbildung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cs typeface="Helvetica"/>
              </a:rPr>
              <a:t>Weiterbildung „qualifizierte Fachkraft RSO“ für MTRA/MFA (</a:t>
            </a:r>
            <a:r>
              <a:rPr lang="de-DE" sz="2400" dirty="0" err="1">
                <a:cs typeface="Helvetica"/>
              </a:rPr>
              <a:t>dtva</a:t>
            </a:r>
            <a:r>
              <a:rPr lang="de-DE" sz="2400" dirty="0">
                <a:cs typeface="Helvetica"/>
              </a:rPr>
              <a:t>)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 err="1">
                <a:cs typeface="Helvetica"/>
              </a:rPr>
              <a:t>FoBi</a:t>
            </a:r>
            <a:r>
              <a:rPr lang="de-DE" sz="2400" dirty="0">
                <a:cs typeface="Helvetica"/>
              </a:rPr>
              <a:t>-Artikel und Vorträge bei Rheumatologen/Orthopäden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cs typeface="Helvetica"/>
              </a:rPr>
              <a:t>Patienteninformation, Selbsthilfegruppen 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cs typeface="Calibri" panose="020F0502020204030204" pitchFamily="34" charset="0"/>
              </a:rPr>
              <a:t>Studien im Vergleich mit bisherigen Standardtherapien (interdisziplinär)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cs typeface="Calibri" panose="020F0502020204030204" pitchFamily="34" charset="0"/>
              </a:rPr>
              <a:t>Fragen der Bildgebung (</a:t>
            </a:r>
            <a:r>
              <a:rPr lang="de-DE" sz="2400" dirty="0" err="1">
                <a:cs typeface="Calibri" panose="020F0502020204030204" pitchFamily="34" charset="0"/>
              </a:rPr>
              <a:t>präther</a:t>
            </a:r>
            <a:r>
              <a:rPr lang="de-DE" sz="2400" dirty="0">
                <a:cs typeface="Calibri" panose="020F0502020204030204" pitchFamily="34" charset="0"/>
              </a:rPr>
              <a:t>. Indikationsstellung, </a:t>
            </a:r>
            <a:r>
              <a:rPr lang="de-DE" sz="2400" dirty="0" err="1">
                <a:cs typeface="Calibri" panose="020F0502020204030204" pitchFamily="34" charset="0"/>
              </a:rPr>
              <a:t>postther</a:t>
            </a:r>
            <a:r>
              <a:rPr lang="de-DE" sz="2400" dirty="0">
                <a:cs typeface="Calibri" panose="020F0502020204030204" pitchFamily="34" charset="0"/>
              </a:rPr>
              <a:t>. Verteilungsszintigraphie)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 err="1">
                <a:cs typeface="Calibri" panose="020F0502020204030204" pitchFamily="34" charset="0"/>
              </a:rPr>
              <a:t>Einflußfaktoren</a:t>
            </a:r>
            <a:r>
              <a:rPr lang="de-DE" sz="2400" dirty="0">
                <a:cs typeface="Calibri" panose="020F0502020204030204" pitchFamily="34" charset="0"/>
              </a:rPr>
              <a:t> auf die Effektivität der RSO ?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cs typeface="Calibri" panose="020F0502020204030204" pitchFamily="34" charset="0"/>
              </a:rPr>
              <a:t>Dosimetrie ??</a:t>
            </a:r>
          </a:p>
          <a:p>
            <a:pPr marL="180975" indent="-180975">
              <a:buFont typeface="Arial"/>
              <a:buChar char="•"/>
            </a:pPr>
            <a:r>
              <a:rPr lang="de-DE" sz="2400" dirty="0">
                <a:solidFill>
                  <a:srgbClr val="FF0000"/>
                </a:solidFill>
                <a:cs typeface="Calibri" panose="020F0502020204030204" pitchFamily="34" charset="0"/>
              </a:rPr>
              <a:t>und ganz viele Ideen unserer zukünftigen Mitglieder… </a:t>
            </a:r>
          </a:p>
          <a:p>
            <a:pPr marL="180975" indent="-180975">
              <a:buFont typeface="Arial"/>
              <a:buChar char="•"/>
            </a:pPr>
            <a:endParaRPr lang="de-DE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6217" y="-49781"/>
            <a:ext cx="10201467" cy="9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/>
                <a:cs typeface="Helvetica"/>
              </a:rPr>
              <a:t>Pläne, Ideen … </a:t>
            </a:r>
          </a:p>
        </p:txBody>
      </p:sp>
    </p:spTree>
    <p:extLst>
      <p:ext uri="{BB962C8B-B14F-4D97-AF65-F5344CB8AC3E}">
        <p14:creationId xmlns:p14="http://schemas.microsoft.com/office/powerpoint/2010/main" val="78914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RA_RSO_Exzellenz_logo_RGB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8" y="1029368"/>
            <a:ext cx="5356493" cy="3580733"/>
          </a:xfrm>
          <a:prstGeom prst="rect">
            <a:avLst/>
          </a:prstGeom>
        </p:spPr>
      </p:pic>
      <p:pic>
        <p:nvPicPr>
          <p:cNvPr id="7" name="Grafik 1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3361451" y="572961"/>
            <a:ext cx="7132212" cy="2822670"/>
          </a:xfrm>
          <a:prstGeom prst="rect">
            <a:avLst/>
          </a:prstGeom>
        </p:spPr>
      </p:pic>
      <p:pic>
        <p:nvPicPr>
          <p:cNvPr id="8" name="Bild 7" descr="Knie-2.jpg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30" y="2309597"/>
            <a:ext cx="3223263" cy="3872639"/>
          </a:xfrm>
          <a:prstGeom prst="rect">
            <a:avLst/>
          </a:prstGeom>
        </p:spPr>
      </p:pic>
      <p:pic>
        <p:nvPicPr>
          <p:cNvPr id="12" name="Bild 11" descr="Bildschirmfoto 2021-08-08 um 21.41.11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9" y="3890869"/>
            <a:ext cx="5313559" cy="2246015"/>
          </a:xfrm>
          <a:prstGeom prst="rect">
            <a:avLst/>
          </a:prstGeom>
          <a:ln>
            <a:noFill/>
          </a:ln>
        </p:spPr>
      </p:pic>
      <p:pic>
        <p:nvPicPr>
          <p:cNvPr id="13" name="Bild 12" descr="Bildschirmfoto 2021-08-08 um 21.45.43.png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8" y="3570642"/>
            <a:ext cx="6334473" cy="2078916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/>
        </p:nvSpPr>
        <p:spPr>
          <a:xfrm rot="20405430">
            <a:off x="3369947" y="2985521"/>
            <a:ext cx="5545725" cy="156966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Es tut sich was .....</a:t>
            </a:r>
          </a:p>
          <a:p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Machen Sie mit !!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6217" y="3691"/>
            <a:ext cx="10147446" cy="8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/>
                <a:cs typeface="Helvetica"/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260556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09601" y="2073275"/>
            <a:ext cx="539913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latin typeface="Helvetica"/>
                <a:cs typeface="Helvetica"/>
              </a:rPr>
              <a:t>Danke für Ihr Interesse</a:t>
            </a:r>
          </a:p>
        </p:txBody>
      </p:sp>
      <p:sp>
        <p:nvSpPr>
          <p:cNvPr id="2" name="Rechteck 1"/>
          <p:cNvSpPr/>
          <p:nvPr/>
        </p:nvSpPr>
        <p:spPr>
          <a:xfrm>
            <a:off x="139701" y="3221407"/>
            <a:ext cx="7553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292929"/>
                </a:solidFill>
                <a:sym typeface="Wingdings" panose="05000000000000000000" pitchFamily="2" charset="2"/>
              </a:rPr>
              <a:t>	</a:t>
            </a:r>
            <a:r>
              <a:rPr lang="de-DE" altLang="de-DE" sz="2800" dirty="0" err="1">
                <a:solidFill>
                  <a:srgbClr val="292929"/>
                </a:solidFill>
                <a:latin typeface="Helvetica"/>
                <a:cs typeface="Helvetica"/>
                <a:sym typeface="Wingdings" panose="05000000000000000000" pitchFamily="2" charset="2"/>
              </a:rPr>
              <a:t>www.rso-exzellenznetz.de</a:t>
            </a:r>
            <a:endParaRPr lang="de-DE" altLang="de-DE" sz="2800" dirty="0">
              <a:solidFill>
                <a:srgbClr val="292929"/>
              </a:solidFill>
              <a:latin typeface="Helvetica"/>
              <a:cs typeface="Helvetica"/>
              <a:sym typeface="Wingdings" panose="05000000000000000000" pitchFamily="2" charset="2"/>
            </a:endParaRPr>
          </a:p>
          <a:p>
            <a:r>
              <a:rPr lang="de-DE" sz="2800" dirty="0">
                <a:solidFill>
                  <a:srgbClr val="292929"/>
                </a:solidFill>
                <a:latin typeface="Helvetica"/>
                <a:cs typeface="Helvetica"/>
                <a:sym typeface="Wingdings" panose="05000000000000000000" pitchFamily="2" charset="2"/>
              </a:rPr>
              <a:t>	</a:t>
            </a:r>
            <a:r>
              <a:rPr lang="de-DE" sz="2800" dirty="0" err="1">
                <a:solidFill>
                  <a:srgbClr val="292929"/>
                </a:solidFill>
                <a:latin typeface="Helvetica"/>
                <a:cs typeface="Helvetica"/>
                <a:sym typeface="Wingdings" panose="05000000000000000000" pitchFamily="2" charset="2"/>
              </a:rPr>
              <a:t>wuk@radiologische-allianz.de</a:t>
            </a:r>
            <a:endParaRPr lang="de-DE" sz="2800" dirty="0">
              <a:latin typeface="Helvetica"/>
              <a:cs typeface="Helvetica"/>
            </a:endParaRPr>
          </a:p>
        </p:txBody>
      </p:sp>
      <p:pic>
        <p:nvPicPr>
          <p:cNvPr id="14" name="Picture 2" descr="P10006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1606" y="1240404"/>
            <a:ext cx="5694765" cy="462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6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"/>
    </mc:Choice>
    <mc:Fallback xmlns="">
      <p:transition xmlns:p14="http://schemas.microsoft.com/office/powerpoint/2010/main" spd="slow" advTm="2685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403530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70 Jahre RSO – </a:t>
            </a:r>
            <a:br>
              <a:rPr lang="de-DE" b="1" dirty="0"/>
            </a:br>
            <a:r>
              <a:rPr lang="de-DE" b="1" dirty="0"/>
              <a:t>und immer noch was Neues</a:t>
            </a:r>
            <a:br>
              <a:rPr lang="de-DE" b="1" dirty="0"/>
            </a:br>
            <a:br>
              <a:rPr lang="de-DE" b="1" dirty="0"/>
            </a:br>
            <a:r>
              <a:rPr lang="de-DE" sz="3100" dirty="0"/>
              <a:t>Willm Uwe Kampen</a:t>
            </a:r>
            <a:br>
              <a:rPr lang="de-DE" sz="3100" dirty="0"/>
            </a:br>
            <a:r>
              <a:rPr lang="de-DE" sz="3100" dirty="0"/>
              <a:t>Nuklearmedizin Spitalerhof, Radiologische Allianz</a:t>
            </a:r>
            <a:br>
              <a:rPr lang="de-DE" sz="3100" dirty="0"/>
            </a:br>
            <a:r>
              <a:rPr lang="de-DE" sz="3100" dirty="0"/>
              <a:t>Hamburg</a:t>
            </a:r>
            <a:br>
              <a:rPr lang="de-DE" b="1" dirty="0"/>
            </a:br>
            <a:endParaRPr lang="de-DE" b="1" dirty="0"/>
          </a:p>
        </p:txBody>
      </p:sp>
      <p:pic>
        <p:nvPicPr>
          <p:cNvPr id="3" name="Afbeelding 6" descr="profi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4705416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52" y="4866870"/>
            <a:ext cx="30114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8139" y="4597840"/>
            <a:ext cx="2187600" cy="1626009"/>
            <a:chOff x="468139" y="4597840"/>
            <a:chExt cx="2187600" cy="1626009"/>
          </a:xfrm>
        </p:grpSpPr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3233633"/>
                </p:ext>
              </p:extLst>
            </p:nvPr>
          </p:nvGraphicFramePr>
          <p:xfrm>
            <a:off x="570332" y="4597840"/>
            <a:ext cx="1951410" cy="1357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7" name="Acrobat Document" r:id="rId6" imgW="2752379" imgH="1914525" progId="AcroExch.Document.DC">
                    <p:embed/>
                  </p:oleObj>
                </mc:Choice>
                <mc:Fallback>
                  <p:oleObj name="Acrobat Document" r:id="rId6" imgW="2752379" imgH="1914525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0332" y="4597840"/>
                          <a:ext cx="1951410" cy="13572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feld 5"/>
            <p:cNvSpPr txBox="1"/>
            <p:nvPr/>
          </p:nvSpPr>
          <p:spPr>
            <a:xfrm>
              <a:off x="468139" y="5916072"/>
              <a:ext cx="218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RSO-Exzellenznetz e.V.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25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08213" y="1406769"/>
            <a:ext cx="8153400" cy="7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buNone/>
            </a:pPr>
            <a:r>
              <a:rPr lang="de-DE" altLang="de-DE" sz="2800" b="1" dirty="0"/>
              <a:t>Erstbeschreibung </a:t>
            </a:r>
            <a:r>
              <a:rPr lang="de-DE" altLang="de-DE" sz="2800" b="1" dirty="0" err="1"/>
              <a:t>Fellinger</a:t>
            </a:r>
            <a:r>
              <a:rPr lang="de-DE" altLang="de-DE" sz="2800" b="1" dirty="0"/>
              <a:t> &amp; Schmid 1952</a:t>
            </a:r>
          </a:p>
          <a:p>
            <a:pPr marL="282575" indent="-282575">
              <a:buNone/>
            </a:pPr>
            <a:endParaRPr lang="de-DE" altLang="de-DE" b="1" dirty="0"/>
          </a:p>
          <a:p>
            <a:pPr marL="282575" indent="-282575"/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</p:txBody>
      </p:sp>
      <p:pic>
        <p:nvPicPr>
          <p:cNvPr id="17411" name="Picture 5" descr="Fe_Schm_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14" y="2479733"/>
            <a:ext cx="5185816" cy="31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93622"/>
            <a:ext cx="3295480" cy="7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Historie RSO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4" y="2479733"/>
            <a:ext cx="4834463" cy="3120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636656"/>
      </p:ext>
    </p:extLst>
  </p:cSld>
  <p:clrMapOvr>
    <a:masterClrMapping/>
  </p:clrMapOvr>
  <p:transition advTm="5558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46216" y="1068428"/>
            <a:ext cx="11485566" cy="44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2575" indent="-282575">
              <a:buNone/>
            </a:pPr>
            <a:r>
              <a:rPr lang="de-DE" altLang="de-DE" b="1" dirty="0"/>
              <a:t>1952</a:t>
            </a:r>
          </a:p>
          <a:p>
            <a:pPr marL="282575" indent="-282575">
              <a:buNone/>
            </a:pPr>
            <a:r>
              <a:rPr lang="de-DE" altLang="de-DE" sz="2800" dirty="0"/>
              <a:t>01.03.	Rückgabe von Helgoland von den Engländern an Deutschland</a:t>
            </a:r>
          </a:p>
          <a:p>
            <a:pPr marL="282575" indent="-282575">
              <a:buNone/>
            </a:pPr>
            <a:r>
              <a:rPr lang="de-DE" altLang="de-DE" sz="2800" dirty="0"/>
              <a:t>25.04.	Gründung des BL Baden-Württemberg</a:t>
            </a:r>
          </a:p>
          <a:p>
            <a:pPr marL="282575" indent="-282575">
              <a:buNone/>
            </a:pPr>
            <a:r>
              <a:rPr lang="de-DE" altLang="de-DE" sz="2800" dirty="0"/>
              <a:t>27.04.	Wiedereröffnung des Wiener Stephansdomes</a:t>
            </a:r>
          </a:p>
          <a:p>
            <a:pPr marL="282575" indent="-282575">
              <a:buNone/>
            </a:pPr>
            <a:r>
              <a:rPr lang="de-DE" altLang="de-DE" sz="2800" dirty="0"/>
              <a:t>24.06.	die 1. Bild-Zeitung erscheint</a:t>
            </a:r>
          </a:p>
          <a:p>
            <a:pPr marL="282575" indent="-282575">
              <a:buNone/>
            </a:pPr>
            <a:r>
              <a:rPr lang="de-DE" altLang="de-DE" sz="2800" dirty="0"/>
              <a:t>08.07.	erster Zebrastreifen (München)</a:t>
            </a:r>
          </a:p>
          <a:p>
            <a:pPr marL="282575" indent="-282575">
              <a:buNone/>
            </a:pPr>
            <a:r>
              <a:rPr lang="de-DE" altLang="de-DE" sz="2800" dirty="0"/>
              <a:t>04.09.	„Der alte Mann und das Meer“ erscheint</a:t>
            </a:r>
          </a:p>
          <a:p>
            <a:pPr marL="282575" indent="-282575">
              <a:buNone/>
            </a:pPr>
            <a:r>
              <a:rPr lang="de-DE" altLang="de-DE" sz="2800" dirty="0"/>
              <a:t>01.11.	Detonation der 1. Wasserstoffbombe „Ivy Mike“ (-&gt; </a:t>
            </a:r>
            <a:r>
              <a:rPr lang="de-DE" altLang="de-DE" sz="2800" dirty="0" err="1"/>
              <a:t>Fm</a:t>
            </a:r>
            <a:r>
              <a:rPr lang="de-DE" altLang="de-DE" sz="2800" dirty="0"/>
              <a:t>, Es)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3130408" cy="59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Historie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396509" y="5495636"/>
            <a:ext cx="635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…. und was gibt es Neues dazu 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60733"/>
      </p:ext>
    </p:extLst>
  </p:cSld>
  <p:clrMapOvr>
    <a:masterClrMapping/>
  </p:clrMapOvr>
  <p:transition advTm="55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46216" y="1536308"/>
            <a:ext cx="11485566" cy="27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82575" indent="-282575">
              <a:buNone/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Zugelassene Radiokolloide: </a:t>
            </a:r>
          </a:p>
          <a:p>
            <a:pPr marL="282575" indent="-282575">
              <a:buNone/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Er-169-Citrat / Re-186-Sulfid / Y-90-Citrat</a:t>
            </a:r>
          </a:p>
          <a:p>
            <a:pPr marL="282575" indent="-282575">
              <a:buNone/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Zugelassene Indikationen:</a:t>
            </a:r>
          </a:p>
          <a:p>
            <a:pPr marL="0" indent="0">
              <a:buNone/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Therapie der </a:t>
            </a:r>
            <a:r>
              <a:rPr lang="de-DE" altLang="de-DE" sz="2400" dirty="0" err="1">
                <a:solidFill>
                  <a:schemeClr val="bg1">
                    <a:lumMod val="50000"/>
                  </a:schemeClr>
                </a:solidFill>
              </a:rPr>
              <a:t>Synovialitis</a:t>
            </a: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 (in D.: Rheumatoide Arthritis, </a:t>
            </a:r>
            <a:r>
              <a:rPr lang="de-DE" altLang="de-DE" sz="2400" dirty="0" err="1">
                <a:solidFill>
                  <a:schemeClr val="bg1">
                    <a:lumMod val="50000"/>
                  </a:schemeClr>
                </a:solidFill>
              </a:rPr>
              <a:t>seronegative</a:t>
            </a: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bg1">
                    <a:lumMod val="50000"/>
                  </a:schemeClr>
                </a:solidFill>
              </a:rPr>
              <a:t>Spondylarthropathie</a:t>
            </a: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, PVNS, Hämophilie)</a:t>
            </a:r>
          </a:p>
          <a:p>
            <a:pPr marL="0" indent="0">
              <a:buNone/>
            </a:pP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Neue Studien – multizentrisch, </a:t>
            </a:r>
            <a:r>
              <a:rPr lang="de-DE" altLang="de-DE" sz="2400" dirty="0" err="1">
                <a:solidFill>
                  <a:schemeClr val="bg1">
                    <a:lumMod val="50000"/>
                  </a:schemeClr>
                </a:solidFill>
              </a:rPr>
              <a:t>verblindet</a:t>
            </a:r>
            <a:r>
              <a:rPr lang="de-DE" altLang="de-DE" sz="2400" dirty="0">
                <a:solidFill>
                  <a:schemeClr val="bg1">
                    <a:lumMod val="50000"/>
                  </a:schemeClr>
                </a:solidFill>
              </a:rPr>
              <a:t>, Placebo-kontrolliert … ??</a:t>
            </a:r>
          </a:p>
          <a:p>
            <a:pPr marL="0" indent="0">
              <a:buNone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/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  <a:p>
            <a:pPr marL="282575" indent="-282575">
              <a:buNone/>
            </a:pPr>
            <a:endParaRPr lang="de-DE" alt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6" y="103147"/>
            <a:ext cx="4673459" cy="6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Neues zur RSO 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012" y="872173"/>
            <a:ext cx="4304392" cy="4071302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2566872" y="790575"/>
            <a:ext cx="7485857" cy="5524123"/>
            <a:chOff x="2566872" y="733056"/>
            <a:chExt cx="7485857" cy="5524123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2566872" y="4717658"/>
              <a:ext cx="7485857" cy="153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2575" indent="-282575">
                <a:buFont typeface="Arial"/>
                <a:buNone/>
              </a:pPr>
              <a:r>
                <a:rPr lang="de-DE" altLang="de-DE" sz="2400" dirty="0">
                  <a:solidFill>
                    <a:srgbClr val="FF0000"/>
                  </a:solidFill>
                </a:rPr>
                <a:t>Aber:</a:t>
              </a:r>
            </a:p>
            <a:p>
              <a:pPr marL="282575" indent="-282575">
                <a:buFont typeface="Arial"/>
                <a:buNone/>
              </a:pPr>
              <a:r>
                <a:rPr lang="de-DE" altLang="de-DE" sz="2400" dirty="0"/>
                <a:t>Neue Leitlinien national und international</a:t>
              </a:r>
            </a:p>
            <a:p>
              <a:pPr marL="282575" indent="-282575">
                <a:buFont typeface="Arial"/>
                <a:buNone/>
              </a:pPr>
              <a:r>
                <a:rPr lang="de-DE" altLang="de-DE" sz="2400" dirty="0"/>
                <a:t>Gründung des RSO-Exzellenznetz e.V.</a:t>
              </a:r>
            </a:p>
            <a:p>
              <a:pPr marL="0" indent="0">
                <a:buFont typeface="Arial"/>
                <a:buNone/>
              </a:pPr>
              <a:endParaRPr lang="de-DE" altLang="de-DE" dirty="0"/>
            </a:p>
            <a:p>
              <a:pPr marL="0" indent="0">
                <a:buFont typeface="Arial"/>
                <a:buNone/>
              </a:pPr>
              <a:endParaRPr lang="de-DE" altLang="de-DE" dirty="0"/>
            </a:p>
            <a:p>
              <a:pPr marL="282575" indent="-282575"/>
              <a:endParaRPr lang="de-DE" altLang="de-DE" dirty="0"/>
            </a:p>
            <a:p>
              <a:pPr marL="282575" indent="-282575"/>
              <a:endParaRPr lang="de-DE" altLang="de-DE" dirty="0"/>
            </a:p>
            <a:p>
              <a:pPr marL="282575" indent="-282575">
                <a:buFont typeface="Arial"/>
                <a:buNone/>
              </a:pPr>
              <a:endParaRPr lang="de-DE" altLang="de-DE" dirty="0"/>
            </a:p>
            <a:p>
              <a:pPr marL="282575" indent="-282575">
                <a:buFont typeface="Arial"/>
                <a:buNone/>
              </a:pPr>
              <a:endParaRPr lang="de-DE" altLang="de-DE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449" y="733056"/>
              <a:ext cx="4114801" cy="423899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48018423"/>
      </p:ext>
    </p:extLst>
  </p:cSld>
  <p:clrMapOvr>
    <a:masterClrMapping/>
  </p:clrMapOvr>
  <p:transition advTm="55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Bildschirmfoto 2021-08-08 um 21.4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8" y="3688448"/>
            <a:ext cx="5313559" cy="224601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Bild 7" descr="Bildschirmfoto 2021-08-08 um 21.45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98" y="3688448"/>
            <a:ext cx="6334473" cy="2078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Bild 8" descr="Bildschirmfoto 2021-08-08 um 21.47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30" y="5622764"/>
            <a:ext cx="4870291" cy="623398"/>
          </a:xfrm>
          <a:prstGeom prst="rect">
            <a:avLst/>
          </a:prstGeom>
        </p:spPr>
      </p:pic>
      <p:pic>
        <p:nvPicPr>
          <p:cNvPr id="10" name="Bild 9" descr="Bildschirmfoto 2021-08-08 um 21.55.4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1" y="803086"/>
            <a:ext cx="5169772" cy="2118647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1" name="Bild 10" descr="Bildschirmfoto 2021-08-08 um 22.00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33" y="1765276"/>
            <a:ext cx="4594117" cy="180483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39458"/>
            <a:ext cx="6356733" cy="7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Neue Leitlinien </a:t>
            </a:r>
            <a:r>
              <a:rPr lang="de-DE" altLang="de-DE" sz="2800" dirty="0">
                <a:latin typeface="Helvetica" panose="020B0604020202020204" pitchFamily="34" charset="0"/>
                <a:cs typeface="Helvetica" panose="020B0604020202020204" pitchFamily="34" charset="0"/>
              </a:rPr>
              <a:t>(mit RSO)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6417" y="803086"/>
            <a:ext cx="4216179" cy="2279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7399208" y="3105725"/>
            <a:ext cx="4370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hlinkClick r:id="rId10"/>
              </a:rPr>
              <a:t>https://www.awmf.org/leitlinien/detail/ll/187-007.html</a:t>
            </a:r>
            <a:r>
              <a:rPr lang="de-DE" sz="1200" dirty="0"/>
              <a:t> (25.04.2022)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5903508" cy="5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Neue Leitlinie EANM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77" y="1738312"/>
            <a:ext cx="9550885" cy="3779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5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8121922" cy="5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Hämophilie</a:t>
            </a:r>
          </a:p>
        </p:txBody>
      </p:sp>
      <p:sp>
        <p:nvSpPr>
          <p:cNvPr id="4" name="Rechteck 3"/>
          <p:cNvSpPr/>
          <p:nvPr/>
        </p:nvSpPr>
        <p:spPr>
          <a:xfrm>
            <a:off x="509053" y="1025465"/>
            <a:ext cx="11090212" cy="458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Helvetica" panose="020B0604020202020204" pitchFamily="34" charset="0"/>
                <a:cs typeface="Helvetica" panose="020B0604020202020204" pitchFamily="34" charset="0"/>
              </a:rPr>
              <a:t>RSO bei </a:t>
            </a:r>
            <a:r>
              <a:rPr lang="de-DE" sz="2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Hämophilie-</a:t>
            </a:r>
            <a:r>
              <a:rPr lang="de-DE" sz="28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Arthropathie</a:t>
            </a:r>
            <a:r>
              <a:rPr lang="de-DE" sz="2800" dirty="0">
                <a:latin typeface="Helvetica" panose="020B0604020202020204" pitchFamily="34" charset="0"/>
                <a:cs typeface="Helvetica" panose="020B0604020202020204" pitchFamily="34" charset="0"/>
              </a:rPr>
              <a:t> (WFH-</a:t>
            </a:r>
            <a:r>
              <a:rPr lang="de-DE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guideline</a:t>
            </a:r>
            <a:r>
              <a:rPr lang="de-DE" sz="28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endParaRPr lang="de-DE" sz="28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Teufelskreis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Blutung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- Synovitis (Fe !) -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Neoangiogenese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erhöhte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Blutungsneigung</a:t>
            </a:r>
            <a:endParaRPr lang="en-US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Therapie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bei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akuter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Blutung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: Substitution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mit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Ger.Faktoren</a:t>
            </a:r>
            <a:endParaRPr lang="en-US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RSO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ist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indiziert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bei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persistierender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Synovialitis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oder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nach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3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Gelenk-Blutungen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innerhalb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von 6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Monaten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trotz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adäquater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Substitution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70-90% der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Patienten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zeigen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nach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RSO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eine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verminderte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Blutungs-Häufigkeit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Schmerzreduktion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und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eine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gebesserte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dirty="0" err="1">
                <a:latin typeface="Helvetica" panose="020B0604020202020204" pitchFamily="34" charset="0"/>
                <a:cs typeface="Helvetica" panose="020B0604020202020204" pitchFamily="34" charset="0"/>
              </a:rPr>
              <a:t>Gelenkfunktion</a:t>
            </a: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dirty="0"/>
              <a:t>	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Kavakli</a:t>
            </a:r>
            <a:r>
              <a:rPr lang="en-US" sz="1200" dirty="0"/>
              <a:t> K et al. </a:t>
            </a:r>
            <a:r>
              <a:rPr lang="en-US" sz="1200" dirty="0" err="1"/>
              <a:t>Haemophilia</a:t>
            </a:r>
            <a:r>
              <a:rPr lang="en-US" sz="1200" dirty="0"/>
              <a:t>. 2006;12(1):28-35.</a:t>
            </a:r>
            <a:endParaRPr lang="de-DE" sz="1200" dirty="0"/>
          </a:p>
          <a:p>
            <a:r>
              <a:rPr lang="en-US" sz="1200" dirty="0"/>
              <a:t>	</a:t>
            </a:r>
            <a:r>
              <a:rPr lang="en-US" sz="1200" dirty="0" err="1"/>
              <a:t>Haberman</a:t>
            </a:r>
            <a:r>
              <a:rPr lang="en-US" sz="1200" dirty="0"/>
              <a:t> B. S2k-guideline </a:t>
            </a:r>
            <a:r>
              <a:rPr lang="en-US" sz="1200" dirty="0" err="1"/>
              <a:t>Synovitis</a:t>
            </a:r>
            <a:r>
              <a:rPr lang="en-US" sz="1200" dirty="0"/>
              <a:t> in </a:t>
            </a:r>
            <a:r>
              <a:rPr lang="en-US" sz="1200" dirty="0" err="1"/>
              <a:t>Hämophilia</a:t>
            </a:r>
            <a:r>
              <a:rPr lang="en-US" sz="1200" dirty="0"/>
              <a:t> 2018. </a:t>
            </a:r>
            <a:r>
              <a:rPr lang="en-US" sz="1200" dirty="0" err="1"/>
              <a:t>Gesellschaft</a:t>
            </a:r>
            <a:r>
              <a:rPr lang="en-US" sz="1200" dirty="0"/>
              <a:t> </a:t>
            </a:r>
            <a:r>
              <a:rPr lang="en-US" sz="1200" dirty="0" err="1"/>
              <a:t>für</a:t>
            </a:r>
            <a:r>
              <a:rPr lang="en-US" sz="1200" dirty="0"/>
              <a:t> </a:t>
            </a:r>
            <a:r>
              <a:rPr lang="en-US" sz="1200" dirty="0" err="1"/>
              <a:t>Thrombose</a:t>
            </a:r>
            <a:r>
              <a:rPr lang="en-US" sz="1200" dirty="0"/>
              <a:t>- und </a:t>
            </a:r>
            <a:r>
              <a:rPr lang="en-US" sz="1200" dirty="0" err="1"/>
              <a:t>Hämostaseforschung</a:t>
            </a:r>
            <a:endParaRPr lang="en-US" sz="1200" dirty="0"/>
          </a:p>
          <a:p>
            <a:r>
              <a:rPr lang="de-DE" sz="1200" dirty="0"/>
              <a:t>	Pasta G et al. </a:t>
            </a:r>
            <a:r>
              <a:rPr lang="de-DE" sz="1200" dirty="0" err="1"/>
              <a:t>Hamostaseologie</a:t>
            </a:r>
            <a:r>
              <a:rPr lang="de-DE" sz="1200" dirty="0"/>
              <a:t>. 2009;29(</a:t>
            </a:r>
            <a:r>
              <a:rPr lang="de-DE" sz="1200" dirty="0" err="1"/>
              <a:t>Suppl</a:t>
            </a:r>
            <a:r>
              <a:rPr lang="de-DE" sz="1200" dirty="0"/>
              <a:t> 1):S62-4. </a:t>
            </a:r>
            <a:endParaRPr lang="en-US" sz="1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8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27"/>
    </mc:Choice>
    <mc:Fallback xmlns="">
      <p:transition xmlns:p14="http://schemas.microsoft.com/office/powerpoint/2010/main" spd="slow" advTm="874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46217" y="1084872"/>
            <a:ext cx="9880767" cy="13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 err="1">
                <a:latin typeface="Helvetica" panose="020B0604020202020204" pitchFamily="34" charset="0"/>
                <a:cs typeface="Helvetica" panose="020B0604020202020204" pitchFamily="34" charset="0"/>
              </a:rPr>
              <a:t>Popliteale</a:t>
            </a:r>
            <a:r>
              <a:rPr lang="de-DE" altLang="de-DE" dirty="0">
                <a:latin typeface="Helvetica" panose="020B0604020202020204" pitchFamily="34" charset="0"/>
                <a:cs typeface="Helvetica" panose="020B0604020202020204" pitchFamily="34" charset="0"/>
              </a:rPr>
              <a:t> Zyste </a:t>
            </a:r>
            <a:r>
              <a:rPr lang="de-DE" altLang="de-DE" sz="2000" dirty="0">
                <a:latin typeface="Helvetica" panose="020B0604020202020204" pitchFamily="34" charset="0"/>
                <a:cs typeface="Helvetica" panose="020B0604020202020204" pitchFamily="34" charset="0"/>
              </a:rPr>
              <a:t>(ca. 25 %)</a:t>
            </a:r>
            <a:endParaRPr lang="de-DE" alt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ð"/>
            </a:pPr>
            <a:r>
              <a:rPr lang="de-DE" dirty="0">
                <a:solidFill>
                  <a:srgbClr val="292929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  <a:sym typeface="Wingdings" charset="0"/>
              </a:rPr>
              <a:t> a priori keine KI zur RSO</a:t>
            </a:r>
          </a:p>
          <a:p>
            <a:pPr>
              <a:buFont typeface="Wingdings" panose="05000000000000000000" pitchFamily="2" charset="2"/>
              <a:buChar char="ð"/>
            </a:pPr>
            <a:endParaRPr lang="de-DE" altLang="de-DE" dirty="0">
              <a:solidFill>
                <a:srgbClr val="292929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endParaRPr lang="de-DE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46217" y="2484680"/>
            <a:ext cx="7922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Positive Effekte der RSO auf BZ mit signifikanter Volumenreduktion</a:t>
            </a:r>
          </a:p>
          <a:p>
            <a:pPr marL="285750" indent="-285750">
              <a:buFont typeface="Symbol" panose="05050102010706020507" pitchFamily="18" charset="2"/>
              <a:buChar char="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- 53% nach 2-4 Mo., - 47% nach 5-7 Mo., - 18% nach 1 Jahr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Keine Ruptur nach 151 RSO in 117 Patienten</a:t>
            </a:r>
            <a:endParaRPr lang="de-DE" dirty="0">
              <a:latin typeface="Wingdings 3" panose="05040102010807070707" pitchFamily="18" charset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7" y="3473177"/>
            <a:ext cx="5384421" cy="152525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84001" y="4663082"/>
            <a:ext cx="3060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Nuklearmedizin 2020; 59:415-418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4" y="4056944"/>
            <a:ext cx="2104845" cy="173549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944179" y="5826534"/>
            <a:ext cx="2728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Dr. B. Boddenberg-Pätzold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46217" y="150772"/>
            <a:ext cx="6539613" cy="5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>
                <a:latin typeface="Helvetica" panose="020B0604020202020204" pitchFamily="34" charset="0"/>
                <a:cs typeface="Helvetica" panose="020B0604020202020204" pitchFamily="34" charset="0"/>
              </a:rPr>
              <a:t>Baker-Zyste I</a:t>
            </a:r>
          </a:p>
        </p:txBody>
      </p:sp>
      <p:pic>
        <p:nvPicPr>
          <p:cNvPr id="7" name="Bild 6" descr="Knie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28" y="1915895"/>
            <a:ext cx="3223263" cy="387263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967434" y="5830540"/>
            <a:ext cx="2728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Prof. Dr. B. Tillmann</a:t>
            </a:r>
          </a:p>
        </p:txBody>
      </p:sp>
    </p:spTree>
    <p:extLst>
      <p:ext uri="{BB962C8B-B14F-4D97-AF65-F5344CB8AC3E}">
        <p14:creationId xmlns:p14="http://schemas.microsoft.com/office/powerpoint/2010/main" val="271273038"/>
      </p:ext>
    </p:extLst>
  </p:cSld>
  <p:clrMapOvr>
    <a:masterClrMapping/>
  </p:clrMapOvr>
  <p:transition advTm="9827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Breitbild</PresentationFormat>
  <Paragraphs>168</Paragraphs>
  <Slides>19</Slides>
  <Notes>9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MS Mincho</vt:lpstr>
      <vt:lpstr>MS PGothic</vt:lpstr>
      <vt:lpstr>MS PGothic</vt:lpstr>
      <vt:lpstr>Arial</vt:lpstr>
      <vt:lpstr>Calibri</vt:lpstr>
      <vt:lpstr>Helvetica</vt:lpstr>
      <vt:lpstr>Symbol</vt:lpstr>
      <vt:lpstr>Wingdings</vt:lpstr>
      <vt:lpstr>Wingdings 3</vt:lpstr>
      <vt:lpstr>Office-Design</vt:lpstr>
      <vt:lpstr>Acrobat Document</vt:lpstr>
      <vt:lpstr>PowerPoint-Präsentation</vt:lpstr>
      <vt:lpstr>70 Jahre RSO –  und immer noch was Neues  Willm Uwe Kampen Nuklearmedizin Spitalerhof, Radiologische Allianz Hamburg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vokativ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Götz Jonas</dc:creator>
  <cp:lastModifiedBy>Herzogenrath</cp:lastModifiedBy>
  <cp:revision>167</cp:revision>
  <cp:lastPrinted>2022-03-21T13:37:12Z</cp:lastPrinted>
  <dcterms:created xsi:type="dcterms:W3CDTF">2016-04-12T06:28:16Z</dcterms:created>
  <dcterms:modified xsi:type="dcterms:W3CDTF">2022-10-04T15:41:24Z</dcterms:modified>
</cp:coreProperties>
</file>