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 ContentType="image/t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463C"/>
        </a:solidFill>
        <a:effectLst/>
        <a:uFillTx/>
        <a:latin typeface="+mn-lt"/>
        <a:ea typeface="+mn-ea"/>
        <a:cs typeface="+mn-cs"/>
        <a:sym typeface="Times New Roman"/>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463C"/>
        </a:solidFill>
        <a:effectLst/>
        <a:uFillTx/>
        <a:latin typeface="+mn-lt"/>
        <a:ea typeface="+mn-ea"/>
        <a:cs typeface="+mn-cs"/>
        <a:sym typeface="Times New Roman"/>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463C"/>
        </a:solidFill>
        <a:effectLst/>
        <a:uFillTx/>
        <a:latin typeface="+mn-lt"/>
        <a:ea typeface="+mn-ea"/>
        <a:cs typeface="+mn-cs"/>
        <a:sym typeface="Times New Roman"/>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463C"/>
        </a:solidFill>
        <a:effectLst/>
        <a:uFillTx/>
        <a:latin typeface="+mn-lt"/>
        <a:ea typeface="+mn-ea"/>
        <a:cs typeface="+mn-cs"/>
        <a:sym typeface="Times New Roman"/>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463C"/>
        </a:solidFill>
        <a:effectLst/>
        <a:uFillTx/>
        <a:latin typeface="+mn-lt"/>
        <a:ea typeface="+mn-ea"/>
        <a:cs typeface="+mn-cs"/>
        <a:sym typeface="Times New Roman"/>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463C"/>
        </a:solidFill>
        <a:effectLst/>
        <a:uFillTx/>
        <a:latin typeface="+mn-lt"/>
        <a:ea typeface="+mn-ea"/>
        <a:cs typeface="+mn-cs"/>
        <a:sym typeface="Times New Roman"/>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463C"/>
        </a:solidFill>
        <a:effectLst/>
        <a:uFillTx/>
        <a:latin typeface="+mn-lt"/>
        <a:ea typeface="+mn-ea"/>
        <a:cs typeface="+mn-cs"/>
        <a:sym typeface="Times New Roman"/>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463C"/>
        </a:solidFill>
        <a:effectLst/>
        <a:uFillTx/>
        <a:latin typeface="+mn-lt"/>
        <a:ea typeface="+mn-ea"/>
        <a:cs typeface="+mn-cs"/>
        <a:sym typeface="Times New Roman"/>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463C"/>
        </a:solidFill>
        <a:effectLst/>
        <a:uFillTx/>
        <a:latin typeface="+mn-lt"/>
        <a:ea typeface="+mn-ea"/>
        <a:cs typeface="+mn-cs"/>
        <a:sym typeface="Times New Roman"/>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463C"/>
        </a:fontRef>
        <a:srgbClr val="00463C"/>
      </a:tcTxStyle>
      <a:tcStyle>
        <a:tcBdr>
          <a:left>
            <a:ln w="12700" cap="flat">
              <a:solidFill>
                <a:srgbClr val="FFFF99"/>
              </a:solidFill>
              <a:prstDash val="solid"/>
              <a:round/>
            </a:ln>
          </a:left>
          <a:right>
            <a:ln w="12700" cap="flat">
              <a:solidFill>
                <a:srgbClr val="FFFF99"/>
              </a:solidFill>
              <a:prstDash val="solid"/>
              <a:round/>
            </a:ln>
          </a:right>
          <a:top>
            <a:ln w="12700" cap="flat">
              <a:solidFill>
                <a:srgbClr val="FFFF99"/>
              </a:solidFill>
              <a:prstDash val="solid"/>
              <a:round/>
            </a:ln>
          </a:top>
          <a:bottom>
            <a:ln w="12700" cap="flat">
              <a:solidFill>
                <a:srgbClr val="FFFF99"/>
              </a:solidFill>
              <a:prstDash val="solid"/>
              <a:round/>
            </a:ln>
          </a:bottom>
          <a:insideH>
            <a:ln w="12700" cap="flat">
              <a:solidFill>
                <a:srgbClr val="FFFF99"/>
              </a:solidFill>
              <a:prstDash val="solid"/>
              <a:round/>
            </a:ln>
          </a:insideH>
          <a:insideV>
            <a:ln w="12700" cap="flat">
              <a:solidFill>
                <a:srgbClr val="FFFF99"/>
              </a:solidFill>
              <a:prstDash val="solid"/>
              <a:round/>
            </a:ln>
          </a:insideV>
        </a:tcBdr>
        <a:fill>
          <a:solidFill>
            <a:schemeClr val="accent2"/>
          </a:solidFill>
        </a:fill>
      </a:tcStyle>
    </a:wholeTbl>
    <a:band2H>
      <a:tcTxStyle/>
      <a:tcStyle>
        <a:tcBdr/>
        <a:fill>
          <a:solidFill>
            <a:schemeClr val="accent1">
              <a:lumOff val="1335"/>
            </a:schemeClr>
          </a:solidFill>
        </a:fill>
      </a:tcStyle>
    </a:band2H>
    <a:firstCol>
      <a:tcTxStyle b="on" i="off">
        <a:fontRef idx="minor">
          <a:srgbClr val="FFFF99"/>
        </a:fontRef>
        <a:srgbClr val="FFFF99"/>
      </a:tcTxStyle>
      <a:tcStyle>
        <a:tcBdr>
          <a:left>
            <a:ln w="12700" cap="flat">
              <a:solidFill>
                <a:srgbClr val="FFFF99"/>
              </a:solidFill>
              <a:prstDash val="solid"/>
              <a:round/>
            </a:ln>
          </a:left>
          <a:right>
            <a:ln w="12700" cap="flat">
              <a:solidFill>
                <a:srgbClr val="FFFF99"/>
              </a:solidFill>
              <a:prstDash val="solid"/>
              <a:round/>
            </a:ln>
          </a:right>
          <a:top>
            <a:ln w="12700" cap="flat">
              <a:solidFill>
                <a:srgbClr val="FFFF99"/>
              </a:solidFill>
              <a:prstDash val="solid"/>
              <a:round/>
            </a:ln>
          </a:top>
          <a:bottom>
            <a:ln w="12700" cap="flat">
              <a:solidFill>
                <a:srgbClr val="FFFF99"/>
              </a:solidFill>
              <a:prstDash val="solid"/>
              <a:round/>
            </a:ln>
          </a:bottom>
          <a:insideH>
            <a:ln w="12700" cap="flat">
              <a:solidFill>
                <a:srgbClr val="FFFF99"/>
              </a:solidFill>
              <a:prstDash val="solid"/>
              <a:round/>
            </a:ln>
          </a:insideH>
          <a:insideV>
            <a:ln w="12700" cap="flat">
              <a:solidFill>
                <a:srgbClr val="FFFF99"/>
              </a:solidFill>
              <a:prstDash val="solid"/>
              <a:round/>
            </a:ln>
          </a:insideV>
        </a:tcBdr>
        <a:fill>
          <a:solidFill>
            <a:schemeClr val="accent2"/>
          </a:solidFill>
        </a:fill>
      </a:tcStyle>
    </a:firstCol>
    <a:lastRow>
      <a:tcTxStyle b="on" i="off">
        <a:fontRef idx="minor">
          <a:srgbClr val="FFFF99"/>
        </a:fontRef>
        <a:srgbClr val="FFFF99"/>
      </a:tcTxStyle>
      <a:tcStyle>
        <a:tcBdr>
          <a:left>
            <a:ln w="12700" cap="flat">
              <a:solidFill>
                <a:srgbClr val="FFFF99"/>
              </a:solidFill>
              <a:prstDash val="solid"/>
              <a:round/>
            </a:ln>
          </a:left>
          <a:right>
            <a:ln w="12700" cap="flat">
              <a:solidFill>
                <a:srgbClr val="FFFF99"/>
              </a:solidFill>
              <a:prstDash val="solid"/>
              <a:round/>
            </a:ln>
          </a:right>
          <a:top>
            <a:ln w="38100" cap="flat">
              <a:solidFill>
                <a:srgbClr val="FFFF99"/>
              </a:solidFill>
              <a:prstDash val="solid"/>
              <a:round/>
            </a:ln>
          </a:top>
          <a:bottom>
            <a:ln w="12700" cap="flat">
              <a:solidFill>
                <a:srgbClr val="FFFF99"/>
              </a:solidFill>
              <a:prstDash val="solid"/>
              <a:round/>
            </a:ln>
          </a:bottom>
          <a:insideH>
            <a:ln w="12700" cap="flat">
              <a:solidFill>
                <a:srgbClr val="FFFF99"/>
              </a:solidFill>
              <a:prstDash val="solid"/>
              <a:round/>
            </a:ln>
          </a:insideH>
          <a:insideV>
            <a:ln w="12700" cap="flat">
              <a:solidFill>
                <a:srgbClr val="FFFF99"/>
              </a:solidFill>
              <a:prstDash val="solid"/>
              <a:round/>
            </a:ln>
          </a:insideV>
        </a:tcBdr>
        <a:fill>
          <a:solidFill>
            <a:schemeClr val="accent2"/>
          </a:solidFill>
        </a:fill>
      </a:tcStyle>
    </a:lastRow>
    <a:firstRow>
      <a:tcTxStyle b="on" i="off">
        <a:fontRef idx="minor">
          <a:srgbClr val="FFFF99"/>
        </a:fontRef>
        <a:srgbClr val="FFFF99"/>
      </a:tcTxStyle>
      <a:tcStyle>
        <a:tcBdr>
          <a:left>
            <a:ln w="12700" cap="flat">
              <a:solidFill>
                <a:srgbClr val="FFFF99"/>
              </a:solidFill>
              <a:prstDash val="solid"/>
              <a:round/>
            </a:ln>
          </a:left>
          <a:right>
            <a:ln w="12700" cap="flat">
              <a:solidFill>
                <a:srgbClr val="FFFF99"/>
              </a:solidFill>
              <a:prstDash val="solid"/>
              <a:round/>
            </a:ln>
          </a:right>
          <a:top>
            <a:ln w="12700" cap="flat">
              <a:solidFill>
                <a:srgbClr val="FFFF99"/>
              </a:solidFill>
              <a:prstDash val="solid"/>
              <a:round/>
            </a:ln>
          </a:top>
          <a:bottom>
            <a:ln w="38100" cap="flat">
              <a:solidFill>
                <a:srgbClr val="FFFF99"/>
              </a:solidFill>
              <a:prstDash val="solid"/>
              <a:round/>
            </a:ln>
          </a:bottom>
          <a:insideH>
            <a:ln w="12700" cap="flat">
              <a:solidFill>
                <a:srgbClr val="FFFF99"/>
              </a:solidFill>
              <a:prstDash val="solid"/>
              <a:round/>
            </a:ln>
          </a:insideH>
          <a:insideV>
            <a:ln w="12700" cap="flat">
              <a:solidFill>
                <a:srgbClr val="FFFF99"/>
              </a:solidFill>
              <a:prstDash val="solid"/>
              <a:round/>
            </a:ln>
          </a:insideV>
        </a:tcBdr>
        <a:fill>
          <a:solidFill>
            <a:schemeClr val="accent2"/>
          </a:solidFill>
        </a:fill>
      </a:tcStyle>
    </a:firstRow>
  </a:tblStyle>
  <a:tblStyle styleId="{C7B018BB-80A7-4F77-B60F-C8B233D01FF8}" styleName="">
    <a:tblBg/>
    <a:wholeTbl>
      <a:tcTxStyle b="off" i="off">
        <a:fontRef idx="minor">
          <a:srgbClr val="00463C"/>
        </a:fontRef>
        <a:srgbClr val="00463C"/>
      </a:tcTxStyle>
      <a:tcStyle>
        <a:tcBdr>
          <a:left>
            <a:ln w="12700" cap="flat">
              <a:solidFill>
                <a:srgbClr val="FFFF99"/>
              </a:solidFill>
              <a:prstDash val="solid"/>
              <a:round/>
            </a:ln>
          </a:left>
          <a:right>
            <a:ln w="12700" cap="flat">
              <a:solidFill>
                <a:srgbClr val="FFFF99"/>
              </a:solidFill>
              <a:prstDash val="solid"/>
              <a:round/>
            </a:ln>
          </a:right>
          <a:top>
            <a:ln w="12700" cap="flat">
              <a:solidFill>
                <a:srgbClr val="FFFF99"/>
              </a:solidFill>
              <a:prstDash val="solid"/>
              <a:round/>
            </a:ln>
          </a:top>
          <a:bottom>
            <a:ln w="12700" cap="flat">
              <a:solidFill>
                <a:srgbClr val="FFFF99"/>
              </a:solidFill>
              <a:prstDash val="solid"/>
              <a:round/>
            </a:ln>
          </a:bottom>
          <a:insideH>
            <a:ln w="12700" cap="flat">
              <a:solidFill>
                <a:srgbClr val="FFFF99"/>
              </a:solidFill>
              <a:prstDash val="solid"/>
              <a:round/>
            </a:ln>
          </a:insideH>
          <a:insideV>
            <a:ln w="12700" cap="flat">
              <a:solidFill>
                <a:srgbClr val="FFFF99"/>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99"/>
        </a:fontRef>
        <a:srgbClr val="FFFF99"/>
      </a:tcTxStyle>
      <a:tcStyle>
        <a:tcBdr>
          <a:left>
            <a:ln w="12700" cap="flat">
              <a:solidFill>
                <a:srgbClr val="FFFF99"/>
              </a:solidFill>
              <a:prstDash val="solid"/>
              <a:round/>
            </a:ln>
          </a:left>
          <a:right>
            <a:ln w="12700" cap="flat">
              <a:solidFill>
                <a:srgbClr val="FFFF99"/>
              </a:solidFill>
              <a:prstDash val="solid"/>
              <a:round/>
            </a:ln>
          </a:right>
          <a:top>
            <a:ln w="12700" cap="flat">
              <a:solidFill>
                <a:srgbClr val="FFFF99"/>
              </a:solidFill>
              <a:prstDash val="solid"/>
              <a:round/>
            </a:ln>
          </a:top>
          <a:bottom>
            <a:ln w="12700" cap="flat">
              <a:solidFill>
                <a:srgbClr val="FFFF99"/>
              </a:solidFill>
              <a:prstDash val="solid"/>
              <a:round/>
            </a:ln>
          </a:bottom>
          <a:insideH>
            <a:ln w="12700" cap="flat">
              <a:solidFill>
                <a:srgbClr val="FFFF99"/>
              </a:solidFill>
              <a:prstDash val="solid"/>
              <a:round/>
            </a:ln>
          </a:insideH>
          <a:insideV>
            <a:ln w="12700" cap="flat">
              <a:solidFill>
                <a:srgbClr val="FFFF99"/>
              </a:solidFill>
              <a:prstDash val="solid"/>
              <a:round/>
            </a:ln>
          </a:insideV>
        </a:tcBdr>
        <a:fill>
          <a:solidFill>
            <a:schemeClr val="accent3"/>
          </a:solidFill>
        </a:fill>
      </a:tcStyle>
    </a:firstCol>
    <a:lastRow>
      <a:tcTxStyle b="on" i="off">
        <a:fontRef idx="minor">
          <a:srgbClr val="FFFF99"/>
        </a:fontRef>
        <a:srgbClr val="FFFF99"/>
      </a:tcTxStyle>
      <a:tcStyle>
        <a:tcBdr>
          <a:left>
            <a:ln w="12700" cap="flat">
              <a:solidFill>
                <a:srgbClr val="FFFF99"/>
              </a:solidFill>
              <a:prstDash val="solid"/>
              <a:round/>
            </a:ln>
          </a:left>
          <a:right>
            <a:ln w="12700" cap="flat">
              <a:solidFill>
                <a:srgbClr val="FFFF99"/>
              </a:solidFill>
              <a:prstDash val="solid"/>
              <a:round/>
            </a:ln>
          </a:right>
          <a:top>
            <a:ln w="38100" cap="flat">
              <a:solidFill>
                <a:srgbClr val="FFFF99"/>
              </a:solidFill>
              <a:prstDash val="solid"/>
              <a:round/>
            </a:ln>
          </a:top>
          <a:bottom>
            <a:ln w="12700" cap="flat">
              <a:solidFill>
                <a:srgbClr val="FFFF99"/>
              </a:solidFill>
              <a:prstDash val="solid"/>
              <a:round/>
            </a:ln>
          </a:bottom>
          <a:insideH>
            <a:ln w="12700" cap="flat">
              <a:solidFill>
                <a:srgbClr val="FFFF99"/>
              </a:solidFill>
              <a:prstDash val="solid"/>
              <a:round/>
            </a:ln>
          </a:insideH>
          <a:insideV>
            <a:ln w="12700" cap="flat">
              <a:solidFill>
                <a:srgbClr val="FFFF99"/>
              </a:solidFill>
              <a:prstDash val="solid"/>
              <a:round/>
            </a:ln>
          </a:insideV>
        </a:tcBdr>
        <a:fill>
          <a:solidFill>
            <a:schemeClr val="accent3"/>
          </a:solidFill>
        </a:fill>
      </a:tcStyle>
    </a:lastRow>
    <a:firstRow>
      <a:tcTxStyle b="on" i="off">
        <a:fontRef idx="minor">
          <a:srgbClr val="FFFF99"/>
        </a:fontRef>
        <a:srgbClr val="FFFF99"/>
      </a:tcTxStyle>
      <a:tcStyle>
        <a:tcBdr>
          <a:left>
            <a:ln w="12700" cap="flat">
              <a:solidFill>
                <a:srgbClr val="FFFF99"/>
              </a:solidFill>
              <a:prstDash val="solid"/>
              <a:round/>
            </a:ln>
          </a:left>
          <a:right>
            <a:ln w="12700" cap="flat">
              <a:solidFill>
                <a:srgbClr val="FFFF99"/>
              </a:solidFill>
              <a:prstDash val="solid"/>
              <a:round/>
            </a:ln>
          </a:right>
          <a:top>
            <a:ln w="12700" cap="flat">
              <a:solidFill>
                <a:srgbClr val="FFFF99"/>
              </a:solidFill>
              <a:prstDash val="solid"/>
              <a:round/>
            </a:ln>
          </a:top>
          <a:bottom>
            <a:ln w="38100" cap="flat">
              <a:solidFill>
                <a:srgbClr val="FFFF99"/>
              </a:solidFill>
              <a:prstDash val="solid"/>
              <a:round/>
            </a:ln>
          </a:bottom>
          <a:insideH>
            <a:ln w="12700" cap="flat">
              <a:solidFill>
                <a:srgbClr val="FFFF99"/>
              </a:solidFill>
              <a:prstDash val="solid"/>
              <a:round/>
            </a:ln>
          </a:insideH>
          <a:insideV>
            <a:ln w="12700" cap="flat">
              <a:solidFill>
                <a:srgbClr val="FFFF99"/>
              </a:solidFill>
              <a:prstDash val="solid"/>
              <a:round/>
            </a:ln>
          </a:insideV>
        </a:tcBdr>
        <a:fill>
          <a:solidFill>
            <a:schemeClr val="accent3"/>
          </a:solidFill>
        </a:fill>
      </a:tcStyle>
    </a:firstRow>
  </a:tblStyle>
  <a:tblStyle styleId="{EEE7283C-3CF3-47DC-8721-378D4A62B228}" styleName="">
    <a:tblBg/>
    <a:wholeTbl>
      <a:tcTxStyle b="off" i="off">
        <a:fontRef idx="minor">
          <a:srgbClr val="00463C"/>
        </a:fontRef>
        <a:srgbClr val="00463C"/>
      </a:tcTxStyle>
      <a:tcStyle>
        <a:tcBdr>
          <a:left>
            <a:ln w="12700" cap="flat">
              <a:solidFill>
                <a:srgbClr val="FFFF99"/>
              </a:solidFill>
              <a:prstDash val="solid"/>
              <a:round/>
            </a:ln>
          </a:left>
          <a:right>
            <a:ln w="12700" cap="flat">
              <a:solidFill>
                <a:srgbClr val="FFFF99"/>
              </a:solidFill>
              <a:prstDash val="solid"/>
              <a:round/>
            </a:ln>
          </a:right>
          <a:top>
            <a:ln w="12700" cap="flat">
              <a:solidFill>
                <a:srgbClr val="FFFF99"/>
              </a:solidFill>
              <a:prstDash val="solid"/>
              <a:round/>
            </a:ln>
          </a:top>
          <a:bottom>
            <a:ln w="12700" cap="flat">
              <a:solidFill>
                <a:srgbClr val="FFFF99"/>
              </a:solidFill>
              <a:prstDash val="solid"/>
              <a:round/>
            </a:ln>
          </a:bottom>
          <a:insideH>
            <a:ln w="12700" cap="flat">
              <a:solidFill>
                <a:srgbClr val="FFFF99"/>
              </a:solidFill>
              <a:prstDash val="solid"/>
              <a:round/>
            </a:ln>
          </a:insideH>
          <a:insideV>
            <a:ln w="12700" cap="flat">
              <a:solidFill>
                <a:srgbClr val="FFFF99"/>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99"/>
        </a:fontRef>
        <a:srgbClr val="FFFF99"/>
      </a:tcTxStyle>
      <a:tcStyle>
        <a:tcBdr>
          <a:left>
            <a:ln w="12700" cap="flat">
              <a:solidFill>
                <a:srgbClr val="FFFF99"/>
              </a:solidFill>
              <a:prstDash val="solid"/>
              <a:round/>
            </a:ln>
          </a:left>
          <a:right>
            <a:ln w="12700" cap="flat">
              <a:solidFill>
                <a:srgbClr val="FFFF99"/>
              </a:solidFill>
              <a:prstDash val="solid"/>
              <a:round/>
            </a:ln>
          </a:right>
          <a:top>
            <a:ln w="12700" cap="flat">
              <a:solidFill>
                <a:srgbClr val="FFFF99"/>
              </a:solidFill>
              <a:prstDash val="solid"/>
              <a:round/>
            </a:ln>
          </a:top>
          <a:bottom>
            <a:ln w="12700" cap="flat">
              <a:solidFill>
                <a:srgbClr val="FFFF99"/>
              </a:solidFill>
              <a:prstDash val="solid"/>
              <a:round/>
            </a:ln>
          </a:bottom>
          <a:insideH>
            <a:ln w="12700" cap="flat">
              <a:solidFill>
                <a:srgbClr val="FFFF99"/>
              </a:solidFill>
              <a:prstDash val="solid"/>
              <a:round/>
            </a:ln>
          </a:insideH>
          <a:insideV>
            <a:ln w="12700" cap="flat">
              <a:solidFill>
                <a:srgbClr val="FFFF99"/>
              </a:solidFill>
              <a:prstDash val="solid"/>
              <a:round/>
            </a:ln>
          </a:insideV>
        </a:tcBdr>
        <a:fill>
          <a:solidFill>
            <a:schemeClr val="accent6"/>
          </a:solidFill>
        </a:fill>
      </a:tcStyle>
    </a:firstCol>
    <a:lastRow>
      <a:tcTxStyle b="on" i="off">
        <a:fontRef idx="minor">
          <a:srgbClr val="FFFF99"/>
        </a:fontRef>
        <a:srgbClr val="FFFF99"/>
      </a:tcTxStyle>
      <a:tcStyle>
        <a:tcBdr>
          <a:left>
            <a:ln w="12700" cap="flat">
              <a:solidFill>
                <a:srgbClr val="FFFF99"/>
              </a:solidFill>
              <a:prstDash val="solid"/>
              <a:round/>
            </a:ln>
          </a:left>
          <a:right>
            <a:ln w="12700" cap="flat">
              <a:solidFill>
                <a:srgbClr val="FFFF99"/>
              </a:solidFill>
              <a:prstDash val="solid"/>
              <a:round/>
            </a:ln>
          </a:right>
          <a:top>
            <a:ln w="38100" cap="flat">
              <a:solidFill>
                <a:srgbClr val="FFFF99"/>
              </a:solidFill>
              <a:prstDash val="solid"/>
              <a:round/>
            </a:ln>
          </a:top>
          <a:bottom>
            <a:ln w="12700" cap="flat">
              <a:solidFill>
                <a:srgbClr val="FFFF99"/>
              </a:solidFill>
              <a:prstDash val="solid"/>
              <a:round/>
            </a:ln>
          </a:bottom>
          <a:insideH>
            <a:ln w="12700" cap="flat">
              <a:solidFill>
                <a:srgbClr val="FFFF99"/>
              </a:solidFill>
              <a:prstDash val="solid"/>
              <a:round/>
            </a:ln>
          </a:insideH>
          <a:insideV>
            <a:ln w="12700" cap="flat">
              <a:solidFill>
                <a:srgbClr val="FFFF99"/>
              </a:solidFill>
              <a:prstDash val="solid"/>
              <a:round/>
            </a:ln>
          </a:insideV>
        </a:tcBdr>
        <a:fill>
          <a:solidFill>
            <a:schemeClr val="accent6"/>
          </a:solidFill>
        </a:fill>
      </a:tcStyle>
    </a:lastRow>
    <a:firstRow>
      <a:tcTxStyle b="on" i="off">
        <a:fontRef idx="minor">
          <a:srgbClr val="FFFF99"/>
        </a:fontRef>
        <a:srgbClr val="FFFF99"/>
      </a:tcTxStyle>
      <a:tcStyle>
        <a:tcBdr>
          <a:left>
            <a:ln w="12700" cap="flat">
              <a:solidFill>
                <a:srgbClr val="FFFF99"/>
              </a:solidFill>
              <a:prstDash val="solid"/>
              <a:round/>
            </a:ln>
          </a:left>
          <a:right>
            <a:ln w="12700" cap="flat">
              <a:solidFill>
                <a:srgbClr val="FFFF99"/>
              </a:solidFill>
              <a:prstDash val="solid"/>
              <a:round/>
            </a:ln>
          </a:right>
          <a:top>
            <a:ln w="12700" cap="flat">
              <a:solidFill>
                <a:srgbClr val="FFFF99"/>
              </a:solidFill>
              <a:prstDash val="solid"/>
              <a:round/>
            </a:ln>
          </a:top>
          <a:bottom>
            <a:ln w="38100" cap="flat">
              <a:solidFill>
                <a:srgbClr val="FFFF99"/>
              </a:solidFill>
              <a:prstDash val="solid"/>
              <a:round/>
            </a:ln>
          </a:bottom>
          <a:insideH>
            <a:ln w="12700" cap="flat">
              <a:solidFill>
                <a:srgbClr val="FFFF99"/>
              </a:solidFill>
              <a:prstDash val="solid"/>
              <a:round/>
            </a:ln>
          </a:insideH>
          <a:insideV>
            <a:ln w="12700" cap="flat">
              <a:solidFill>
                <a:srgbClr val="FFFF99"/>
              </a:solidFill>
              <a:prstDash val="solid"/>
              <a:round/>
            </a:ln>
          </a:insideV>
        </a:tcBdr>
        <a:fill>
          <a:solidFill>
            <a:schemeClr val="accent6"/>
          </a:solidFill>
        </a:fill>
      </a:tcStyle>
    </a:firstRow>
  </a:tblStyle>
  <a:tblStyle styleId="{CF821DB8-F4EB-4A41-A1BA-3FCAFE7338EE}" styleName="">
    <a:tblBg/>
    <a:wholeTbl>
      <a:tcTxStyle b="off" i="off">
        <a:fontRef idx="minor">
          <a:srgbClr val="00463C"/>
        </a:fontRef>
        <a:srgbClr val="00463C"/>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8E7"/>
          </a:solidFill>
        </a:fill>
      </a:tcStyle>
    </a:wholeTbl>
    <a:band2H>
      <a:tcTxStyle/>
      <a:tcStyle>
        <a:tcBdr/>
        <a:fill>
          <a:solidFill>
            <a:srgbClr val="FFFF99"/>
          </a:solidFill>
        </a:fill>
      </a:tcStyle>
    </a:band2H>
    <a:firstCol>
      <a:tcTxStyle b="on" i="off">
        <a:fontRef idx="minor">
          <a:srgbClr val="FFFF99"/>
        </a:fontRef>
        <a:srgbClr val="FFFF9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2"/>
          </a:solidFill>
        </a:fill>
      </a:tcStyle>
    </a:firstCol>
    <a:lastRow>
      <a:tcTxStyle b="on" i="off">
        <a:fontRef idx="minor">
          <a:srgbClr val="00463C"/>
        </a:fontRef>
        <a:srgbClr val="00463C"/>
      </a:tcTxStyle>
      <a:tcStyle>
        <a:tcBdr>
          <a:left>
            <a:ln w="12700" cap="flat">
              <a:noFill/>
              <a:miter lim="400000"/>
            </a:ln>
          </a:left>
          <a:right>
            <a:ln w="12700" cap="flat">
              <a:noFill/>
              <a:miter lim="400000"/>
            </a:ln>
          </a:right>
          <a:top>
            <a:ln w="50800" cap="flat">
              <a:solidFill>
                <a:srgbClr val="00463C"/>
              </a:solidFill>
              <a:prstDash val="solid"/>
              <a:round/>
            </a:ln>
          </a:top>
          <a:bottom>
            <a:ln w="25400" cap="flat">
              <a:solidFill>
                <a:srgbClr val="00463C"/>
              </a:solidFill>
              <a:prstDash val="solid"/>
              <a:round/>
            </a:ln>
          </a:bottom>
          <a:insideH>
            <a:ln w="12700" cap="flat">
              <a:noFill/>
              <a:miter lim="400000"/>
            </a:ln>
          </a:insideH>
          <a:insideV>
            <a:ln w="12700" cap="flat">
              <a:noFill/>
              <a:miter lim="400000"/>
            </a:ln>
          </a:insideV>
        </a:tcBdr>
        <a:fill>
          <a:solidFill>
            <a:srgbClr val="FFFF99"/>
          </a:solidFill>
        </a:fill>
      </a:tcStyle>
    </a:lastRow>
    <a:firstRow>
      <a:tcTxStyle b="on" i="off">
        <a:fontRef idx="minor">
          <a:srgbClr val="FFFF99"/>
        </a:fontRef>
        <a:srgbClr val="FFFF99"/>
      </a:tcTxStyle>
      <a:tcStyle>
        <a:tcBdr>
          <a:left>
            <a:ln w="12700" cap="flat">
              <a:noFill/>
              <a:miter lim="400000"/>
            </a:ln>
          </a:left>
          <a:right>
            <a:ln w="12700" cap="flat">
              <a:noFill/>
              <a:miter lim="400000"/>
            </a:ln>
          </a:right>
          <a:top>
            <a:ln w="25400" cap="flat">
              <a:solidFill>
                <a:srgbClr val="00463C"/>
              </a:solidFill>
              <a:prstDash val="solid"/>
              <a:round/>
            </a:ln>
          </a:top>
          <a:bottom>
            <a:ln w="25400" cap="flat">
              <a:solidFill>
                <a:srgbClr val="00463C"/>
              </a:solidFill>
              <a:prstDash val="solid"/>
              <a:round/>
            </a:ln>
          </a:bottom>
          <a:insideH>
            <a:ln w="12700" cap="flat">
              <a:noFill/>
              <a:miter lim="400000"/>
            </a:ln>
          </a:insideH>
          <a:insideV>
            <a:ln w="12700" cap="flat">
              <a:noFill/>
              <a:miter lim="400000"/>
            </a:ln>
          </a:insideV>
        </a:tcBdr>
        <a:fill>
          <a:solidFill>
            <a:schemeClr val="accent2"/>
          </a:solidFill>
        </a:fill>
      </a:tcStyle>
    </a:firstRow>
  </a:tblStyle>
  <a:tblStyle styleId="{33BA23B1-9221-436E-865A-0063620EA4FD}" styleName="">
    <a:tblBg/>
    <a:wholeTbl>
      <a:tcTxStyle b="off" i="off">
        <a:fontRef idx="minor">
          <a:srgbClr val="00463C"/>
        </a:fontRef>
        <a:srgbClr val="00463C"/>
      </a:tcTxStyle>
      <a:tcStyle>
        <a:tcBdr>
          <a:left>
            <a:ln w="12700" cap="flat">
              <a:solidFill>
                <a:srgbClr val="FFFF99"/>
              </a:solidFill>
              <a:prstDash val="solid"/>
              <a:round/>
            </a:ln>
          </a:left>
          <a:right>
            <a:ln w="12700" cap="flat">
              <a:solidFill>
                <a:srgbClr val="FFFF99"/>
              </a:solidFill>
              <a:prstDash val="solid"/>
              <a:round/>
            </a:ln>
          </a:right>
          <a:top>
            <a:ln w="12700" cap="flat">
              <a:solidFill>
                <a:srgbClr val="FFFF99"/>
              </a:solidFill>
              <a:prstDash val="solid"/>
              <a:round/>
            </a:ln>
          </a:top>
          <a:bottom>
            <a:ln w="12700" cap="flat">
              <a:solidFill>
                <a:srgbClr val="FFFF99"/>
              </a:solidFill>
              <a:prstDash val="solid"/>
              <a:round/>
            </a:ln>
          </a:bottom>
          <a:insideH>
            <a:ln w="12700" cap="flat">
              <a:solidFill>
                <a:srgbClr val="FFFF99"/>
              </a:solidFill>
              <a:prstDash val="solid"/>
              <a:round/>
            </a:ln>
          </a:insideH>
          <a:insideV>
            <a:ln w="12700" cap="flat">
              <a:solidFill>
                <a:srgbClr val="FFFF99"/>
              </a:solidFill>
              <a:prstDash val="solid"/>
              <a:round/>
            </a:ln>
          </a:insideV>
        </a:tcBdr>
        <a:fill>
          <a:solidFill>
            <a:srgbClr val="CACECD"/>
          </a:solidFill>
        </a:fill>
      </a:tcStyle>
    </a:wholeTbl>
    <a:band2H>
      <a:tcTxStyle/>
      <a:tcStyle>
        <a:tcBdr/>
        <a:fill>
          <a:solidFill>
            <a:srgbClr val="E6E8E7"/>
          </a:solidFill>
        </a:fill>
      </a:tcStyle>
    </a:band2H>
    <a:firstCol>
      <a:tcTxStyle b="on" i="off">
        <a:fontRef idx="minor">
          <a:srgbClr val="FFFF99"/>
        </a:fontRef>
        <a:srgbClr val="FFFF99"/>
      </a:tcTxStyle>
      <a:tcStyle>
        <a:tcBdr>
          <a:left>
            <a:ln w="12700" cap="flat">
              <a:solidFill>
                <a:srgbClr val="FFFF99"/>
              </a:solidFill>
              <a:prstDash val="solid"/>
              <a:round/>
            </a:ln>
          </a:left>
          <a:right>
            <a:ln w="12700" cap="flat">
              <a:solidFill>
                <a:srgbClr val="FFFF99"/>
              </a:solidFill>
              <a:prstDash val="solid"/>
              <a:round/>
            </a:ln>
          </a:right>
          <a:top>
            <a:ln w="12700" cap="flat">
              <a:solidFill>
                <a:srgbClr val="FFFF99"/>
              </a:solidFill>
              <a:prstDash val="solid"/>
              <a:round/>
            </a:ln>
          </a:top>
          <a:bottom>
            <a:ln w="12700" cap="flat">
              <a:solidFill>
                <a:srgbClr val="FFFF99"/>
              </a:solidFill>
              <a:prstDash val="solid"/>
              <a:round/>
            </a:ln>
          </a:bottom>
          <a:insideH>
            <a:ln w="12700" cap="flat">
              <a:solidFill>
                <a:srgbClr val="FFFF99"/>
              </a:solidFill>
              <a:prstDash val="solid"/>
              <a:round/>
            </a:ln>
          </a:insideH>
          <a:insideV>
            <a:ln w="12700" cap="flat">
              <a:solidFill>
                <a:srgbClr val="FFFF99"/>
              </a:solidFill>
              <a:prstDash val="solid"/>
              <a:round/>
            </a:ln>
          </a:insideV>
        </a:tcBdr>
        <a:fill>
          <a:solidFill>
            <a:srgbClr val="00463C"/>
          </a:solidFill>
        </a:fill>
      </a:tcStyle>
    </a:firstCol>
    <a:lastRow>
      <a:tcTxStyle b="on" i="off">
        <a:fontRef idx="minor">
          <a:srgbClr val="FFFF99"/>
        </a:fontRef>
        <a:srgbClr val="FFFF99"/>
      </a:tcTxStyle>
      <a:tcStyle>
        <a:tcBdr>
          <a:left>
            <a:ln w="12700" cap="flat">
              <a:solidFill>
                <a:srgbClr val="FFFF99"/>
              </a:solidFill>
              <a:prstDash val="solid"/>
              <a:round/>
            </a:ln>
          </a:left>
          <a:right>
            <a:ln w="12700" cap="flat">
              <a:solidFill>
                <a:srgbClr val="FFFF99"/>
              </a:solidFill>
              <a:prstDash val="solid"/>
              <a:round/>
            </a:ln>
          </a:right>
          <a:top>
            <a:ln w="38100" cap="flat">
              <a:solidFill>
                <a:srgbClr val="FFFF99"/>
              </a:solidFill>
              <a:prstDash val="solid"/>
              <a:round/>
            </a:ln>
          </a:top>
          <a:bottom>
            <a:ln w="12700" cap="flat">
              <a:solidFill>
                <a:srgbClr val="FFFF99"/>
              </a:solidFill>
              <a:prstDash val="solid"/>
              <a:round/>
            </a:ln>
          </a:bottom>
          <a:insideH>
            <a:ln w="12700" cap="flat">
              <a:solidFill>
                <a:srgbClr val="FFFF99"/>
              </a:solidFill>
              <a:prstDash val="solid"/>
              <a:round/>
            </a:ln>
          </a:insideH>
          <a:insideV>
            <a:ln w="12700" cap="flat">
              <a:solidFill>
                <a:srgbClr val="FFFF99"/>
              </a:solidFill>
              <a:prstDash val="solid"/>
              <a:round/>
            </a:ln>
          </a:insideV>
        </a:tcBdr>
        <a:fill>
          <a:solidFill>
            <a:srgbClr val="00463C"/>
          </a:solidFill>
        </a:fill>
      </a:tcStyle>
    </a:lastRow>
    <a:firstRow>
      <a:tcTxStyle b="on" i="off">
        <a:fontRef idx="minor">
          <a:srgbClr val="FFFF99"/>
        </a:fontRef>
        <a:srgbClr val="FFFF99"/>
      </a:tcTxStyle>
      <a:tcStyle>
        <a:tcBdr>
          <a:left>
            <a:ln w="12700" cap="flat">
              <a:solidFill>
                <a:srgbClr val="FFFF99"/>
              </a:solidFill>
              <a:prstDash val="solid"/>
              <a:round/>
            </a:ln>
          </a:left>
          <a:right>
            <a:ln w="12700" cap="flat">
              <a:solidFill>
                <a:srgbClr val="FFFF99"/>
              </a:solidFill>
              <a:prstDash val="solid"/>
              <a:round/>
            </a:ln>
          </a:right>
          <a:top>
            <a:ln w="12700" cap="flat">
              <a:solidFill>
                <a:srgbClr val="FFFF99"/>
              </a:solidFill>
              <a:prstDash val="solid"/>
              <a:round/>
            </a:ln>
          </a:top>
          <a:bottom>
            <a:ln w="38100" cap="flat">
              <a:solidFill>
                <a:srgbClr val="FFFF99"/>
              </a:solidFill>
              <a:prstDash val="solid"/>
              <a:round/>
            </a:ln>
          </a:bottom>
          <a:insideH>
            <a:ln w="12700" cap="flat">
              <a:solidFill>
                <a:srgbClr val="FFFF99"/>
              </a:solidFill>
              <a:prstDash val="solid"/>
              <a:round/>
            </a:ln>
          </a:insideH>
          <a:insideV>
            <a:ln w="12700" cap="flat">
              <a:solidFill>
                <a:srgbClr val="FFFF99"/>
              </a:solidFill>
              <a:prstDash val="solid"/>
              <a:round/>
            </a:ln>
          </a:insideV>
        </a:tcBdr>
        <a:fill>
          <a:solidFill>
            <a:srgbClr val="00463C"/>
          </a:solidFill>
        </a:fill>
      </a:tcStyle>
    </a:firstRow>
  </a:tblStyle>
  <a:tblStyle styleId="{2708684C-4D16-4618-839F-0558EEFCDFE6}" styleName="">
    <a:tblBg/>
    <a:wholeTbl>
      <a:tcTxStyle b="off" i="off">
        <a:fontRef idx="minor">
          <a:srgbClr val="FFFF99"/>
        </a:fontRef>
        <a:srgbClr val="FFFF99"/>
      </a:tcTxStyle>
      <a:tcStyle>
        <a:tcBdr>
          <a:left>
            <a:ln w="12700" cap="flat">
              <a:solidFill>
                <a:srgbClr val="FFFF99"/>
              </a:solidFill>
              <a:prstDash val="solid"/>
              <a:round/>
            </a:ln>
          </a:left>
          <a:right>
            <a:ln w="12700" cap="flat">
              <a:solidFill>
                <a:srgbClr val="FFFF99"/>
              </a:solidFill>
              <a:prstDash val="solid"/>
              <a:round/>
            </a:ln>
          </a:right>
          <a:top>
            <a:ln w="12700" cap="flat">
              <a:solidFill>
                <a:srgbClr val="FFFF99"/>
              </a:solidFill>
              <a:prstDash val="solid"/>
              <a:round/>
            </a:ln>
          </a:top>
          <a:bottom>
            <a:ln w="12700" cap="flat">
              <a:solidFill>
                <a:srgbClr val="FFFF99"/>
              </a:solidFill>
              <a:prstDash val="solid"/>
              <a:round/>
            </a:ln>
          </a:bottom>
          <a:insideH>
            <a:ln w="12700" cap="flat">
              <a:solidFill>
                <a:srgbClr val="FFFF99"/>
              </a:solidFill>
              <a:prstDash val="solid"/>
              <a:round/>
            </a:ln>
          </a:insideH>
          <a:insideV>
            <a:ln w="12700" cap="flat">
              <a:solidFill>
                <a:srgbClr val="FFFF99"/>
              </a:solidFill>
              <a:prstDash val="solid"/>
              <a:round/>
            </a:ln>
          </a:insideV>
        </a:tcBdr>
        <a:fill>
          <a:solidFill>
            <a:srgbClr val="FFFF99">
              <a:alpha val="20000"/>
            </a:srgbClr>
          </a:solidFill>
        </a:fill>
      </a:tcStyle>
    </a:wholeTbl>
    <a:band2H>
      <a:tcTxStyle/>
      <a:tcStyle>
        <a:tcBdr/>
        <a:fill>
          <a:solidFill>
            <a:srgbClr val="FFFFFF"/>
          </a:solidFill>
        </a:fill>
      </a:tcStyle>
    </a:band2H>
    <a:firstCol>
      <a:tcTxStyle b="on" i="off">
        <a:fontRef idx="minor">
          <a:srgbClr val="FFFF99"/>
        </a:fontRef>
        <a:srgbClr val="FFFF99"/>
      </a:tcTxStyle>
      <a:tcStyle>
        <a:tcBdr>
          <a:left>
            <a:ln w="12700" cap="flat">
              <a:solidFill>
                <a:srgbClr val="FFFF99"/>
              </a:solidFill>
              <a:prstDash val="solid"/>
              <a:round/>
            </a:ln>
          </a:left>
          <a:right>
            <a:ln w="12700" cap="flat">
              <a:solidFill>
                <a:srgbClr val="FFFF99"/>
              </a:solidFill>
              <a:prstDash val="solid"/>
              <a:round/>
            </a:ln>
          </a:right>
          <a:top>
            <a:ln w="12700" cap="flat">
              <a:solidFill>
                <a:srgbClr val="FFFF99"/>
              </a:solidFill>
              <a:prstDash val="solid"/>
              <a:round/>
            </a:ln>
          </a:top>
          <a:bottom>
            <a:ln w="12700" cap="flat">
              <a:solidFill>
                <a:srgbClr val="FFFF99"/>
              </a:solidFill>
              <a:prstDash val="solid"/>
              <a:round/>
            </a:ln>
          </a:bottom>
          <a:insideH>
            <a:ln w="12700" cap="flat">
              <a:solidFill>
                <a:srgbClr val="FFFF99"/>
              </a:solidFill>
              <a:prstDash val="solid"/>
              <a:round/>
            </a:ln>
          </a:insideH>
          <a:insideV>
            <a:ln w="12700" cap="flat">
              <a:solidFill>
                <a:srgbClr val="FFFF99"/>
              </a:solidFill>
              <a:prstDash val="solid"/>
              <a:round/>
            </a:ln>
          </a:insideV>
        </a:tcBdr>
        <a:fill>
          <a:solidFill>
            <a:srgbClr val="FFFF99">
              <a:alpha val="20000"/>
            </a:srgbClr>
          </a:solidFill>
        </a:fill>
      </a:tcStyle>
    </a:firstCol>
    <a:lastRow>
      <a:tcTxStyle b="on" i="off">
        <a:fontRef idx="minor">
          <a:srgbClr val="FFFF99"/>
        </a:fontRef>
        <a:srgbClr val="FFFF99"/>
      </a:tcTxStyle>
      <a:tcStyle>
        <a:tcBdr>
          <a:left>
            <a:ln w="12700" cap="flat">
              <a:solidFill>
                <a:srgbClr val="FFFF99"/>
              </a:solidFill>
              <a:prstDash val="solid"/>
              <a:round/>
            </a:ln>
          </a:left>
          <a:right>
            <a:ln w="12700" cap="flat">
              <a:solidFill>
                <a:srgbClr val="FFFF99"/>
              </a:solidFill>
              <a:prstDash val="solid"/>
              <a:round/>
            </a:ln>
          </a:right>
          <a:top>
            <a:ln w="50800" cap="flat">
              <a:solidFill>
                <a:srgbClr val="FFFF99"/>
              </a:solidFill>
              <a:prstDash val="solid"/>
              <a:round/>
            </a:ln>
          </a:top>
          <a:bottom>
            <a:ln w="12700" cap="flat">
              <a:solidFill>
                <a:srgbClr val="FFFF99"/>
              </a:solidFill>
              <a:prstDash val="solid"/>
              <a:round/>
            </a:ln>
          </a:bottom>
          <a:insideH>
            <a:ln w="12700" cap="flat">
              <a:solidFill>
                <a:srgbClr val="FFFF99"/>
              </a:solidFill>
              <a:prstDash val="solid"/>
              <a:round/>
            </a:ln>
          </a:insideH>
          <a:insideV>
            <a:ln w="12700" cap="flat">
              <a:solidFill>
                <a:srgbClr val="FFFF99"/>
              </a:solidFill>
              <a:prstDash val="solid"/>
              <a:round/>
            </a:ln>
          </a:insideV>
        </a:tcBdr>
        <a:fill>
          <a:noFill/>
        </a:fill>
      </a:tcStyle>
    </a:lastRow>
    <a:firstRow>
      <a:tcTxStyle b="on" i="off">
        <a:fontRef idx="minor">
          <a:srgbClr val="FFFF99"/>
        </a:fontRef>
        <a:srgbClr val="FFFF99"/>
      </a:tcTxStyle>
      <a:tcStyle>
        <a:tcBdr>
          <a:left>
            <a:ln w="12700" cap="flat">
              <a:solidFill>
                <a:srgbClr val="FFFF99"/>
              </a:solidFill>
              <a:prstDash val="solid"/>
              <a:round/>
            </a:ln>
          </a:left>
          <a:right>
            <a:ln w="12700" cap="flat">
              <a:solidFill>
                <a:srgbClr val="FFFF99"/>
              </a:solidFill>
              <a:prstDash val="solid"/>
              <a:round/>
            </a:ln>
          </a:right>
          <a:top>
            <a:ln w="12700" cap="flat">
              <a:solidFill>
                <a:srgbClr val="FFFF99"/>
              </a:solidFill>
              <a:prstDash val="solid"/>
              <a:round/>
            </a:ln>
          </a:top>
          <a:bottom>
            <a:ln w="25400" cap="flat">
              <a:solidFill>
                <a:srgbClr val="FFFF99"/>
              </a:solidFill>
              <a:prstDash val="solid"/>
              <a:round/>
            </a:ln>
          </a:bottom>
          <a:insideH>
            <a:ln w="12700" cap="flat">
              <a:solidFill>
                <a:srgbClr val="FFFF99"/>
              </a:solidFill>
              <a:prstDash val="solid"/>
              <a:round/>
            </a:ln>
          </a:insideH>
          <a:insideV>
            <a:ln w="12700" cap="flat">
              <a:solidFill>
                <a:srgbClr val="FFFF99"/>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 name="Shape 24"/>
          <p:cNvSpPr>
            <a:spLocks noGrp="1" noRot="1" noChangeAspect="1"/>
          </p:cNvSpPr>
          <p:nvPr>
            <p:ph type="sldImg"/>
          </p:nvPr>
        </p:nvSpPr>
        <p:spPr>
          <a:xfrm>
            <a:off x="1143000" y="685800"/>
            <a:ext cx="4572000" cy="3429000"/>
          </a:xfrm>
          <a:prstGeom prst="rect">
            <a:avLst/>
          </a:prstGeom>
        </p:spPr>
        <p:txBody>
          <a:bodyPr/>
          <a:lstStyle/>
          <a:p>
            <a:endParaRPr/>
          </a:p>
        </p:txBody>
      </p:sp>
      <p:sp>
        <p:nvSpPr>
          <p:cNvPr id="25" name="Shape 25"/>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Times New Roman"/>
      </a:defRPr>
    </a:lvl1pPr>
    <a:lvl2pPr indent="228600" latinLnBrk="0">
      <a:spcBef>
        <a:spcPts val="400"/>
      </a:spcBef>
      <a:defRPr sz="1200">
        <a:latin typeface="+mn-lt"/>
        <a:ea typeface="+mn-ea"/>
        <a:cs typeface="+mn-cs"/>
        <a:sym typeface="Times New Roman"/>
      </a:defRPr>
    </a:lvl2pPr>
    <a:lvl3pPr indent="457200" latinLnBrk="0">
      <a:spcBef>
        <a:spcPts val="400"/>
      </a:spcBef>
      <a:defRPr sz="1200">
        <a:latin typeface="+mn-lt"/>
        <a:ea typeface="+mn-ea"/>
        <a:cs typeface="+mn-cs"/>
        <a:sym typeface="Times New Roman"/>
      </a:defRPr>
    </a:lvl3pPr>
    <a:lvl4pPr indent="685800" latinLnBrk="0">
      <a:spcBef>
        <a:spcPts val="400"/>
      </a:spcBef>
      <a:defRPr sz="1200">
        <a:latin typeface="+mn-lt"/>
        <a:ea typeface="+mn-ea"/>
        <a:cs typeface="+mn-cs"/>
        <a:sym typeface="Times New Roman"/>
      </a:defRPr>
    </a:lvl4pPr>
    <a:lvl5pPr indent="914400" latinLnBrk="0">
      <a:spcBef>
        <a:spcPts val="400"/>
      </a:spcBef>
      <a:defRPr sz="1200">
        <a:latin typeface="+mn-lt"/>
        <a:ea typeface="+mn-ea"/>
        <a:cs typeface="+mn-cs"/>
        <a:sym typeface="Times New Roman"/>
      </a:defRPr>
    </a:lvl5pPr>
    <a:lvl6pPr indent="1143000" latinLnBrk="0">
      <a:spcBef>
        <a:spcPts val="400"/>
      </a:spcBef>
      <a:defRPr sz="1200">
        <a:latin typeface="+mn-lt"/>
        <a:ea typeface="+mn-ea"/>
        <a:cs typeface="+mn-cs"/>
        <a:sym typeface="Times New Roman"/>
      </a:defRPr>
    </a:lvl6pPr>
    <a:lvl7pPr indent="1371600" latinLnBrk="0">
      <a:spcBef>
        <a:spcPts val="400"/>
      </a:spcBef>
      <a:defRPr sz="1200">
        <a:latin typeface="+mn-lt"/>
        <a:ea typeface="+mn-ea"/>
        <a:cs typeface="+mn-cs"/>
        <a:sym typeface="Times New Roman"/>
      </a:defRPr>
    </a:lvl7pPr>
    <a:lvl8pPr indent="1600200" latinLnBrk="0">
      <a:spcBef>
        <a:spcPts val="400"/>
      </a:spcBef>
      <a:defRPr sz="1200">
        <a:latin typeface="+mn-lt"/>
        <a:ea typeface="+mn-ea"/>
        <a:cs typeface="+mn-cs"/>
        <a:sym typeface="Times New Roman"/>
      </a:defRPr>
    </a:lvl8pPr>
    <a:lvl9pPr indent="1828800" latinLnBrk="0">
      <a:spcBef>
        <a:spcPts val="400"/>
      </a:spcBef>
      <a:defRPr sz="1200">
        <a:latin typeface="+mn-lt"/>
        <a:ea typeface="+mn-ea"/>
        <a:cs typeface="+mn-cs"/>
        <a:sym typeface="Times New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8" name="Foliennummer"/>
          <p:cNvSpPr txBox="1">
            <a:spLocks noGrp="1"/>
          </p:cNvSpPr>
          <p:nvPr>
            <p:ph type="sldNum" sz="quarter" idx="2"/>
          </p:nvPr>
        </p:nvSpPr>
        <p:spPr>
          <a:xfrm>
            <a:off x="379411" y="6347426"/>
            <a:ext cx="282577" cy="287723"/>
          </a:xfrm>
          <a:prstGeom prst="rect">
            <a:avLst/>
          </a:prstGeom>
        </p:spPr>
        <p:txBody>
          <a:bodyPr/>
          <a:lstStyle/>
          <a:p>
            <a:fld id="{86CB4B4D-7CA3-9044-876B-883B54F8677D}" type="slidenum">
              <a:t>‹Nr.›</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100000">
              <a:srgbClr val="000099"/>
            </a:gs>
          </a:gsLst>
          <a:lin ang="13500000" scaled="0"/>
        </a:gradFill>
        <a:effectLst/>
      </p:bgPr>
    </p:bg>
    <p:spTree>
      <p:nvGrpSpPr>
        <p:cNvPr id="1" name=""/>
        <p:cNvGrpSpPr/>
        <p:nvPr/>
      </p:nvGrpSpPr>
      <p:grpSpPr>
        <a:xfrm>
          <a:off x="0" y="0"/>
          <a:ext cx="0" cy="0"/>
          <a:chOff x="0" y="0"/>
          <a:chExt cx="0" cy="0"/>
        </a:xfrm>
      </p:grpSpPr>
      <p:sp>
        <p:nvSpPr>
          <p:cNvPr id="2" name="Titeltext"/>
          <p:cNvSpPr txBox="1">
            <a:spLocks noGrp="1"/>
          </p:cNvSpPr>
          <p:nvPr>
            <p:ph type="title"/>
          </p:nvPr>
        </p:nvSpPr>
        <p:spPr>
          <a:xfrm>
            <a:off x="457200" y="92074"/>
            <a:ext cx="8229600" cy="15081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450" tIns="44450" rIns="44450" bIns="44450" anchor="ctr"/>
          <a:lstStyle/>
          <a:p>
            <a:r>
              <a:t>Titeltext</a:t>
            </a:r>
          </a:p>
        </p:txBody>
      </p:sp>
      <p:sp>
        <p:nvSpPr>
          <p:cNvPr id="3" name="Textebene 1…"/>
          <p:cNvSpPr txBox="1">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450" tIns="44450" rIns="44450" bIns="44450"/>
          <a:lstStyle/>
          <a:p>
            <a:r>
              <a:t>Textebene 1</a:t>
            </a:r>
          </a:p>
          <a:p>
            <a:pPr lvl="1"/>
            <a:r>
              <a:t>Textebene 2</a:t>
            </a:r>
          </a:p>
          <a:p>
            <a:pPr lvl="2"/>
            <a:r>
              <a:t>Textebene 3</a:t>
            </a:r>
          </a:p>
          <a:p>
            <a:pPr lvl="3"/>
            <a:r>
              <a:t>Textebene 4</a:t>
            </a:r>
          </a:p>
          <a:p>
            <a:pPr lvl="4"/>
            <a:r>
              <a:t>Textebene 5</a:t>
            </a:r>
          </a:p>
        </p:txBody>
      </p:sp>
      <p:sp>
        <p:nvSpPr>
          <p:cNvPr id="4" name="Foliennummer"/>
          <p:cNvSpPr txBox="1">
            <a:spLocks noGrp="1"/>
          </p:cNvSpPr>
          <p:nvPr>
            <p:ph type="sldNum" sz="quarter" idx="2"/>
          </p:nvPr>
        </p:nvSpPr>
        <p:spPr>
          <a:xfrm>
            <a:off x="7794624" y="4275738"/>
            <a:ext cx="282577" cy="287724"/>
          </a:xfrm>
          <a:prstGeom prst="rect">
            <a:avLst/>
          </a:prstGeom>
          <a:ln w="12700">
            <a:miter lim="400000"/>
          </a:ln>
        </p:spPr>
        <p:txBody>
          <a:bodyPr wrap="none" lIns="46037" tIns="46037" rIns="46037" bIns="46037" anchor="ctr">
            <a:spAutoFit/>
          </a:bodyPr>
          <a:lstStyle>
            <a:lvl1pPr algn="r" defTabSz="762000">
              <a:defRPr sz="1400">
                <a:solidFill>
                  <a:srgbClr val="E9FB3F"/>
                </a:solidFill>
              </a:defRPr>
            </a:lvl1pPr>
          </a:lstStyle>
          <a:p>
            <a:fld id="{86CB4B4D-7CA3-9044-876B-883B54F8677D}" type="slidenum">
              <a:t>‹Nr.›</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E9FB3F"/>
          </a:solidFill>
          <a:uFillTx/>
          <a:latin typeface="+mn-lt"/>
          <a:ea typeface="+mn-ea"/>
          <a:cs typeface="+mn-cs"/>
          <a:sym typeface="Times New Roman"/>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E9FB3F"/>
          </a:solidFill>
          <a:uFillTx/>
          <a:latin typeface="+mn-lt"/>
          <a:ea typeface="+mn-ea"/>
          <a:cs typeface="+mn-cs"/>
          <a:sym typeface="Times New Roman"/>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E9FB3F"/>
          </a:solidFill>
          <a:uFillTx/>
          <a:latin typeface="+mn-lt"/>
          <a:ea typeface="+mn-ea"/>
          <a:cs typeface="+mn-cs"/>
          <a:sym typeface="Times New Roman"/>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E9FB3F"/>
          </a:solidFill>
          <a:uFillTx/>
          <a:latin typeface="+mn-lt"/>
          <a:ea typeface="+mn-ea"/>
          <a:cs typeface="+mn-cs"/>
          <a:sym typeface="Times New Roman"/>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E9FB3F"/>
          </a:solidFill>
          <a:uFillTx/>
          <a:latin typeface="+mn-lt"/>
          <a:ea typeface="+mn-ea"/>
          <a:cs typeface="+mn-cs"/>
          <a:sym typeface="Times New Roman"/>
        </a:defRPr>
      </a:lvl5pPr>
      <a:lvl6pPr marL="0" marR="0" indent="457200" algn="ctr" defTabSz="914400" rtl="0" latinLnBrk="0">
        <a:lnSpc>
          <a:spcPct val="100000"/>
        </a:lnSpc>
        <a:spcBef>
          <a:spcPts val="0"/>
        </a:spcBef>
        <a:spcAft>
          <a:spcPts val="0"/>
        </a:spcAft>
        <a:buClrTx/>
        <a:buSzTx/>
        <a:buFontTx/>
        <a:buNone/>
        <a:tabLst/>
        <a:defRPr sz="4400" b="0" i="0" u="none" strike="noStrike" cap="none" spc="0" baseline="0">
          <a:solidFill>
            <a:srgbClr val="E9FB3F"/>
          </a:solidFill>
          <a:uFillTx/>
          <a:latin typeface="+mn-lt"/>
          <a:ea typeface="+mn-ea"/>
          <a:cs typeface="+mn-cs"/>
          <a:sym typeface="Times New Roman"/>
        </a:defRPr>
      </a:lvl6pPr>
      <a:lvl7pPr marL="0" marR="0" indent="914400" algn="ctr" defTabSz="914400" rtl="0" latinLnBrk="0">
        <a:lnSpc>
          <a:spcPct val="100000"/>
        </a:lnSpc>
        <a:spcBef>
          <a:spcPts val="0"/>
        </a:spcBef>
        <a:spcAft>
          <a:spcPts val="0"/>
        </a:spcAft>
        <a:buClrTx/>
        <a:buSzTx/>
        <a:buFontTx/>
        <a:buNone/>
        <a:tabLst/>
        <a:defRPr sz="4400" b="0" i="0" u="none" strike="noStrike" cap="none" spc="0" baseline="0">
          <a:solidFill>
            <a:srgbClr val="E9FB3F"/>
          </a:solidFill>
          <a:uFillTx/>
          <a:latin typeface="+mn-lt"/>
          <a:ea typeface="+mn-ea"/>
          <a:cs typeface="+mn-cs"/>
          <a:sym typeface="Times New Roman"/>
        </a:defRPr>
      </a:lvl7pPr>
      <a:lvl8pPr marL="0" marR="0" indent="1371600" algn="ctr" defTabSz="914400" rtl="0" latinLnBrk="0">
        <a:lnSpc>
          <a:spcPct val="100000"/>
        </a:lnSpc>
        <a:spcBef>
          <a:spcPts val="0"/>
        </a:spcBef>
        <a:spcAft>
          <a:spcPts val="0"/>
        </a:spcAft>
        <a:buClrTx/>
        <a:buSzTx/>
        <a:buFontTx/>
        <a:buNone/>
        <a:tabLst/>
        <a:defRPr sz="4400" b="0" i="0" u="none" strike="noStrike" cap="none" spc="0" baseline="0">
          <a:solidFill>
            <a:srgbClr val="E9FB3F"/>
          </a:solidFill>
          <a:uFillTx/>
          <a:latin typeface="+mn-lt"/>
          <a:ea typeface="+mn-ea"/>
          <a:cs typeface="+mn-cs"/>
          <a:sym typeface="Times New Roman"/>
        </a:defRPr>
      </a:lvl8pPr>
      <a:lvl9pPr marL="0" marR="0" indent="1828800" algn="ctr" defTabSz="914400" rtl="0" latinLnBrk="0">
        <a:lnSpc>
          <a:spcPct val="100000"/>
        </a:lnSpc>
        <a:spcBef>
          <a:spcPts val="0"/>
        </a:spcBef>
        <a:spcAft>
          <a:spcPts val="0"/>
        </a:spcAft>
        <a:buClrTx/>
        <a:buSzTx/>
        <a:buFontTx/>
        <a:buNone/>
        <a:tabLst/>
        <a:defRPr sz="4400" b="0" i="0" u="none" strike="noStrike" cap="none" spc="0" baseline="0">
          <a:solidFill>
            <a:srgbClr val="E9FB3F"/>
          </a:solidFill>
          <a:uFillTx/>
          <a:latin typeface="+mn-lt"/>
          <a:ea typeface="+mn-ea"/>
          <a:cs typeface="+mn-cs"/>
          <a:sym typeface="Times New Roman"/>
        </a:defRPr>
      </a:lvl9pPr>
    </p:titleStyle>
    <p:bodyStyle>
      <a:lvl1pPr marL="342900" marR="0" indent="-3429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E9FB3F"/>
          </a:solidFill>
          <a:uFillTx/>
          <a:latin typeface="+mn-lt"/>
          <a:ea typeface="+mn-ea"/>
          <a:cs typeface="+mn-cs"/>
          <a:sym typeface="Times New Roman"/>
        </a:defRPr>
      </a:lvl1pPr>
      <a:lvl2pPr marL="783771" marR="0" indent="-326571" algn="l" defTabSz="914400" rtl="0" latinLnBrk="0">
        <a:lnSpc>
          <a:spcPct val="100000"/>
        </a:lnSpc>
        <a:spcBef>
          <a:spcPts val="700"/>
        </a:spcBef>
        <a:spcAft>
          <a:spcPts val="0"/>
        </a:spcAft>
        <a:buClrTx/>
        <a:buSzPct val="100000"/>
        <a:buFontTx/>
        <a:buChar char="–"/>
        <a:tabLst/>
        <a:defRPr sz="3200" b="0" i="0" u="none" strike="noStrike" cap="none" spc="0" baseline="0">
          <a:solidFill>
            <a:srgbClr val="E9FB3F"/>
          </a:solidFill>
          <a:uFillTx/>
          <a:latin typeface="+mn-lt"/>
          <a:ea typeface="+mn-ea"/>
          <a:cs typeface="+mn-cs"/>
          <a:sym typeface="Times New Roman"/>
        </a:defRPr>
      </a:lvl2pPr>
      <a:lvl3pPr marL="1219200" marR="0" indent="-3048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E9FB3F"/>
          </a:solidFill>
          <a:uFillTx/>
          <a:latin typeface="+mn-lt"/>
          <a:ea typeface="+mn-ea"/>
          <a:cs typeface="+mn-cs"/>
          <a:sym typeface="Times New Roman"/>
        </a:defRPr>
      </a:lvl3pPr>
      <a:lvl4pPr marL="17373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E9FB3F"/>
          </a:solidFill>
          <a:uFillTx/>
          <a:latin typeface="+mn-lt"/>
          <a:ea typeface="+mn-ea"/>
          <a:cs typeface="+mn-cs"/>
          <a:sym typeface="Times New Roman"/>
        </a:defRPr>
      </a:lvl4pPr>
      <a:lvl5pPr marL="2235200" marR="0" indent="-4064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E9FB3F"/>
          </a:solidFill>
          <a:uFillTx/>
          <a:latin typeface="+mn-lt"/>
          <a:ea typeface="+mn-ea"/>
          <a:cs typeface="+mn-cs"/>
          <a:sym typeface="Times New Roman"/>
        </a:defRPr>
      </a:lvl5pPr>
      <a:lvl6pPr marL="2692400" marR="0" indent="-4064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E9FB3F"/>
          </a:solidFill>
          <a:uFillTx/>
          <a:latin typeface="+mn-lt"/>
          <a:ea typeface="+mn-ea"/>
          <a:cs typeface="+mn-cs"/>
          <a:sym typeface="Times New Roman"/>
        </a:defRPr>
      </a:lvl6pPr>
      <a:lvl7pPr marL="3149600" marR="0" indent="-4064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E9FB3F"/>
          </a:solidFill>
          <a:uFillTx/>
          <a:latin typeface="+mn-lt"/>
          <a:ea typeface="+mn-ea"/>
          <a:cs typeface="+mn-cs"/>
          <a:sym typeface="Times New Roman"/>
        </a:defRPr>
      </a:lvl7pPr>
      <a:lvl8pPr marL="3606800" marR="0" indent="-4064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E9FB3F"/>
          </a:solidFill>
          <a:uFillTx/>
          <a:latin typeface="+mn-lt"/>
          <a:ea typeface="+mn-ea"/>
          <a:cs typeface="+mn-cs"/>
          <a:sym typeface="Times New Roman"/>
        </a:defRPr>
      </a:lvl8pPr>
      <a:lvl9pPr marL="4064000" marR="0" indent="-4064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E9FB3F"/>
          </a:solidFill>
          <a:uFillTx/>
          <a:latin typeface="+mn-lt"/>
          <a:ea typeface="+mn-ea"/>
          <a:cs typeface="+mn-cs"/>
          <a:sym typeface="Times New Roman"/>
        </a:defRPr>
      </a:lvl9pPr>
    </p:bodyStyle>
    <p:otherStyle>
      <a:lvl1pPr marL="0" marR="0" indent="0" algn="r" defTabSz="7620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Times New Roman"/>
        </a:defRPr>
      </a:lvl1pPr>
      <a:lvl2pPr marL="0" marR="0" indent="457200" algn="r" defTabSz="7620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Times New Roman"/>
        </a:defRPr>
      </a:lvl2pPr>
      <a:lvl3pPr marL="0" marR="0" indent="914400" algn="r" defTabSz="7620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Times New Roman"/>
        </a:defRPr>
      </a:lvl3pPr>
      <a:lvl4pPr marL="0" marR="0" indent="1371600" algn="r" defTabSz="7620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Times New Roman"/>
        </a:defRPr>
      </a:lvl4pPr>
      <a:lvl5pPr marL="0" marR="0" indent="1828800" algn="r" defTabSz="7620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Times New Roman"/>
        </a:defRPr>
      </a:lvl5pPr>
      <a:lvl6pPr marL="0" marR="0" indent="0" algn="r" defTabSz="7620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Times New Roman"/>
        </a:defRPr>
      </a:lvl6pPr>
      <a:lvl7pPr marL="0" marR="0" indent="0" algn="r" defTabSz="7620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Times New Roman"/>
        </a:defRPr>
      </a:lvl7pPr>
      <a:lvl8pPr marL="0" marR="0" indent="0" algn="r" defTabSz="7620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Times New Roman"/>
        </a:defRPr>
      </a:lvl8pPr>
      <a:lvl9pPr marL="0" marR="0" indent="0" algn="r" defTabSz="7620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t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Dr. med. S. Merk, Freiburg im Breisgau…"/>
          <p:cNvSpPr txBox="1"/>
          <p:nvPr/>
        </p:nvSpPr>
        <p:spPr>
          <a:xfrm>
            <a:off x="1800562" y="6211342"/>
            <a:ext cx="7139290" cy="4577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9" tIns="46799" rIns="46799" bIns="46799" anchor="b">
            <a:spAutoFit/>
          </a:bodyPr>
          <a:lstStyle/>
          <a:p>
            <a:pPr algn="r">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000" b="1">
                <a:solidFill>
                  <a:srgbClr val="FFFF00"/>
                </a:solidFill>
                <a:latin typeface="Arial"/>
                <a:ea typeface="Arial"/>
                <a:cs typeface="Arial"/>
                <a:sym typeface="Arial"/>
              </a:defRPr>
            </a:pPr>
            <a:r>
              <a:t>Dr. med. S. Merk, Freiburg im Breisgau                  </a:t>
            </a:r>
          </a:p>
          <a:p>
            <a:pPr algn="r">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000" b="1">
                <a:solidFill>
                  <a:srgbClr val="FFFF00"/>
                </a:solidFill>
                <a:latin typeface="Arial"/>
                <a:ea typeface="Arial"/>
                <a:cs typeface="Arial"/>
                <a:sym typeface="Arial"/>
              </a:defRPr>
            </a:pPr>
            <a:r>
              <a:t>50. Jubiläumsstagung Berufsverband  Deutscher Nuklearmediziner</a:t>
            </a:r>
          </a:p>
        </p:txBody>
      </p:sp>
      <p:sp>
        <p:nvSpPr>
          <p:cNvPr id="28" name="BDN-Tagung Berlin September 2022"/>
          <p:cNvSpPr txBox="1"/>
          <p:nvPr/>
        </p:nvSpPr>
        <p:spPr>
          <a:xfrm>
            <a:off x="260307" y="326585"/>
            <a:ext cx="8507118" cy="61162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9" tIns="46799" rIns="46799" bIns="46799" anchor="b">
            <a:spAutoFit/>
          </a:bodyPr>
          <a:lstStyle>
            <a:lvl1pPr algn="ctr" defTabSz="449262">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sz="3700" b="1">
                <a:solidFill>
                  <a:srgbClr val="FFFF00"/>
                </a:solidFill>
                <a:latin typeface="Arial"/>
                <a:ea typeface="Arial"/>
                <a:cs typeface="Arial"/>
                <a:sym typeface="Arial"/>
              </a:defRPr>
            </a:lvl1pPr>
          </a:lstStyle>
          <a:p>
            <a:r>
              <a:t>BDN-Tagung Berlin September 2022</a:t>
            </a:r>
          </a:p>
        </p:txBody>
      </p:sp>
      <p:pic>
        <p:nvPicPr>
          <p:cNvPr id="29" name="DSC00181" descr="DSC00181"/>
          <p:cNvPicPr>
            <a:picLocks noChangeAspect="1"/>
          </p:cNvPicPr>
          <p:nvPr/>
        </p:nvPicPr>
        <p:blipFill>
          <a:blip r:embed="rId2">
            <a:extLst/>
          </a:blip>
          <a:srcRect l="45312" t="28645" r="33984" b="21875"/>
          <a:stretch>
            <a:fillRect/>
          </a:stretch>
        </p:blipFill>
        <p:spPr>
          <a:xfrm>
            <a:off x="352425" y="1321454"/>
            <a:ext cx="2791326" cy="5001559"/>
          </a:xfrm>
          <a:prstGeom prst="rect">
            <a:avLst/>
          </a:prstGeom>
          <a:ln w="12700">
            <a:miter lim="400000"/>
          </a:ln>
        </p:spPr>
      </p:pic>
      <p:sp>
        <p:nvSpPr>
          <p:cNvPr id="30" name="Erfahrungen mit…"/>
          <p:cNvSpPr txBox="1">
            <a:spLocks noGrp="1"/>
          </p:cNvSpPr>
          <p:nvPr>
            <p:ph type="title" idx="4294967295"/>
          </p:nvPr>
        </p:nvSpPr>
        <p:spPr>
          <a:xfrm>
            <a:off x="3211295" y="1920448"/>
            <a:ext cx="5864764" cy="3017104"/>
          </a:xfrm>
          <a:prstGeom prst="rect">
            <a:avLst/>
          </a:prstGeom>
        </p:spPr>
        <p:txBody>
          <a:bodyPr>
            <a:normAutofit/>
          </a:bodyPr>
          <a:lstStyle/>
          <a:p>
            <a:pPr algn="l">
              <a:tabLst>
                <a:tab pos="914400" algn="l"/>
                <a:tab pos="1828800" algn="l"/>
                <a:tab pos="2743200" algn="l"/>
                <a:tab pos="3657600" algn="l"/>
                <a:tab pos="4572000" algn="l"/>
                <a:tab pos="5486400" algn="l"/>
                <a:tab pos="6400800" algn="l"/>
                <a:tab pos="7315200" algn="l"/>
                <a:tab pos="8229600" algn="l"/>
                <a:tab pos="9144000" algn="l"/>
                <a:tab pos="10058400" algn="l"/>
              </a:tabLst>
              <a:defRPr sz="4000" b="1">
                <a:solidFill>
                  <a:srgbClr val="FFFF00"/>
                </a:solidFill>
                <a:latin typeface="Arial"/>
                <a:ea typeface="Arial"/>
                <a:cs typeface="Arial"/>
                <a:sym typeface="Arial"/>
              </a:defRPr>
            </a:pPr>
            <a:r>
              <a:t>Erfahrungen mit </a:t>
            </a:r>
          </a:p>
          <a:p>
            <a:pPr algn="l">
              <a:tabLst>
                <a:tab pos="914400" algn="l"/>
                <a:tab pos="1828800" algn="l"/>
                <a:tab pos="2743200" algn="l"/>
                <a:tab pos="3657600" algn="l"/>
                <a:tab pos="4572000" algn="l"/>
                <a:tab pos="5486400" algn="l"/>
                <a:tab pos="6400800" algn="l"/>
                <a:tab pos="7315200" algn="l"/>
                <a:tab pos="8229600" algn="l"/>
                <a:tab pos="9144000" algn="l"/>
                <a:tab pos="10058400" algn="l"/>
              </a:tabLst>
              <a:defRPr sz="4000" b="1">
                <a:solidFill>
                  <a:srgbClr val="FFFF00"/>
                </a:solidFill>
                <a:latin typeface="Arial"/>
                <a:ea typeface="Arial"/>
                <a:cs typeface="Arial"/>
                <a:sym typeface="Arial"/>
              </a:defRPr>
            </a:pPr>
            <a:r>
              <a:rPr sz="5200"/>
              <a:t>hTG sensitiv</a:t>
            </a:r>
            <a:br/>
            <a:r>
              <a:t>in der täglichen Praxis</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Fallbeispiel 2:…"/>
          <p:cNvSpPr txBox="1">
            <a:spLocks noGrp="1"/>
          </p:cNvSpPr>
          <p:nvPr>
            <p:ph type="title" idx="4294967295"/>
          </p:nvPr>
        </p:nvSpPr>
        <p:spPr>
          <a:xfrm>
            <a:off x="510318" y="652512"/>
            <a:ext cx="8123364" cy="5713462"/>
          </a:xfrm>
          <a:prstGeom prst="rect">
            <a:avLst/>
          </a:prstGeom>
        </p:spPr>
        <p:txBody>
          <a:bodyPr>
            <a:normAutofit/>
          </a:bodyPr>
          <a:lstStyle/>
          <a:p>
            <a:pPr algn="just" defTabSz="384047">
              <a:tabLst>
                <a:tab pos="381000" algn="l"/>
                <a:tab pos="762000" algn="l"/>
                <a:tab pos="1143000" algn="l"/>
                <a:tab pos="1524000" algn="l"/>
                <a:tab pos="1917700" algn="l"/>
                <a:tab pos="2298700" algn="l"/>
                <a:tab pos="2679700" algn="l"/>
                <a:tab pos="3060700" algn="l"/>
                <a:tab pos="3454400" algn="l"/>
                <a:tab pos="3835400" algn="l"/>
                <a:tab pos="4216400" algn="l"/>
              </a:tabLst>
              <a:defRPr sz="2520" b="1">
                <a:solidFill>
                  <a:srgbClr val="FFFF00"/>
                </a:solidFill>
                <a:latin typeface="Arial"/>
                <a:ea typeface="Arial"/>
                <a:cs typeface="Arial"/>
                <a:sym typeface="Arial"/>
              </a:defRPr>
            </a:pPr>
            <a:r>
              <a:t>Fallbeispiel 2:</a:t>
            </a:r>
          </a:p>
          <a:p>
            <a:pPr algn="just" defTabSz="384047">
              <a:tabLst>
                <a:tab pos="381000" algn="l"/>
                <a:tab pos="762000" algn="l"/>
                <a:tab pos="1143000" algn="l"/>
                <a:tab pos="1524000" algn="l"/>
                <a:tab pos="1917700" algn="l"/>
                <a:tab pos="2298700" algn="l"/>
                <a:tab pos="2679700" algn="l"/>
                <a:tab pos="3060700" algn="l"/>
                <a:tab pos="3454400" algn="l"/>
                <a:tab pos="3835400" algn="l"/>
                <a:tab pos="4216400" algn="l"/>
              </a:tabLst>
              <a:defRPr sz="1848">
                <a:solidFill>
                  <a:srgbClr val="FFFF00"/>
                </a:solidFill>
                <a:latin typeface="Arial"/>
                <a:ea typeface="Arial"/>
                <a:cs typeface="Arial"/>
                <a:sym typeface="Arial"/>
              </a:defRPr>
            </a:pPr>
            <a:endParaRPr/>
          </a:p>
          <a:p>
            <a:pPr lvl="4" algn="just" defTabSz="384047">
              <a:tabLst>
                <a:tab pos="381000" algn="l"/>
                <a:tab pos="762000" algn="l"/>
                <a:tab pos="1143000" algn="l"/>
                <a:tab pos="1524000" algn="l"/>
                <a:tab pos="1917700" algn="l"/>
                <a:tab pos="2298700" algn="l"/>
                <a:tab pos="2679700" algn="l"/>
                <a:tab pos="3060700" algn="l"/>
                <a:tab pos="3454400" algn="l"/>
                <a:tab pos="3835400" algn="l"/>
                <a:tab pos="4216400" algn="l"/>
              </a:tabLst>
              <a:defRPr sz="1848">
                <a:solidFill>
                  <a:srgbClr val="FFFF00"/>
                </a:solidFill>
                <a:latin typeface="Arial"/>
                <a:ea typeface="Arial"/>
                <a:cs typeface="Arial"/>
                <a:sym typeface="Arial"/>
              </a:defRPr>
            </a:pPr>
            <a:r>
              <a:t>Pap. SD-CA (vorw. onkozytär) links                                                   51 Jahre</a:t>
            </a:r>
          </a:p>
          <a:p>
            <a:pPr lvl="2" algn="just" defTabSz="384047">
              <a:tabLst>
                <a:tab pos="381000" algn="l"/>
                <a:tab pos="762000" algn="l"/>
                <a:tab pos="1143000" algn="l"/>
                <a:tab pos="1524000" algn="l"/>
                <a:tab pos="1917700" algn="l"/>
                <a:tab pos="2298700" algn="l"/>
                <a:tab pos="2679700" algn="l"/>
                <a:tab pos="3060700" algn="l"/>
                <a:tab pos="3454400" algn="l"/>
                <a:tab pos="3835400" algn="l"/>
                <a:tab pos="4216400" algn="l"/>
              </a:tabLst>
              <a:defRPr sz="1848">
                <a:solidFill>
                  <a:srgbClr val="FFFF00"/>
                </a:solidFill>
                <a:latin typeface="Arial"/>
                <a:ea typeface="Arial"/>
                <a:cs typeface="Arial"/>
                <a:sym typeface="Arial"/>
              </a:defRPr>
            </a:pPr>
            <a:r>
              <a:t>pT2 pN1 (1/1) cN0 R0 G1, ED 06/12              </a:t>
            </a:r>
          </a:p>
          <a:p>
            <a:pPr algn="just" defTabSz="384047">
              <a:tabLst>
                <a:tab pos="381000" algn="l"/>
                <a:tab pos="762000" algn="l"/>
                <a:tab pos="1143000" algn="l"/>
                <a:tab pos="1524000" algn="l"/>
                <a:tab pos="1917700" algn="l"/>
                <a:tab pos="2298700" algn="l"/>
                <a:tab pos="2679700" algn="l"/>
                <a:tab pos="3060700" algn="l"/>
                <a:tab pos="3454400" algn="l"/>
                <a:tab pos="3835400" algn="l"/>
                <a:tab pos="4216400" algn="l"/>
              </a:tabLst>
              <a:defRPr sz="1848">
                <a:solidFill>
                  <a:srgbClr val="FFFF00"/>
                </a:solidFill>
                <a:latin typeface="Arial"/>
                <a:ea typeface="Arial"/>
                <a:cs typeface="Arial"/>
                <a:sym typeface="Arial"/>
              </a:defRPr>
            </a:pPr>
            <a:endParaRPr/>
          </a:p>
          <a:p>
            <a:pPr lvl="2" algn="just" defTabSz="384047">
              <a:tabLst>
                <a:tab pos="381000" algn="l"/>
                <a:tab pos="762000" algn="l"/>
                <a:tab pos="1143000" algn="l"/>
                <a:tab pos="1524000" algn="l"/>
                <a:tab pos="1917700" algn="l"/>
                <a:tab pos="2298700" algn="l"/>
                <a:tab pos="2679700" algn="l"/>
                <a:tab pos="3060700" algn="l"/>
                <a:tab pos="3454400" algn="l"/>
                <a:tab pos="3835400" algn="l"/>
                <a:tab pos="4216400" algn="l"/>
              </a:tabLst>
              <a:defRPr sz="1848">
                <a:solidFill>
                  <a:srgbClr val="FFFF00"/>
                </a:solidFill>
                <a:latin typeface="Arial"/>
                <a:ea typeface="Arial"/>
                <a:cs typeface="Arial"/>
                <a:sym typeface="Arial"/>
              </a:defRPr>
            </a:pPr>
            <a:r>
              <a:t>- Totale Thyreoidektomie mit Lymphknotenexstirpation und Revision der Gefäss-Nerven-Scheiden bds.06/05</a:t>
            </a:r>
          </a:p>
          <a:p>
            <a:pPr lvl="2" algn="just" defTabSz="384047">
              <a:tabLst>
                <a:tab pos="381000" algn="l"/>
                <a:tab pos="762000" algn="l"/>
                <a:tab pos="1143000" algn="l"/>
                <a:tab pos="1524000" algn="l"/>
                <a:tab pos="1917700" algn="l"/>
                <a:tab pos="2298700" algn="l"/>
                <a:tab pos="2679700" algn="l"/>
                <a:tab pos="3060700" algn="l"/>
                <a:tab pos="3454400" algn="l"/>
                <a:tab pos="3835400" algn="l"/>
                <a:tab pos="4216400" algn="l"/>
              </a:tabLst>
              <a:defRPr sz="1848">
                <a:solidFill>
                  <a:srgbClr val="FFFF00"/>
                </a:solidFill>
                <a:latin typeface="Arial"/>
                <a:ea typeface="Arial"/>
                <a:cs typeface="Arial"/>
                <a:sym typeface="Arial"/>
              </a:defRPr>
            </a:pPr>
            <a:r>
              <a:t>- Ablative RIT mit 4,4 GBq (120 mCi) 07/05</a:t>
            </a:r>
          </a:p>
          <a:p>
            <a:pPr lvl="2" algn="just" defTabSz="384047">
              <a:tabLst>
                <a:tab pos="381000" algn="l"/>
                <a:tab pos="762000" algn="l"/>
                <a:tab pos="1143000" algn="l"/>
                <a:tab pos="1524000" algn="l"/>
                <a:tab pos="1917700" algn="l"/>
                <a:tab pos="2298700" algn="l"/>
                <a:tab pos="2679700" algn="l"/>
                <a:tab pos="3060700" algn="l"/>
                <a:tab pos="3454400" algn="l"/>
                <a:tab pos="3835400" algn="l"/>
                <a:tab pos="4216400" algn="l"/>
              </a:tabLst>
              <a:defRPr sz="1848">
                <a:solidFill>
                  <a:srgbClr val="FFFF00"/>
                </a:solidFill>
                <a:latin typeface="Arial"/>
                <a:ea typeface="Arial"/>
                <a:cs typeface="Arial"/>
                <a:sym typeface="Arial"/>
              </a:defRPr>
            </a:pPr>
            <a:r>
              <a:t>- RI-Szintigraphie mit 5 mCi (0.185 GBq) 131-Iod 11/05 und 04/06, jew. mit geringer Restspeicherung im Bereich der SD-Loge</a:t>
            </a:r>
          </a:p>
          <a:p>
            <a:pPr lvl="2" algn="just" defTabSz="384047">
              <a:tabLst>
                <a:tab pos="381000" algn="l"/>
                <a:tab pos="762000" algn="l"/>
                <a:tab pos="1143000" algn="l"/>
                <a:tab pos="1524000" algn="l"/>
                <a:tab pos="1917700" algn="l"/>
                <a:tab pos="2298700" algn="l"/>
                <a:tab pos="2679700" algn="l"/>
                <a:tab pos="3060700" algn="l"/>
                <a:tab pos="3454400" algn="l"/>
                <a:tab pos="3835400" algn="l"/>
                <a:tab pos="4216400" algn="l"/>
              </a:tabLst>
              <a:defRPr sz="1848">
                <a:solidFill>
                  <a:srgbClr val="FFFF00"/>
                </a:solidFill>
                <a:latin typeface="Arial"/>
                <a:ea typeface="Arial"/>
                <a:cs typeface="Arial"/>
                <a:sym typeface="Arial"/>
              </a:defRPr>
            </a:pPr>
            <a:r>
              <a:t>- Ablative RIT mit 5,66 GBq (152 mCi) 04/07 </a:t>
            </a:r>
          </a:p>
          <a:p>
            <a:pPr lvl="2" algn="just" defTabSz="384047">
              <a:tabLst>
                <a:tab pos="381000" algn="l"/>
                <a:tab pos="762000" algn="l"/>
                <a:tab pos="1143000" algn="l"/>
                <a:tab pos="1524000" algn="l"/>
                <a:tab pos="1917700" algn="l"/>
                <a:tab pos="2298700" algn="l"/>
                <a:tab pos="2679700" algn="l"/>
                <a:tab pos="3060700" algn="l"/>
                <a:tab pos="3454400" algn="l"/>
                <a:tab pos="3835400" algn="l"/>
                <a:tab pos="4216400" algn="l"/>
              </a:tabLst>
              <a:defRPr sz="1848">
                <a:solidFill>
                  <a:srgbClr val="FFFF00"/>
                </a:solidFill>
                <a:latin typeface="Arial"/>
                <a:ea typeface="Arial"/>
                <a:cs typeface="Arial"/>
                <a:sym typeface="Arial"/>
              </a:defRPr>
            </a:pPr>
            <a:r>
              <a:t>- Anschliessend kein Radioiod-speicherndes Gewebe 05/08, 07/10 und 02/14, Tg seither immer &lt; 0,2 ng/ml*</a:t>
            </a:r>
          </a:p>
          <a:p>
            <a:pPr algn="just" defTabSz="384047">
              <a:tabLst>
                <a:tab pos="381000" algn="l"/>
                <a:tab pos="762000" algn="l"/>
                <a:tab pos="1143000" algn="l"/>
                <a:tab pos="1524000" algn="l"/>
                <a:tab pos="1917700" algn="l"/>
                <a:tab pos="2298700" algn="l"/>
                <a:tab pos="2679700" algn="l"/>
                <a:tab pos="3060700" algn="l"/>
                <a:tab pos="3454400" algn="l"/>
                <a:tab pos="3835400" algn="l"/>
                <a:tab pos="4216400" algn="l"/>
              </a:tabLst>
              <a:defRPr sz="1848">
                <a:solidFill>
                  <a:srgbClr val="FFFF00"/>
                </a:solidFill>
                <a:latin typeface="Arial"/>
                <a:ea typeface="Arial"/>
                <a:cs typeface="Arial"/>
                <a:sym typeface="Arial"/>
              </a:defRPr>
            </a:pPr>
            <a:r>
              <a:t>- 09/21 Tg 0,4 ng/ml*</a:t>
            </a:r>
          </a:p>
          <a:p>
            <a:pPr algn="just" defTabSz="384047">
              <a:tabLst>
                <a:tab pos="381000" algn="l"/>
                <a:tab pos="762000" algn="l"/>
                <a:tab pos="1143000" algn="l"/>
                <a:tab pos="1524000" algn="l"/>
                <a:tab pos="1917700" algn="l"/>
                <a:tab pos="2298700" algn="l"/>
                <a:tab pos="2679700" algn="l"/>
                <a:tab pos="3060700" algn="l"/>
                <a:tab pos="3454400" algn="l"/>
                <a:tab pos="3835400" algn="l"/>
                <a:tab pos="4216400" algn="l"/>
              </a:tabLst>
              <a:defRPr sz="1848">
                <a:solidFill>
                  <a:srgbClr val="FFFF00"/>
                </a:solidFill>
                <a:latin typeface="Arial"/>
                <a:ea typeface="Arial"/>
                <a:cs typeface="Arial"/>
                <a:sym typeface="Arial"/>
              </a:defRPr>
            </a:pPr>
            <a:r>
              <a:t>- 04/22 erstmals hTG sens., Tg &lt; 0,15 ng/ml, Vergleichslabor * &lt; 0,2 ng/ml</a:t>
            </a:r>
          </a:p>
          <a:p>
            <a:pPr algn="just" defTabSz="384047">
              <a:tabLst>
                <a:tab pos="381000" algn="l"/>
                <a:tab pos="762000" algn="l"/>
                <a:tab pos="1143000" algn="l"/>
                <a:tab pos="1524000" algn="l"/>
                <a:tab pos="1917700" algn="l"/>
                <a:tab pos="2298700" algn="l"/>
                <a:tab pos="2679700" algn="l"/>
                <a:tab pos="3060700" algn="l"/>
                <a:tab pos="3454400" algn="l"/>
                <a:tab pos="3835400" algn="l"/>
                <a:tab pos="4216400" algn="l"/>
              </a:tabLst>
              <a:defRPr sz="1848">
                <a:solidFill>
                  <a:srgbClr val="FFFF00"/>
                </a:solidFill>
                <a:latin typeface="Arial"/>
                <a:ea typeface="Arial"/>
                <a:cs typeface="Arial"/>
                <a:sym typeface="Arial"/>
              </a:defRPr>
            </a:pPr>
            <a:r>
              <a:t>- 09/22 hTG sens., Tg &lt; 0,15 ng/ml, Vergleichslabor *  0,21 ng/ml</a:t>
            </a:r>
          </a:p>
          <a:p>
            <a:pPr algn="just" defTabSz="384047">
              <a:tabLst>
                <a:tab pos="381000" algn="l"/>
                <a:tab pos="762000" algn="l"/>
                <a:tab pos="1143000" algn="l"/>
                <a:tab pos="1524000" algn="l"/>
                <a:tab pos="1917700" algn="l"/>
                <a:tab pos="2298700" algn="l"/>
                <a:tab pos="2679700" algn="l"/>
                <a:tab pos="3060700" algn="l"/>
                <a:tab pos="3454400" algn="l"/>
                <a:tab pos="3835400" algn="l"/>
                <a:tab pos="4216400" algn="l"/>
              </a:tabLst>
              <a:defRPr sz="1554">
                <a:solidFill>
                  <a:srgbClr val="FFFF00"/>
                </a:solidFill>
                <a:latin typeface="Arial"/>
                <a:ea typeface="Arial"/>
                <a:cs typeface="Arial"/>
                <a:sym typeface="Arial"/>
              </a:defRPr>
            </a:pPr>
            <a:endParaRPr/>
          </a:p>
          <a:p>
            <a:pPr algn="just" defTabSz="384047">
              <a:tabLst>
                <a:tab pos="381000" algn="l"/>
                <a:tab pos="762000" algn="l"/>
                <a:tab pos="1143000" algn="l"/>
                <a:tab pos="1524000" algn="l"/>
                <a:tab pos="1917700" algn="l"/>
                <a:tab pos="2298700" algn="l"/>
                <a:tab pos="2679700" algn="l"/>
                <a:tab pos="3060700" algn="l"/>
                <a:tab pos="3454400" algn="l"/>
                <a:tab pos="3835400" algn="l"/>
                <a:tab pos="4216400" algn="l"/>
              </a:tabLst>
              <a:defRPr sz="714">
                <a:solidFill>
                  <a:srgbClr val="FFFF00"/>
                </a:solidFill>
                <a:latin typeface="Arial"/>
                <a:ea typeface="Arial"/>
                <a:cs typeface="Arial"/>
                <a:sym typeface="Arial"/>
              </a:defRPr>
            </a:pPr>
            <a:endParaRPr/>
          </a:p>
          <a:p>
            <a:pPr algn="just" defTabSz="384047">
              <a:tabLst>
                <a:tab pos="381000" algn="l"/>
                <a:tab pos="762000" algn="l"/>
                <a:tab pos="1143000" algn="l"/>
                <a:tab pos="1524000" algn="l"/>
                <a:tab pos="1917700" algn="l"/>
                <a:tab pos="2298700" algn="l"/>
                <a:tab pos="2679700" algn="l"/>
                <a:tab pos="3060700" algn="l"/>
                <a:tab pos="3454400" algn="l"/>
                <a:tab pos="3835400" algn="l"/>
                <a:tab pos="4216400" algn="l"/>
              </a:tabLst>
              <a:defRPr sz="1848">
                <a:solidFill>
                  <a:srgbClr val="FFFF00"/>
                </a:solidFill>
                <a:latin typeface="Arial"/>
                <a:ea typeface="Arial"/>
                <a:cs typeface="Arial"/>
                <a:sym typeface="Arial"/>
              </a:defRPr>
            </a:pPr>
            <a:r>
              <a:t>* </a:t>
            </a:r>
            <a:r>
              <a:rPr sz="1470"/>
              <a:t>bestimmt mit Siemens Immulite 2000 Thyreoglobulin, Immulite 2000, FA Siemens Healthineers</a:t>
            </a:r>
          </a:p>
        </p:txBody>
      </p:sp>
      <p:sp>
        <p:nvSpPr>
          <p:cNvPr id="67" name="Dr. med. S. Merk, Freiburg im Breisgau…"/>
          <p:cNvSpPr txBox="1"/>
          <p:nvPr/>
        </p:nvSpPr>
        <p:spPr>
          <a:xfrm>
            <a:off x="1800562" y="6211342"/>
            <a:ext cx="7139290" cy="4577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9" tIns="46799" rIns="46799" bIns="46799" anchor="b">
            <a:spAutoFit/>
          </a:bodyPr>
          <a:lstStyle/>
          <a:p>
            <a:pPr algn="r">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000" b="1">
                <a:solidFill>
                  <a:srgbClr val="FFFF00"/>
                </a:solidFill>
                <a:latin typeface="Arial"/>
                <a:ea typeface="Arial"/>
                <a:cs typeface="Arial"/>
                <a:sym typeface="Arial"/>
              </a:defRPr>
            </a:pPr>
            <a:r>
              <a:t>Dr. med. S. Merk, Freiburg im Breisgau  </a:t>
            </a:r>
          </a:p>
          <a:p>
            <a:pPr algn="r">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000" b="1">
                <a:solidFill>
                  <a:srgbClr val="FFFF00"/>
                </a:solidFill>
                <a:latin typeface="Arial"/>
                <a:ea typeface="Arial"/>
                <a:cs typeface="Arial"/>
                <a:sym typeface="Arial"/>
              </a:defRPr>
            </a:pPr>
            <a:r>
              <a:t>         50. Jubiläumsstagung Berufsverband  Deutscher Nuklearmediziner</a:t>
            </a:r>
          </a:p>
        </p:txBody>
      </p:sp>
      <p:sp>
        <p:nvSpPr>
          <p:cNvPr id="68" name="Erfahrungen mit hTG sensitiv in der täglichen Praxis"/>
          <p:cNvSpPr txBox="1"/>
          <p:nvPr/>
        </p:nvSpPr>
        <p:spPr>
          <a:xfrm>
            <a:off x="143806" y="412410"/>
            <a:ext cx="8856388" cy="4739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2700" b="1">
                <a:solidFill>
                  <a:srgbClr val="FFFF00"/>
                </a:solidFill>
                <a:latin typeface="Arial"/>
                <a:ea typeface="Arial"/>
                <a:cs typeface="Arial"/>
                <a:sym typeface="Arial"/>
              </a:defRPr>
            </a:lvl1pPr>
          </a:lstStyle>
          <a:p>
            <a:r>
              <a:t>Erfahrungen mit hTG sensitiv in der täglichen Praxis</a:t>
            </a:r>
          </a:p>
        </p:txBody>
      </p:sp>
      <p:sp>
        <p:nvSpPr>
          <p:cNvPr id="69" name="Form"/>
          <p:cNvSpPr/>
          <p:nvPr/>
        </p:nvSpPr>
        <p:spPr>
          <a:xfrm>
            <a:off x="7108400" y="1136792"/>
            <a:ext cx="316963" cy="855265"/>
          </a:xfrm>
          <a:custGeom>
            <a:avLst/>
            <a:gdLst/>
            <a:ahLst/>
            <a:cxnLst>
              <a:cxn ang="0">
                <a:pos x="wd2" y="hd2"/>
              </a:cxn>
              <a:cxn ang="5400000">
                <a:pos x="wd2" y="hd2"/>
              </a:cxn>
              <a:cxn ang="10800000">
                <a:pos x="wd2" y="hd2"/>
              </a:cxn>
              <a:cxn ang="16200000">
                <a:pos x="wd2" y="hd2"/>
              </a:cxn>
            </a:cxnLst>
            <a:rect l="0" t="0" r="r" b="b"/>
            <a:pathLst>
              <a:path w="21547" h="21600" extrusionOk="0">
                <a:moveTo>
                  <a:pt x="10777" y="0"/>
                </a:moveTo>
                <a:cubicBezTo>
                  <a:pt x="9509" y="0"/>
                  <a:pt x="8239" y="180"/>
                  <a:pt x="7271" y="540"/>
                </a:cubicBezTo>
                <a:cubicBezTo>
                  <a:pt x="5335" y="1259"/>
                  <a:pt x="5335" y="2425"/>
                  <a:pt x="7271" y="3144"/>
                </a:cubicBezTo>
                <a:cubicBezTo>
                  <a:pt x="9206" y="3863"/>
                  <a:pt x="12348" y="3863"/>
                  <a:pt x="14284" y="3144"/>
                </a:cubicBezTo>
                <a:cubicBezTo>
                  <a:pt x="16220" y="2425"/>
                  <a:pt x="16220" y="1259"/>
                  <a:pt x="14284" y="540"/>
                </a:cubicBezTo>
                <a:cubicBezTo>
                  <a:pt x="13316" y="180"/>
                  <a:pt x="12046" y="0"/>
                  <a:pt x="10777" y="0"/>
                </a:cubicBezTo>
                <a:close/>
                <a:moveTo>
                  <a:pt x="4845" y="4060"/>
                </a:moveTo>
                <a:cubicBezTo>
                  <a:pt x="2970" y="4060"/>
                  <a:pt x="1445" y="4331"/>
                  <a:pt x="907" y="4563"/>
                </a:cubicBezTo>
                <a:cubicBezTo>
                  <a:pt x="-23" y="4963"/>
                  <a:pt x="-21" y="5438"/>
                  <a:pt x="8" y="5606"/>
                </a:cubicBezTo>
                <a:lnTo>
                  <a:pt x="8" y="12393"/>
                </a:lnTo>
                <a:cubicBezTo>
                  <a:pt x="8" y="12733"/>
                  <a:pt x="732" y="13004"/>
                  <a:pt x="1648" y="13004"/>
                </a:cubicBezTo>
                <a:cubicBezTo>
                  <a:pt x="2563" y="13004"/>
                  <a:pt x="3292" y="12728"/>
                  <a:pt x="3292" y="12393"/>
                </a:cubicBezTo>
                <a:lnTo>
                  <a:pt x="3292" y="6777"/>
                </a:lnTo>
                <a:lnTo>
                  <a:pt x="4791" y="6777"/>
                </a:lnTo>
                <a:lnTo>
                  <a:pt x="4791" y="12641"/>
                </a:lnTo>
                <a:lnTo>
                  <a:pt x="4804" y="12641"/>
                </a:lnTo>
                <a:lnTo>
                  <a:pt x="4804" y="20628"/>
                </a:lnTo>
                <a:cubicBezTo>
                  <a:pt x="4804" y="21163"/>
                  <a:pt x="5982" y="21600"/>
                  <a:pt x="7421" y="21600"/>
                </a:cubicBezTo>
                <a:cubicBezTo>
                  <a:pt x="8860" y="21600"/>
                  <a:pt x="10037" y="21163"/>
                  <a:pt x="10037" y="20628"/>
                </a:cubicBezTo>
                <a:lnTo>
                  <a:pt x="10037" y="12641"/>
                </a:lnTo>
                <a:lnTo>
                  <a:pt x="10777" y="12641"/>
                </a:lnTo>
                <a:lnTo>
                  <a:pt x="11504" y="12641"/>
                </a:lnTo>
                <a:lnTo>
                  <a:pt x="11504" y="20628"/>
                </a:lnTo>
                <a:cubicBezTo>
                  <a:pt x="11504" y="21163"/>
                  <a:pt x="12682" y="21600"/>
                  <a:pt x="14121" y="21600"/>
                </a:cubicBezTo>
                <a:cubicBezTo>
                  <a:pt x="15559" y="21600"/>
                  <a:pt x="16737" y="21163"/>
                  <a:pt x="16737" y="20628"/>
                </a:cubicBezTo>
                <a:lnTo>
                  <a:pt x="16737" y="12636"/>
                </a:lnTo>
                <a:lnTo>
                  <a:pt x="16750" y="12636"/>
                </a:lnTo>
                <a:lnTo>
                  <a:pt x="16750" y="6772"/>
                </a:lnTo>
                <a:lnTo>
                  <a:pt x="18249" y="6772"/>
                </a:lnTo>
                <a:lnTo>
                  <a:pt x="18249" y="12388"/>
                </a:lnTo>
                <a:cubicBezTo>
                  <a:pt x="18249" y="12728"/>
                  <a:pt x="18973" y="12997"/>
                  <a:pt x="19889" y="12997"/>
                </a:cubicBezTo>
                <a:cubicBezTo>
                  <a:pt x="20805" y="12997"/>
                  <a:pt x="21533" y="12723"/>
                  <a:pt x="21533" y="12388"/>
                </a:cubicBezTo>
                <a:lnTo>
                  <a:pt x="21533" y="5606"/>
                </a:lnTo>
                <a:cubicBezTo>
                  <a:pt x="21577" y="5438"/>
                  <a:pt x="21564" y="4957"/>
                  <a:pt x="20634" y="4563"/>
                </a:cubicBezTo>
                <a:cubicBezTo>
                  <a:pt x="20096" y="4336"/>
                  <a:pt x="18566" y="4060"/>
                  <a:pt x="16691" y="4060"/>
                </a:cubicBezTo>
                <a:lnTo>
                  <a:pt x="10777" y="4060"/>
                </a:lnTo>
                <a:lnTo>
                  <a:pt x="4845" y="4060"/>
                </a:lnTo>
                <a:close/>
              </a:path>
            </a:pathLst>
          </a:custGeom>
          <a:solidFill>
            <a:srgbClr val="FFFB00"/>
          </a:solidFill>
          <a:ln w="25400">
            <a:solidFill>
              <a:schemeClr val="accent2"/>
            </a:solidFill>
          </a:ln>
        </p:spPr>
        <p:txBody>
          <a:bodyPr lIns="45719" rIns="45719"/>
          <a:lstStyle/>
          <a:p>
            <a:pPr>
              <a:defRPr>
                <a:solidFill>
                  <a:srgbClr val="FFFB00"/>
                </a:solidFill>
              </a:defRPr>
            </a:pPr>
            <a:endParaRPr/>
          </a:p>
        </p:txBody>
      </p:sp>
    </p:spTree>
  </p:cSld>
  <p:clrMapOvr>
    <a:masterClrMapping/>
  </p:clrMapOvr>
  <mc:AlternateContent xmlns:mc="http://schemas.openxmlformats.org/markup-compatibility/2006" xmlns:p14="http://schemas.microsoft.com/office/powerpoint/2010/main">
    <mc:Choice Requires="p14">
      <p:transition spd="med">
        <p:blinds dir="vert"/>
      </p:transition>
    </mc:Choice>
    <mc:Fallback xmlns:a14="http://schemas.microsoft.com/office/drawing/2010/main" xmlns:m="http://schemas.openxmlformats.org/officeDocument/2006/math" xmlns="">
      <p:transition spd="fast">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Dr. med. S. Merk, Freiburg im Breisgau…"/>
          <p:cNvSpPr txBox="1"/>
          <p:nvPr/>
        </p:nvSpPr>
        <p:spPr>
          <a:xfrm>
            <a:off x="1800562" y="6211342"/>
            <a:ext cx="7139290" cy="4577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9" tIns="46799" rIns="46799" bIns="46799" anchor="b">
            <a:spAutoFit/>
          </a:bodyPr>
          <a:lstStyle/>
          <a:p>
            <a:pPr algn="r">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000" b="1">
                <a:solidFill>
                  <a:srgbClr val="FFFF00"/>
                </a:solidFill>
                <a:latin typeface="Arial"/>
                <a:ea typeface="Arial"/>
                <a:cs typeface="Arial"/>
                <a:sym typeface="Arial"/>
              </a:defRPr>
            </a:pPr>
            <a:r>
              <a:t>Dr. med. S. Merk, Freiburg im Breisgau  </a:t>
            </a:r>
          </a:p>
          <a:p>
            <a:pPr algn="r">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000" b="1">
                <a:solidFill>
                  <a:srgbClr val="FFFF00"/>
                </a:solidFill>
                <a:latin typeface="Arial"/>
                <a:ea typeface="Arial"/>
                <a:cs typeface="Arial"/>
                <a:sym typeface="Arial"/>
              </a:defRPr>
            </a:pPr>
            <a:r>
              <a:t>         50. Jubiläumsstagung Berufsverband  Deutscher Nuklearmediziner</a:t>
            </a:r>
          </a:p>
        </p:txBody>
      </p:sp>
      <p:sp>
        <p:nvSpPr>
          <p:cNvPr id="72" name="Erfahrungen mit hTG sensitiv in der täglichen Praxis"/>
          <p:cNvSpPr txBox="1"/>
          <p:nvPr/>
        </p:nvSpPr>
        <p:spPr>
          <a:xfrm>
            <a:off x="143806" y="412410"/>
            <a:ext cx="8856388" cy="4739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2700" b="1">
                <a:solidFill>
                  <a:srgbClr val="FFFF00"/>
                </a:solidFill>
                <a:latin typeface="Arial"/>
                <a:ea typeface="Arial"/>
                <a:cs typeface="Arial"/>
                <a:sym typeface="Arial"/>
              </a:defRPr>
            </a:lvl1pPr>
          </a:lstStyle>
          <a:p>
            <a:r>
              <a:t>Erfahrungen mit hTG sensitiv in der täglichen Praxis</a:t>
            </a:r>
          </a:p>
        </p:txBody>
      </p:sp>
      <p:sp>
        <p:nvSpPr>
          <p:cNvPr id="73" name="Fallbeispiel 2:…"/>
          <p:cNvSpPr txBox="1">
            <a:spLocks noGrp="1"/>
          </p:cNvSpPr>
          <p:nvPr>
            <p:ph type="title" idx="4294967295"/>
          </p:nvPr>
        </p:nvSpPr>
        <p:spPr>
          <a:xfrm>
            <a:off x="510318" y="652512"/>
            <a:ext cx="8123364" cy="5713462"/>
          </a:xfrm>
          <a:prstGeom prst="rect">
            <a:avLst/>
          </a:prstGeom>
        </p:spPr>
        <p:txBody>
          <a:bodyPr>
            <a:normAutofit/>
          </a:bodyPr>
          <a:lstStyle/>
          <a:p>
            <a:pPr algn="just" defTabSz="384047">
              <a:tabLst>
                <a:tab pos="381000" algn="l"/>
                <a:tab pos="762000" algn="l"/>
                <a:tab pos="1143000" algn="l"/>
                <a:tab pos="1524000" algn="l"/>
                <a:tab pos="1917700" algn="l"/>
                <a:tab pos="2298700" algn="l"/>
                <a:tab pos="2679700" algn="l"/>
                <a:tab pos="3060700" algn="l"/>
                <a:tab pos="3454400" algn="l"/>
                <a:tab pos="3835400" algn="l"/>
                <a:tab pos="4216400" algn="l"/>
              </a:tabLst>
              <a:defRPr sz="2520" b="1">
                <a:solidFill>
                  <a:srgbClr val="FFFF00"/>
                </a:solidFill>
                <a:latin typeface="Arial"/>
                <a:ea typeface="Arial"/>
                <a:cs typeface="Arial"/>
                <a:sym typeface="Arial"/>
              </a:defRPr>
            </a:pPr>
            <a:r>
              <a:t>Fallbeispiel 2:</a:t>
            </a:r>
          </a:p>
          <a:p>
            <a:pPr algn="just" defTabSz="384047">
              <a:tabLst>
                <a:tab pos="381000" algn="l"/>
                <a:tab pos="762000" algn="l"/>
                <a:tab pos="1143000" algn="l"/>
                <a:tab pos="1524000" algn="l"/>
                <a:tab pos="1917700" algn="l"/>
                <a:tab pos="2298700" algn="l"/>
                <a:tab pos="2679700" algn="l"/>
                <a:tab pos="3060700" algn="l"/>
                <a:tab pos="3454400" algn="l"/>
                <a:tab pos="3835400" algn="l"/>
                <a:tab pos="4216400" algn="l"/>
              </a:tabLst>
              <a:defRPr sz="1848">
                <a:solidFill>
                  <a:srgbClr val="FFFF00"/>
                </a:solidFill>
                <a:latin typeface="Arial"/>
                <a:ea typeface="Arial"/>
                <a:cs typeface="Arial"/>
                <a:sym typeface="Arial"/>
              </a:defRPr>
            </a:pPr>
            <a:endParaRPr/>
          </a:p>
          <a:p>
            <a:pPr algn="just" defTabSz="384047">
              <a:tabLst>
                <a:tab pos="381000" algn="l"/>
                <a:tab pos="762000" algn="l"/>
                <a:tab pos="1143000" algn="l"/>
                <a:tab pos="1524000" algn="l"/>
                <a:tab pos="1917700" algn="l"/>
                <a:tab pos="2298700" algn="l"/>
                <a:tab pos="2679700" algn="l"/>
                <a:tab pos="3060700" algn="l"/>
                <a:tab pos="3454400" algn="l"/>
                <a:tab pos="3835400" algn="l"/>
                <a:tab pos="4216400" algn="l"/>
              </a:tabLst>
              <a:defRPr sz="1848">
                <a:solidFill>
                  <a:srgbClr val="FFFF00"/>
                </a:solidFill>
                <a:latin typeface="Arial"/>
                <a:ea typeface="Arial"/>
                <a:cs typeface="Arial"/>
                <a:sym typeface="Arial"/>
              </a:defRPr>
            </a:pPr>
            <a:endParaRPr/>
          </a:p>
          <a:p>
            <a:pPr lvl="4" algn="just" defTabSz="384047">
              <a:tabLst>
                <a:tab pos="381000" algn="l"/>
                <a:tab pos="762000" algn="l"/>
                <a:tab pos="1143000" algn="l"/>
                <a:tab pos="1524000" algn="l"/>
                <a:tab pos="1917700" algn="l"/>
                <a:tab pos="2298700" algn="l"/>
                <a:tab pos="2679700" algn="l"/>
                <a:tab pos="3060700" algn="l"/>
                <a:tab pos="3454400" algn="l"/>
                <a:tab pos="3835400" algn="l"/>
                <a:tab pos="4216400" algn="l"/>
              </a:tabLst>
              <a:defRPr sz="1848">
                <a:solidFill>
                  <a:srgbClr val="FFFF00"/>
                </a:solidFill>
                <a:latin typeface="Arial"/>
                <a:ea typeface="Arial"/>
                <a:cs typeface="Arial"/>
                <a:sym typeface="Arial"/>
              </a:defRPr>
            </a:pPr>
            <a:r>
              <a:t>Erstvorstellung 09/22 mit Diagnose Struma cystica                            55 Jahre</a:t>
            </a:r>
          </a:p>
          <a:p>
            <a:pPr lvl="2" algn="just" defTabSz="384047">
              <a:tabLst>
                <a:tab pos="381000" algn="l"/>
                <a:tab pos="762000" algn="l"/>
                <a:tab pos="1143000" algn="l"/>
                <a:tab pos="1524000" algn="l"/>
                <a:tab pos="1917700" algn="l"/>
                <a:tab pos="2298700" algn="l"/>
                <a:tab pos="2679700" algn="l"/>
                <a:tab pos="3060700" algn="l"/>
                <a:tab pos="3454400" algn="l"/>
                <a:tab pos="3835400" algn="l"/>
                <a:tab pos="4216400" algn="l"/>
              </a:tabLst>
              <a:defRPr sz="1848">
                <a:solidFill>
                  <a:srgbClr val="FFFF00"/>
                </a:solidFill>
                <a:latin typeface="Arial"/>
                <a:ea typeface="Arial"/>
                <a:cs typeface="Arial"/>
                <a:sym typeface="Arial"/>
              </a:defRPr>
            </a:pPr>
            <a:r>
              <a:t>              </a:t>
            </a:r>
          </a:p>
          <a:p>
            <a:pPr lvl="4" algn="just" defTabSz="384047">
              <a:tabLst>
                <a:tab pos="381000" algn="l"/>
                <a:tab pos="762000" algn="l"/>
                <a:tab pos="1143000" algn="l"/>
                <a:tab pos="1524000" algn="l"/>
                <a:tab pos="1917700" algn="l"/>
                <a:tab pos="2298700" algn="l"/>
                <a:tab pos="2679700" algn="l"/>
                <a:tab pos="3060700" algn="l"/>
                <a:tab pos="3454400" algn="l"/>
                <a:tab pos="3835400" algn="l"/>
                <a:tab pos="4216400" algn="l"/>
              </a:tabLst>
              <a:defRPr sz="1848">
                <a:solidFill>
                  <a:srgbClr val="FFFF00"/>
                </a:solidFill>
                <a:latin typeface="Arial"/>
                <a:ea typeface="Arial"/>
                <a:cs typeface="Arial"/>
                <a:sym typeface="Arial"/>
              </a:defRPr>
            </a:pPr>
            <a:r>
              <a:t>- Zufallsbefund im Rahmen einer CT Thorax lowdose wegen protrahiertem Husten</a:t>
            </a:r>
          </a:p>
          <a:p>
            <a:pPr lvl="2" algn="just" defTabSz="384047">
              <a:tabLst>
                <a:tab pos="381000" algn="l"/>
                <a:tab pos="762000" algn="l"/>
                <a:tab pos="1143000" algn="l"/>
                <a:tab pos="1524000" algn="l"/>
                <a:tab pos="1917700" algn="l"/>
                <a:tab pos="2298700" algn="l"/>
                <a:tab pos="2679700" algn="l"/>
                <a:tab pos="3060700" algn="l"/>
                <a:tab pos="3454400" algn="l"/>
                <a:tab pos="3835400" algn="l"/>
                <a:tab pos="4216400" algn="l"/>
              </a:tabLst>
              <a:defRPr sz="1848">
                <a:solidFill>
                  <a:srgbClr val="FFFF00"/>
                </a:solidFill>
                <a:latin typeface="Arial"/>
                <a:ea typeface="Arial"/>
                <a:cs typeface="Arial"/>
                <a:sym typeface="Arial"/>
              </a:defRPr>
            </a:pPr>
            <a:r>
              <a:t>- blande Schilddrüsen- und Familienanamnese</a:t>
            </a:r>
          </a:p>
          <a:p>
            <a:pPr lvl="2" algn="just" defTabSz="384047">
              <a:tabLst>
                <a:tab pos="381000" algn="l"/>
                <a:tab pos="762000" algn="l"/>
                <a:tab pos="1143000" algn="l"/>
                <a:tab pos="1524000" algn="l"/>
                <a:tab pos="1917700" algn="l"/>
                <a:tab pos="2298700" algn="l"/>
                <a:tab pos="2679700" algn="l"/>
                <a:tab pos="3060700" algn="l"/>
                <a:tab pos="3454400" algn="l"/>
                <a:tab pos="3835400" algn="l"/>
                <a:tab pos="4216400" algn="l"/>
              </a:tabLst>
              <a:defRPr sz="1848">
                <a:solidFill>
                  <a:srgbClr val="FFFF00"/>
                </a:solidFill>
                <a:latin typeface="Arial"/>
                <a:ea typeface="Arial"/>
                <a:cs typeface="Arial"/>
                <a:sym typeface="Arial"/>
              </a:defRPr>
            </a:pPr>
            <a:r>
              <a:t>- keine Dysthyreose, keine lokalen Beschwerden</a:t>
            </a:r>
          </a:p>
          <a:p>
            <a:pPr lvl="3" algn="just" defTabSz="384047">
              <a:tabLst>
                <a:tab pos="381000" algn="l"/>
                <a:tab pos="762000" algn="l"/>
                <a:tab pos="1143000" algn="l"/>
                <a:tab pos="1524000" algn="l"/>
                <a:tab pos="1917700" algn="l"/>
                <a:tab pos="2298700" algn="l"/>
                <a:tab pos="2679700" algn="l"/>
                <a:tab pos="3060700" algn="l"/>
                <a:tab pos="3454400" algn="l"/>
                <a:tab pos="3835400" algn="l"/>
                <a:tab pos="4216400" algn="l"/>
              </a:tabLst>
              <a:defRPr sz="1848">
                <a:solidFill>
                  <a:srgbClr val="FFFF00"/>
                </a:solidFill>
                <a:latin typeface="Arial"/>
                <a:ea typeface="Arial"/>
                <a:cs typeface="Arial"/>
                <a:sym typeface="Arial"/>
              </a:defRPr>
            </a:pPr>
            <a:r>
              <a:t>- Labor euthyreot, Tg auswärts 1217 ng/ml. HA empfiehlt                           Thyreoidektomie wegen NPL</a:t>
            </a:r>
          </a:p>
          <a:p>
            <a:pPr lvl="2" algn="just" defTabSz="384047">
              <a:tabLst>
                <a:tab pos="381000" algn="l"/>
                <a:tab pos="762000" algn="l"/>
                <a:tab pos="1143000" algn="l"/>
                <a:tab pos="1524000" algn="l"/>
                <a:tab pos="1917700" algn="l"/>
                <a:tab pos="2298700" algn="l"/>
                <a:tab pos="2679700" algn="l"/>
                <a:tab pos="3060700" algn="l"/>
                <a:tab pos="3454400" algn="l"/>
                <a:tab pos="3835400" algn="l"/>
                <a:tab pos="4216400" algn="l"/>
              </a:tabLst>
              <a:defRPr sz="1848">
                <a:solidFill>
                  <a:srgbClr val="FFFF00"/>
                </a:solidFill>
                <a:latin typeface="Arial"/>
                <a:ea typeface="Arial"/>
                <a:cs typeface="Arial"/>
                <a:sym typeface="Arial"/>
              </a:defRPr>
            </a:pPr>
            <a:r>
              <a:t>- Sonographisch linksführende Struma II°, Volumen 47,8 ml. Echonormales Parenchym. Solitärer echonormaler, polyzystischer Nodulus links (TIRADS 21,3 ml. Unauffällige Vaskularisation, keine LAP</a:t>
            </a:r>
          </a:p>
          <a:p>
            <a:pPr lvl="2" algn="just" defTabSz="384047">
              <a:tabLst>
                <a:tab pos="381000" algn="l"/>
                <a:tab pos="762000" algn="l"/>
                <a:tab pos="1143000" algn="l"/>
                <a:tab pos="1524000" algn="l"/>
                <a:tab pos="1917700" algn="l"/>
                <a:tab pos="2298700" algn="l"/>
                <a:tab pos="2679700" algn="l"/>
                <a:tab pos="3060700" algn="l"/>
                <a:tab pos="3454400" algn="l"/>
                <a:tab pos="3835400" algn="l"/>
                <a:tab pos="4216400" algn="l"/>
              </a:tabLst>
              <a:defRPr sz="1848">
                <a:solidFill>
                  <a:srgbClr val="FFFF00"/>
                </a:solidFill>
                <a:latin typeface="Arial"/>
                <a:ea typeface="Arial"/>
                <a:cs typeface="Arial"/>
                <a:sym typeface="Arial"/>
              </a:defRPr>
            </a:pPr>
            <a:r>
              <a:t>- szintigraphisch Minderspeicherung im Bereich des Knotens,Tc-uptake 0,7%</a:t>
            </a:r>
          </a:p>
          <a:p>
            <a:pPr algn="just" defTabSz="384047">
              <a:tabLst>
                <a:tab pos="381000" algn="l"/>
                <a:tab pos="762000" algn="l"/>
                <a:tab pos="1143000" algn="l"/>
                <a:tab pos="1524000" algn="l"/>
                <a:tab pos="1917700" algn="l"/>
                <a:tab pos="2298700" algn="l"/>
                <a:tab pos="2679700" algn="l"/>
                <a:tab pos="3060700" algn="l"/>
                <a:tab pos="3454400" algn="l"/>
                <a:tab pos="3835400" algn="l"/>
                <a:tab pos="4216400" algn="l"/>
              </a:tabLst>
              <a:defRPr sz="1848">
                <a:solidFill>
                  <a:srgbClr val="FFFF00"/>
                </a:solidFill>
                <a:latin typeface="Arial"/>
                <a:ea typeface="Arial"/>
                <a:cs typeface="Arial"/>
                <a:sym typeface="Arial"/>
              </a:defRPr>
            </a:pPr>
            <a:r>
              <a:t>- FNP regressiver Strumaknoten mit foll. Nekrosen, kein Anhalt für Malignität</a:t>
            </a:r>
          </a:p>
          <a:p>
            <a:pPr algn="just" defTabSz="384047">
              <a:tabLst>
                <a:tab pos="381000" algn="l"/>
                <a:tab pos="762000" algn="l"/>
                <a:tab pos="1143000" algn="l"/>
                <a:tab pos="1524000" algn="l"/>
                <a:tab pos="1917700" algn="l"/>
                <a:tab pos="2298700" algn="l"/>
                <a:tab pos="2679700" algn="l"/>
                <a:tab pos="3060700" algn="l"/>
                <a:tab pos="3454400" algn="l"/>
                <a:tab pos="3835400" algn="l"/>
                <a:tab pos="4216400" algn="l"/>
              </a:tabLst>
              <a:defRPr sz="1848">
                <a:solidFill>
                  <a:srgbClr val="FFFF00"/>
                </a:solidFill>
                <a:latin typeface="Arial"/>
                <a:ea typeface="Arial"/>
                <a:cs typeface="Arial"/>
                <a:sym typeface="Arial"/>
              </a:defRPr>
            </a:pPr>
            <a:r>
              <a:t>- hTg sens. Tg 273,2 ng/ml</a:t>
            </a:r>
          </a:p>
        </p:txBody>
      </p:sp>
      <p:sp>
        <p:nvSpPr>
          <p:cNvPr id="74" name="Form"/>
          <p:cNvSpPr/>
          <p:nvPr/>
        </p:nvSpPr>
        <p:spPr>
          <a:xfrm>
            <a:off x="7108400" y="1136792"/>
            <a:ext cx="316963" cy="855265"/>
          </a:xfrm>
          <a:custGeom>
            <a:avLst/>
            <a:gdLst/>
            <a:ahLst/>
            <a:cxnLst>
              <a:cxn ang="0">
                <a:pos x="wd2" y="hd2"/>
              </a:cxn>
              <a:cxn ang="5400000">
                <a:pos x="wd2" y="hd2"/>
              </a:cxn>
              <a:cxn ang="10800000">
                <a:pos x="wd2" y="hd2"/>
              </a:cxn>
              <a:cxn ang="16200000">
                <a:pos x="wd2" y="hd2"/>
              </a:cxn>
            </a:cxnLst>
            <a:rect l="0" t="0" r="r" b="b"/>
            <a:pathLst>
              <a:path w="21547" h="21600" extrusionOk="0">
                <a:moveTo>
                  <a:pt x="10777" y="0"/>
                </a:moveTo>
                <a:cubicBezTo>
                  <a:pt x="9509" y="0"/>
                  <a:pt x="8239" y="180"/>
                  <a:pt x="7271" y="540"/>
                </a:cubicBezTo>
                <a:cubicBezTo>
                  <a:pt x="5335" y="1259"/>
                  <a:pt x="5335" y="2425"/>
                  <a:pt x="7271" y="3144"/>
                </a:cubicBezTo>
                <a:cubicBezTo>
                  <a:pt x="9206" y="3863"/>
                  <a:pt x="12348" y="3863"/>
                  <a:pt x="14284" y="3144"/>
                </a:cubicBezTo>
                <a:cubicBezTo>
                  <a:pt x="16220" y="2425"/>
                  <a:pt x="16220" y="1259"/>
                  <a:pt x="14284" y="540"/>
                </a:cubicBezTo>
                <a:cubicBezTo>
                  <a:pt x="13316" y="180"/>
                  <a:pt x="12046" y="0"/>
                  <a:pt x="10777" y="0"/>
                </a:cubicBezTo>
                <a:close/>
                <a:moveTo>
                  <a:pt x="4845" y="4060"/>
                </a:moveTo>
                <a:cubicBezTo>
                  <a:pt x="2970" y="4060"/>
                  <a:pt x="1445" y="4331"/>
                  <a:pt x="907" y="4563"/>
                </a:cubicBezTo>
                <a:cubicBezTo>
                  <a:pt x="-23" y="4963"/>
                  <a:pt x="-21" y="5438"/>
                  <a:pt x="8" y="5606"/>
                </a:cubicBezTo>
                <a:lnTo>
                  <a:pt x="8" y="12393"/>
                </a:lnTo>
                <a:cubicBezTo>
                  <a:pt x="8" y="12733"/>
                  <a:pt x="732" y="13004"/>
                  <a:pt x="1648" y="13004"/>
                </a:cubicBezTo>
                <a:cubicBezTo>
                  <a:pt x="2563" y="13004"/>
                  <a:pt x="3292" y="12728"/>
                  <a:pt x="3292" y="12393"/>
                </a:cubicBezTo>
                <a:lnTo>
                  <a:pt x="3292" y="6777"/>
                </a:lnTo>
                <a:lnTo>
                  <a:pt x="4791" y="6777"/>
                </a:lnTo>
                <a:lnTo>
                  <a:pt x="4791" y="12641"/>
                </a:lnTo>
                <a:lnTo>
                  <a:pt x="4804" y="12641"/>
                </a:lnTo>
                <a:lnTo>
                  <a:pt x="4804" y="20628"/>
                </a:lnTo>
                <a:cubicBezTo>
                  <a:pt x="4804" y="21163"/>
                  <a:pt x="5982" y="21600"/>
                  <a:pt x="7421" y="21600"/>
                </a:cubicBezTo>
                <a:cubicBezTo>
                  <a:pt x="8860" y="21600"/>
                  <a:pt x="10037" y="21163"/>
                  <a:pt x="10037" y="20628"/>
                </a:cubicBezTo>
                <a:lnTo>
                  <a:pt x="10037" y="12641"/>
                </a:lnTo>
                <a:lnTo>
                  <a:pt x="10777" y="12641"/>
                </a:lnTo>
                <a:lnTo>
                  <a:pt x="11504" y="12641"/>
                </a:lnTo>
                <a:lnTo>
                  <a:pt x="11504" y="20628"/>
                </a:lnTo>
                <a:cubicBezTo>
                  <a:pt x="11504" y="21163"/>
                  <a:pt x="12682" y="21600"/>
                  <a:pt x="14121" y="21600"/>
                </a:cubicBezTo>
                <a:cubicBezTo>
                  <a:pt x="15559" y="21600"/>
                  <a:pt x="16737" y="21163"/>
                  <a:pt x="16737" y="20628"/>
                </a:cubicBezTo>
                <a:lnTo>
                  <a:pt x="16737" y="12636"/>
                </a:lnTo>
                <a:lnTo>
                  <a:pt x="16750" y="12636"/>
                </a:lnTo>
                <a:lnTo>
                  <a:pt x="16750" y="6772"/>
                </a:lnTo>
                <a:lnTo>
                  <a:pt x="18249" y="6772"/>
                </a:lnTo>
                <a:lnTo>
                  <a:pt x="18249" y="12388"/>
                </a:lnTo>
                <a:cubicBezTo>
                  <a:pt x="18249" y="12728"/>
                  <a:pt x="18973" y="12997"/>
                  <a:pt x="19889" y="12997"/>
                </a:cubicBezTo>
                <a:cubicBezTo>
                  <a:pt x="20805" y="12997"/>
                  <a:pt x="21533" y="12723"/>
                  <a:pt x="21533" y="12388"/>
                </a:cubicBezTo>
                <a:lnTo>
                  <a:pt x="21533" y="5606"/>
                </a:lnTo>
                <a:cubicBezTo>
                  <a:pt x="21577" y="5438"/>
                  <a:pt x="21564" y="4957"/>
                  <a:pt x="20634" y="4563"/>
                </a:cubicBezTo>
                <a:cubicBezTo>
                  <a:pt x="20096" y="4336"/>
                  <a:pt x="18566" y="4060"/>
                  <a:pt x="16691" y="4060"/>
                </a:cubicBezTo>
                <a:lnTo>
                  <a:pt x="10777" y="4060"/>
                </a:lnTo>
                <a:lnTo>
                  <a:pt x="4845" y="4060"/>
                </a:lnTo>
                <a:close/>
              </a:path>
            </a:pathLst>
          </a:custGeom>
          <a:solidFill>
            <a:srgbClr val="FFFB00"/>
          </a:solidFill>
          <a:ln w="25400">
            <a:solidFill>
              <a:schemeClr val="accent2"/>
            </a:solidFill>
          </a:ln>
        </p:spPr>
        <p:txBody>
          <a:bodyPr lIns="45719" rIns="45719"/>
          <a:lstStyle/>
          <a:p>
            <a:pPr>
              <a:defRPr>
                <a:solidFill>
                  <a:srgbClr val="FFFB00"/>
                </a:solidFill>
              </a:defRPr>
            </a:pPr>
            <a:endParaRPr/>
          </a:p>
        </p:txBody>
      </p:sp>
    </p:spTree>
  </p:cSld>
  <p:clrMapOvr>
    <a:masterClrMapping/>
  </p:clrMapOvr>
  <mc:AlternateContent xmlns:mc="http://schemas.openxmlformats.org/markup-compatibility/2006" xmlns:p14="http://schemas.microsoft.com/office/powerpoint/2010/main">
    <mc:Choice Requires="p14">
      <p:transition spd="med">
        <p:blinds dir="vert"/>
      </p:transition>
    </mc:Choice>
    <mc:Fallback xmlns:a14="http://schemas.microsoft.com/office/drawing/2010/main" xmlns:m="http://schemas.openxmlformats.org/officeDocument/2006/math" xmlns="">
      <p:transition spd="fast">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Sonstige Beobachtungen im Praxisalltag:…"/>
          <p:cNvSpPr txBox="1">
            <a:spLocks noGrp="1"/>
          </p:cNvSpPr>
          <p:nvPr>
            <p:ph type="title" idx="4294967295"/>
          </p:nvPr>
        </p:nvSpPr>
        <p:spPr>
          <a:xfrm>
            <a:off x="510318" y="1372245"/>
            <a:ext cx="8123364" cy="3318815"/>
          </a:xfrm>
          <a:prstGeom prst="rect">
            <a:avLst/>
          </a:prstGeom>
        </p:spPr>
        <p:txBody>
          <a:bodyPr>
            <a:normAutofit/>
          </a:bodyPr>
          <a:lstStyle/>
          <a:p>
            <a:pPr algn="just" defTabSz="365760">
              <a:tabLst>
                <a:tab pos="355600" algn="l"/>
                <a:tab pos="723900" algn="l"/>
                <a:tab pos="1092200" algn="l"/>
                <a:tab pos="1460500" algn="l"/>
                <a:tab pos="1828800" algn="l"/>
                <a:tab pos="2184400" algn="l"/>
                <a:tab pos="2552700" algn="l"/>
                <a:tab pos="2921000" algn="l"/>
                <a:tab pos="3289300" algn="l"/>
                <a:tab pos="3657600" algn="l"/>
                <a:tab pos="4013200" algn="l"/>
              </a:tabLst>
              <a:defRPr sz="2400" b="1">
                <a:solidFill>
                  <a:srgbClr val="FFFF00"/>
                </a:solidFill>
                <a:latin typeface="Arial"/>
                <a:ea typeface="Arial"/>
                <a:cs typeface="Arial"/>
                <a:sym typeface="Arial"/>
              </a:defRPr>
            </a:pPr>
            <a:r>
              <a:t>Sonstige Beobachtungen im Praxisalltag:</a:t>
            </a:r>
          </a:p>
          <a:p>
            <a:pPr algn="just" defTabSz="365760">
              <a:tabLst>
                <a:tab pos="355600" algn="l"/>
                <a:tab pos="723900" algn="l"/>
                <a:tab pos="1092200" algn="l"/>
                <a:tab pos="1460500" algn="l"/>
                <a:tab pos="1828800" algn="l"/>
                <a:tab pos="2184400" algn="l"/>
                <a:tab pos="2552700" algn="l"/>
                <a:tab pos="2921000" algn="l"/>
                <a:tab pos="3289300" algn="l"/>
                <a:tab pos="3657600" algn="l"/>
                <a:tab pos="4013200" algn="l"/>
              </a:tabLst>
              <a:defRPr sz="1760">
                <a:solidFill>
                  <a:srgbClr val="FFFF00"/>
                </a:solidFill>
                <a:latin typeface="Arial"/>
                <a:ea typeface="Arial"/>
                <a:cs typeface="Arial"/>
                <a:sym typeface="Arial"/>
              </a:defRPr>
            </a:pPr>
            <a:endParaRPr/>
          </a:p>
          <a:p>
            <a:pPr algn="just" defTabSz="365760">
              <a:tabLst>
                <a:tab pos="355600" algn="l"/>
                <a:tab pos="723900" algn="l"/>
                <a:tab pos="1092200" algn="l"/>
                <a:tab pos="1460500" algn="l"/>
                <a:tab pos="1828800" algn="l"/>
                <a:tab pos="2184400" algn="l"/>
                <a:tab pos="2552700" algn="l"/>
                <a:tab pos="2921000" algn="l"/>
                <a:tab pos="3289300" algn="l"/>
                <a:tab pos="3657600" algn="l"/>
                <a:tab pos="4013200" algn="l"/>
              </a:tabLst>
              <a:defRPr sz="1760">
                <a:solidFill>
                  <a:srgbClr val="FFFF00"/>
                </a:solidFill>
                <a:latin typeface="Arial"/>
                <a:ea typeface="Arial"/>
                <a:cs typeface="Arial"/>
                <a:sym typeface="Arial"/>
              </a:defRPr>
            </a:pPr>
            <a:r>
              <a:t>Bei hohen Thyreoglobulinkonzentrationen sind die Werte im Verlauf konsistenter</a:t>
            </a:r>
          </a:p>
          <a:p>
            <a:pPr algn="just" defTabSz="365760">
              <a:tabLst>
                <a:tab pos="355600" algn="l"/>
                <a:tab pos="723900" algn="l"/>
                <a:tab pos="1092200" algn="l"/>
                <a:tab pos="1460500" algn="l"/>
                <a:tab pos="1828800" algn="l"/>
                <a:tab pos="2184400" algn="l"/>
                <a:tab pos="2552700" algn="l"/>
                <a:tab pos="2921000" algn="l"/>
                <a:tab pos="3289300" algn="l"/>
                <a:tab pos="3657600" algn="l"/>
                <a:tab pos="4013200" algn="l"/>
              </a:tabLst>
              <a:defRPr sz="1760">
                <a:solidFill>
                  <a:srgbClr val="FFFF00"/>
                </a:solidFill>
                <a:latin typeface="Arial"/>
                <a:ea typeface="Arial"/>
                <a:cs typeface="Arial"/>
                <a:sym typeface="Arial"/>
              </a:defRPr>
            </a:pPr>
            <a:endParaRPr/>
          </a:p>
          <a:p>
            <a:pPr algn="just" defTabSz="365760">
              <a:tabLst>
                <a:tab pos="355600" algn="l"/>
                <a:tab pos="723900" algn="l"/>
                <a:tab pos="1092200" algn="l"/>
                <a:tab pos="1460500" algn="l"/>
                <a:tab pos="1828800" algn="l"/>
                <a:tab pos="2184400" algn="l"/>
                <a:tab pos="2552700" algn="l"/>
                <a:tab pos="2921000" algn="l"/>
                <a:tab pos="3289300" algn="l"/>
                <a:tab pos="3657600" algn="l"/>
                <a:tab pos="4013200" algn="l"/>
              </a:tabLst>
              <a:defRPr sz="1760">
                <a:solidFill>
                  <a:srgbClr val="FFFF00"/>
                </a:solidFill>
                <a:latin typeface="Arial"/>
                <a:ea typeface="Arial"/>
                <a:cs typeface="Arial"/>
                <a:sym typeface="Arial"/>
              </a:defRPr>
            </a:pPr>
            <a:r>
              <a:t>Andere Tg-Messverfahren scheinen bei hohen Thyreoglobulinwerten generell höher (zu hoch?) zu liegen</a:t>
            </a:r>
          </a:p>
          <a:p>
            <a:pPr algn="just" defTabSz="365760">
              <a:tabLst>
                <a:tab pos="355600" algn="l"/>
                <a:tab pos="723900" algn="l"/>
                <a:tab pos="1092200" algn="l"/>
                <a:tab pos="1460500" algn="l"/>
                <a:tab pos="1828800" algn="l"/>
                <a:tab pos="2184400" algn="l"/>
                <a:tab pos="2552700" algn="l"/>
                <a:tab pos="2921000" algn="l"/>
                <a:tab pos="3289300" algn="l"/>
                <a:tab pos="3657600" algn="l"/>
                <a:tab pos="4013200" algn="l"/>
              </a:tabLst>
              <a:defRPr sz="1760">
                <a:solidFill>
                  <a:srgbClr val="FFFF00"/>
                </a:solidFill>
                <a:latin typeface="Arial"/>
                <a:ea typeface="Arial"/>
                <a:cs typeface="Arial"/>
                <a:sym typeface="Arial"/>
              </a:defRPr>
            </a:pPr>
            <a:endParaRPr/>
          </a:p>
          <a:p>
            <a:pPr algn="just" defTabSz="365760">
              <a:tabLst>
                <a:tab pos="355600" algn="l"/>
                <a:tab pos="723900" algn="l"/>
                <a:tab pos="1092200" algn="l"/>
                <a:tab pos="1460500" algn="l"/>
                <a:tab pos="1828800" algn="l"/>
                <a:tab pos="2184400" algn="l"/>
                <a:tab pos="2552700" algn="l"/>
                <a:tab pos="2921000" algn="l"/>
                <a:tab pos="3289300" algn="l"/>
                <a:tab pos="3657600" algn="l"/>
                <a:tab pos="4013200" algn="l"/>
              </a:tabLst>
              <a:defRPr sz="1760">
                <a:solidFill>
                  <a:srgbClr val="FFFF00"/>
                </a:solidFill>
                <a:latin typeface="Arial"/>
                <a:ea typeface="Arial"/>
                <a:cs typeface="Arial"/>
                <a:sym typeface="Arial"/>
              </a:defRPr>
            </a:pPr>
            <a:r>
              <a:t>Problem stellt (noch) die sehr enge Wiederfindung v.a. nach oben (&gt; 100%) dar.</a:t>
            </a:r>
          </a:p>
          <a:p>
            <a:pPr algn="just" defTabSz="365760">
              <a:tabLst>
                <a:tab pos="355600" algn="l"/>
                <a:tab pos="723900" algn="l"/>
                <a:tab pos="1092200" algn="l"/>
                <a:tab pos="1460500" algn="l"/>
                <a:tab pos="1828800" algn="l"/>
                <a:tab pos="2184400" algn="l"/>
                <a:tab pos="2552700" algn="l"/>
                <a:tab pos="2921000" algn="l"/>
                <a:tab pos="3289300" algn="l"/>
                <a:tab pos="3657600" algn="l"/>
                <a:tab pos="4013200" algn="l"/>
              </a:tabLst>
              <a:defRPr sz="1760">
                <a:solidFill>
                  <a:srgbClr val="FFFF00"/>
                </a:solidFill>
                <a:latin typeface="Arial"/>
                <a:ea typeface="Arial"/>
                <a:cs typeface="Arial"/>
                <a:sym typeface="Arial"/>
              </a:defRPr>
            </a:pPr>
            <a:endParaRPr/>
          </a:p>
          <a:p>
            <a:pPr algn="just" defTabSz="365760">
              <a:tabLst>
                <a:tab pos="355600" algn="l"/>
                <a:tab pos="723900" algn="l"/>
                <a:tab pos="1092200" algn="l"/>
                <a:tab pos="1460500" algn="l"/>
                <a:tab pos="1828800" algn="l"/>
                <a:tab pos="2184400" algn="l"/>
                <a:tab pos="2552700" algn="l"/>
                <a:tab pos="2921000" algn="l"/>
                <a:tab pos="3289300" algn="l"/>
                <a:tab pos="3657600" algn="l"/>
                <a:tab pos="4013200" algn="l"/>
              </a:tabLst>
              <a:defRPr sz="1080" b="1">
                <a:solidFill>
                  <a:srgbClr val="FFFF00"/>
                </a:solidFill>
                <a:latin typeface="Arial"/>
                <a:ea typeface="Arial"/>
                <a:cs typeface="Arial"/>
                <a:sym typeface="Arial"/>
              </a:defRPr>
            </a:pPr>
            <a:endParaRPr/>
          </a:p>
        </p:txBody>
      </p:sp>
      <p:sp>
        <p:nvSpPr>
          <p:cNvPr id="77" name="Dr. med. S. Merk, Freiburg im Breisgau…"/>
          <p:cNvSpPr txBox="1"/>
          <p:nvPr/>
        </p:nvSpPr>
        <p:spPr>
          <a:xfrm>
            <a:off x="1800562" y="6211342"/>
            <a:ext cx="7139290" cy="4577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9" tIns="46799" rIns="46799" bIns="46799" anchor="b">
            <a:spAutoFit/>
          </a:bodyPr>
          <a:lstStyle/>
          <a:p>
            <a:pPr algn="r">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000" b="1">
                <a:solidFill>
                  <a:srgbClr val="FFFF00"/>
                </a:solidFill>
                <a:latin typeface="Arial"/>
                <a:ea typeface="Arial"/>
                <a:cs typeface="Arial"/>
                <a:sym typeface="Arial"/>
              </a:defRPr>
            </a:pPr>
            <a:r>
              <a:t>Dr. med. S. Merk, Freiburg im Breisgau  </a:t>
            </a:r>
          </a:p>
          <a:p>
            <a:pPr algn="r">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000" b="1">
                <a:solidFill>
                  <a:srgbClr val="FFFF00"/>
                </a:solidFill>
                <a:latin typeface="Arial"/>
                <a:ea typeface="Arial"/>
                <a:cs typeface="Arial"/>
                <a:sym typeface="Arial"/>
              </a:defRPr>
            </a:pPr>
            <a:r>
              <a:t>         50. Jubiläumsstagung Berufsverband  Deutscher Nuklearmediziner</a:t>
            </a:r>
          </a:p>
        </p:txBody>
      </p:sp>
      <p:sp>
        <p:nvSpPr>
          <p:cNvPr id="78" name="Erfahrungen mit hTG sensitiv in der täglichen Praxis"/>
          <p:cNvSpPr txBox="1"/>
          <p:nvPr/>
        </p:nvSpPr>
        <p:spPr>
          <a:xfrm>
            <a:off x="143806" y="412410"/>
            <a:ext cx="8856388" cy="4739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2700" b="1">
                <a:solidFill>
                  <a:srgbClr val="FFFF00"/>
                </a:solidFill>
                <a:latin typeface="Arial"/>
                <a:ea typeface="Arial"/>
                <a:cs typeface="Arial"/>
                <a:sym typeface="Arial"/>
              </a:defRPr>
            </a:lvl1pPr>
          </a:lstStyle>
          <a:p>
            <a:r>
              <a:t>Erfahrungen mit hTG sensitiv in der täglichen Praxis</a:t>
            </a:r>
          </a:p>
        </p:txBody>
      </p:sp>
    </p:spTree>
  </p:cSld>
  <p:clrMapOvr>
    <a:masterClrMapping/>
  </p:clrMapOvr>
  <mc:AlternateContent xmlns:mc="http://schemas.openxmlformats.org/markup-compatibility/2006" xmlns:p14="http://schemas.microsoft.com/office/powerpoint/2010/main">
    <mc:Choice Requires="p14">
      <p:transition spd="med">
        <p:blinds dir="vert"/>
      </p:transition>
    </mc:Choice>
    <mc:Fallback xmlns:a14="http://schemas.microsoft.com/office/drawing/2010/main" xmlns:m="http://schemas.openxmlformats.org/officeDocument/2006/math" xmlns="">
      <p:transition spd="fast">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Zusammenfassung:…"/>
          <p:cNvSpPr txBox="1">
            <a:spLocks noGrp="1"/>
          </p:cNvSpPr>
          <p:nvPr>
            <p:ph type="title" idx="4294967295"/>
          </p:nvPr>
        </p:nvSpPr>
        <p:spPr>
          <a:xfrm>
            <a:off x="510318" y="1372245"/>
            <a:ext cx="8123364" cy="3318815"/>
          </a:xfrm>
          <a:prstGeom prst="rect">
            <a:avLst/>
          </a:prstGeom>
        </p:spPr>
        <p:txBody>
          <a:bodyPr>
            <a:normAutofit/>
          </a:bodyPr>
          <a:lstStyle/>
          <a:p>
            <a:pPr algn="just" defTabSz="438911">
              <a:tabLst>
                <a:tab pos="431800" algn="l"/>
                <a:tab pos="876300" algn="l"/>
                <a:tab pos="1308100" algn="l"/>
                <a:tab pos="1752600" algn="l"/>
                <a:tab pos="2184400" algn="l"/>
                <a:tab pos="2628900" algn="l"/>
                <a:tab pos="3060700" algn="l"/>
                <a:tab pos="3505200" algn="l"/>
                <a:tab pos="3949700" algn="l"/>
                <a:tab pos="4381500" algn="l"/>
                <a:tab pos="4826000" algn="l"/>
              </a:tabLst>
              <a:defRPr sz="2880" b="1">
                <a:solidFill>
                  <a:srgbClr val="FFFF00"/>
                </a:solidFill>
                <a:latin typeface="Arial"/>
                <a:ea typeface="Arial"/>
                <a:cs typeface="Arial"/>
                <a:sym typeface="Arial"/>
              </a:defRPr>
            </a:pPr>
            <a:r>
              <a:t>Zusammenfassung:</a:t>
            </a:r>
          </a:p>
          <a:p>
            <a:pPr algn="just" defTabSz="438911">
              <a:tabLst>
                <a:tab pos="431800" algn="l"/>
                <a:tab pos="876300" algn="l"/>
                <a:tab pos="1308100" algn="l"/>
                <a:tab pos="1752600" algn="l"/>
                <a:tab pos="2184400" algn="l"/>
                <a:tab pos="2628900" algn="l"/>
                <a:tab pos="3060700" algn="l"/>
                <a:tab pos="3505200" algn="l"/>
                <a:tab pos="3949700" algn="l"/>
                <a:tab pos="4381500" algn="l"/>
                <a:tab pos="4826000" algn="l"/>
              </a:tabLst>
              <a:defRPr sz="2112">
                <a:solidFill>
                  <a:srgbClr val="FFFF00"/>
                </a:solidFill>
                <a:latin typeface="Arial"/>
                <a:ea typeface="Arial"/>
                <a:cs typeface="Arial"/>
                <a:sym typeface="Arial"/>
              </a:defRPr>
            </a:pPr>
            <a:endParaRPr/>
          </a:p>
          <a:p>
            <a:pPr algn="just" defTabSz="438911">
              <a:tabLst>
                <a:tab pos="431800" algn="l"/>
                <a:tab pos="876300" algn="l"/>
                <a:tab pos="1308100" algn="l"/>
                <a:tab pos="1752600" algn="l"/>
                <a:tab pos="2184400" algn="l"/>
                <a:tab pos="2628900" algn="l"/>
                <a:tab pos="3060700" algn="l"/>
                <a:tab pos="3505200" algn="l"/>
                <a:tab pos="3949700" algn="l"/>
                <a:tab pos="4381500" algn="l"/>
                <a:tab pos="4826000" algn="l"/>
              </a:tabLst>
              <a:defRPr sz="2112">
                <a:solidFill>
                  <a:srgbClr val="FFFF00"/>
                </a:solidFill>
                <a:latin typeface="Arial"/>
                <a:ea typeface="Arial"/>
                <a:cs typeface="Arial"/>
                <a:sym typeface="Arial"/>
              </a:defRPr>
            </a:pPr>
            <a:r>
              <a:t>Thyreoglobulin ist in der nuklearmedizinischen Diagnostik und Therapie ein wichtiger Parameter</a:t>
            </a:r>
          </a:p>
          <a:p>
            <a:pPr algn="just" defTabSz="438911">
              <a:tabLst>
                <a:tab pos="431800" algn="l"/>
                <a:tab pos="876300" algn="l"/>
                <a:tab pos="1308100" algn="l"/>
                <a:tab pos="1752600" algn="l"/>
                <a:tab pos="2184400" algn="l"/>
                <a:tab pos="2628900" algn="l"/>
                <a:tab pos="3060700" algn="l"/>
                <a:tab pos="3505200" algn="l"/>
                <a:tab pos="3949700" algn="l"/>
                <a:tab pos="4381500" algn="l"/>
                <a:tab pos="4826000" algn="l"/>
              </a:tabLst>
              <a:defRPr sz="2112">
                <a:solidFill>
                  <a:srgbClr val="FFFF00"/>
                </a:solidFill>
                <a:latin typeface="Arial"/>
                <a:ea typeface="Arial"/>
                <a:cs typeface="Arial"/>
                <a:sym typeface="Arial"/>
              </a:defRPr>
            </a:pPr>
            <a:endParaRPr/>
          </a:p>
          <a:p>
            <a:pPr algn="just" defTabSz="438911">
              <a:tabLst>
                <a:tab pos="431800" algn="l"/>
                <a:tab pos="876300" algn="l"/>
                <a:tab pos="1308100" algn="l"/>
                <a:tab pos="1752600" algn="l"/>
                <a:tab pos="2184400" algn="l"/>
                <a:tab pos="2628900" algn="l"/>
                <a:tab pos="3060700" algn="l"/>
                <a:tab pos="3505200" algn="l"/>
                <a:tab pos="3949700" algn="l"/>
                <a:tab pos="4381500" algn="l"/>
                <a:tab pos="4826000" algn="l"/>
              </a:tabLst>
              <a:defRPr sz="2112">
                <a:solidFill>
                  <a:srgbClr val="FFFF00"/>
                </a:solidFill>
                <a:latin typeface="Arial"/>
                <a:ea typeface="Arial"/>
                <a:cs typeface="Arial"/>
                <a:sym typeface="Arial"/>
              </a:defRPr>
            </a:pPr>
            <a:r>
              <a:t>Valide Tg-Werte insbesondere im sehr niedrigen Bereich ersparen unnötige Kosten und Folgeuntersuchungen (TSH-Stimulation, RIT-Szintigramme)</a:t>
            </a:r>
          </a:p>
          <a:p>
            <a:pPr algn="just" defTabSz="438911">
              <a:tabLst>
                <a:tab pos="431800" algn="l"/>
                <a:tab pos="876300" algn="l"/>
                <a:tab pos="1308100" algn="l"/>
                <a:tab pos="1752600" algn="l"/>
                <a:tab pos="2184400" algn="l"/>
                <a:tab pos="2628900" algn="l"/>
                <a:tab pos="3060700" algn="l"/>
                <a:tab pos="3505200" algn="l"/>
                <a:tab pos="3949700" algn="l"/>
                <a:tab pos="4381500" algn="l"/>
                <a:tab pos="4826000" algn="l"/>
              </a:tabLst>
              <a:defRPr sz="2112">
                <a:solidFill>
                  <a:srgbClr val="FFFF00"/>
                </a:solidFill>
                <a:latin typeface="Arial"/>
                <a:ea typeface="Arial"/>
                <a:cs typeface="Arial"/>
                <a:sym typeface="Arial"/>
              </a:defRPr>
            </a:pPr>
            <a:endParaRPr/>
          </a:p>
          <a:p>
            <a:pPr algn="just" defTabSz="438911">
              <a:tabLst>
                <a:tab pos="431800" algn="l"/>
                <a:tab pos="876300" algn="l"/>
                <a:tab pos="1308100" algn="l"/>
                <a:tab pos="1752600" algn="l"/>
                <a:tab pos="2184400" algn="l"/>
                <a:tab pos="2628900" algn="l"/>
                <a:tab pos="3060700" algn="l"/>
                <a:tab pos="3505200" algn="l"/>
                <a:tab pos="3949700" algn="l"/>
                <a:tab pos="4381500" algn="l"/>
                <a:tab pos="4826000" algn="l"/>
              </a:tabLst>
              <a:defRPr sz="2112">
                <a:solidFill>
                  <a:srgbClr val="FFFF00"/>
                </a:solidFill>
                <a:latin typeface="Arial"/>
                <a:ea typeface="Arial"/>
                <a:cs typeface="Arial"/>
                <a:sym typeface="Arial"/>
              </a:defRPr>
            </a:pPr>
            <a:r>
              <a:t>Sorgen für Sicherheit bei den Patient(inn)en</a:t>
            </a:r>
          </a:p>
        </p:txBody>
      </p:sp>
      <p:sp>
        <p:nvSpPr>
          <p:cNvPr id="81" name="Dr. med. S. Merk, Freiburg im Breisgau…"/>
          <p:cNvSpPr txBox="1"/>
          <p:nvPr/>
        </p:nvSpPr>
        <p:spPr>
          <a:xfrm>
            <a:off x="1800562" y="6211342"/>
            <a:ext cx="7139290" cy="4577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9" tIns="46799" rIns="46799" bIns="46799" anchor="b">
            <a:spAutoFit/>
          </a:bodyPr>
          <a:lstStyle/>
          <a:p>
            <a:pPr algn="r">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000" b="1">
                <a:solidFill>
                  <a:srgbClr val="FFFF00"/>
                </a:solidFill>
                <a:latin typeface="Arial"/>
                <a:ea typeface="Arial"/>
                <a:cs typeface="Arial"/>
                <a:sym typeface="Arial"/>
              </a:defRPr>
            </a:pPr>
            <a:r>
              <a:t>Dr. med. S. Merk, Freiburg im Breisgau  </a:t>
            </a:r>
          </a:p>
          <a:p>
            <a:pPr algn="r">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000" b="1">
                <a:solidFill>
                  <a:srgbClr val="FFFF00"/>
                </a:solidFill>
                <a:latin typeface="Arial"/>
                <a:ea typeface="Arial"/>
                <a:cs typeface="Arial"/>
                <a:sym typeface="Arial"/>
              </a:defRPr>
            </a:pPr>
            <a:r>
              <a:t>         50. Jubiläumsstagung Berufsverband  Deutscher Nuklearmediziner</a:t>
            </a:r>
          </a:p>
        </p:txBody>
      </p:sp>
      <p:sp>
        <p:nvSpPr>
          <p:cNvPr id="82" name="Erfahrungen mit hTG sensitiv in der täglichen Praxis"/>
          <p:cNvSpPr txBox="1"/>
          <p:nvPr/>
        </p:nvSpPr>
        <p:spPr>
          <a:xfrm>
            <a:off x="143806" y="412410"/>
            <a:ext cx="8856388" cy="4739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2700" b="1">
                <a:solidFill>
                  <a:srgbClr val="FFFF00"/>
                </a:solidFill>
                <a:latin typeface="Arial"/>
                <a:ea typeface="Arial"/>
                <a:cs typeface="Arial"/>
                <a:sym typeface="Arial"/>
              </a:defRPr>
            </a:lvl1pPr>
          </a:lstStyle>
          <a:p>
            <a:r>
              <a:t>Erfahrungen mit hTG sensitiv in der täglichen Praxis</a:t>
            </a:r>
          </a:p>
        </p:txBody>
      </p:sp>
    </p:spTree>
  </p:cSld>
  <p:clrMapOvr>
    <a:masterClrMapping/>
  </p:clrMapOvr>
  <mc:AlternateContent xmlns:mc="http://schemas.openxmlformats.org/markup-compatibility/2006" xmlns:p14="http://schemas.microsoft.com/office/powerpoint/2010/main">
    <mc:Choice Requires="p14">
      <p:transition spd="med">
        <p:blinds dir="vert"/>
      </p:transition>
    </mc:Choice>
    <mc:Fallback xmlns:a14="http://schemas.microsoft.com/office/drawing/2010/main" xmlns:m="http://schemas.openxmlformats.org/officeDocument/2006/math" xmlns="">
      <p:transition spd="fast">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 name="Bild" descr="Bild"/>
          <p:cNvPicPr>
            <a:picLocks noChangeAspect="1"/>
          </p:cNvPicPr>
          <p:nvPr/>
        </p:nvPicPr>
        <p:blipFill>
          <a:blip r:embed="rId2">
            <a:extLst/>
          </a:blip>
          <a:stretch>
            <a:fillRect/>
          </a:stretch>
        </p:blipFill>
        <p:spPr>
          <a:xfrm>
            <a:off x="1583577" y="427450"/>
            <a:ext cx="5976846" cy="5092272"/>
          </a:xfrm>
          <a:prstGeom prst="rect">
            <a:avLst/>
          </a:prstGeom>
          <a:ln w="12700">
            <a:miter lim="400000"/>
          </a:ln>
        </p:spPr>
      </p:pic>
      <p:sp>
        <p:nvSpPr>
          <p:cNvPr id="85" name="Dr. med. S. Merk, Freiburg im Breisgau…"/>
          <p:cNvSpPr txBox="1"/>
          <p:nvPr/>
        </p:nvSpPr>
        <p:spPr>
          <a:xfrm>
            <a:off x="1800562" y="6211342"/>
            <a:ext cx="7139290" cy="4577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9" tIns="46799" rIns="46799" bIns="46799" anchor="b">
            <a:spAutoFit/>
          </a:bodyPr>
          <a:lstStyle/>
          <a:p>
            <a:pPr algn="r">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000" b="1">
                <a:solidFill>
                  <a:srgbClr val="FFFF00"/>
                </a:solidFill>
                <a:latin typeface="Arial"/>
                <a:ea typeface="Arial"/>
                <a:cs typeface="Arial"/>
                <a:sym typeface="Arial"/>
              </a:defRPr>
            </a:pPr>
            <a:r>
              <a:t>Dr. med. S. Merk, Freiburg im Breisgau  </a:t>
            </a:r>
          </a:p>
          <a:p>
            <a:pPr algn="r">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000" b="1">
                <a:solidFill>
                  <a:srgbClr val="FFFF00"/>
                </a:solidFill>
                <a:latin typeface="Arial"/>
                <a:ea typeface="Arial"/>
                <a:cs typeface="Arial"/>
                <a:sym typeface="Arial"/>
              </a:defRPr>
            </a:pPr>
            <a:r>
              <a:t>         50. Jubiläumsstagung Berufsverband  Deutscher Nuklearmediziner</a:t>
            </a:r>
          </a:p>
        </p:txBody>
      </p:sp>
      <p:sp>
        <p:nvSpPr>
          <p:cNvPr id="86" name="Vielen Dank!"/>
          <p:cNvSpPr txBox="1">
            <a:spLocks noGrp="1"/>
          </p:cNvSpPr>
          <p:nvPr>
            <p:ph type="title" idx="4294967295"/>
          </p:nvPr>
        </p:nvSpPr>
        <p:spPr>
          <a:xfrm>
            <a:off x="307118" y="5372744"/>
            <a:ext cx="4781165" cy="1271101"/>
          </a:xfrm>
          <a:prstGeom prst="rect">
            <a:avLst/>
          </a:prstGeom>
        </p:spPr>
        <p:txBody>
          <a:bodyPr>
            <a:normAutofit/>
          </a:bodyPr>
          <a:lstStyle>
            <a:lvl1pPr algn="just">
              <a:tabLst>
                <a:tab pos="914400" algn="l"/>
                <a:tab pos="1828800" algn="l"/>
                <a:tab pos="2743200" algn="l"/>
                <a:tab pos="3657600" algn="l"/>
                <a:tab pos="4572000" algn="l"/>
                <a:tab pos="5486400" algn="l"/>
                <a:tab pos="6400800" algn="l"/>
                <a:tab pos="7315200" algn="l"/>
                <a:tab pos="8229600" algn="l"/>
                <a:tab pos="9144000" algn="l"/>
                <a:tab pos="10058400" algn="l"/>
              </a:tabLst>
              <a:defRPr sz="6000" b="1">
                <a:solidFill>
                  <a:srgbClr val="FFFF00"/>
                </a:solidFill>
                <a:latin typeface="Arial"/>
                <a:ea typeface="Arial"/>
                <a:cs typeface="Arial"/>
                <a:sym typeface="Arial"/>
              </a:defRPr>
            </a:lvl1pPr>
          </a:lstStyle>
          <a:p>
            <a:r>
              <a:t>Vielen Dank!</a:t>
            </a:r>
          </a:p>
        </p:txBody>
      </p:sp>
    </p:spTree>
  </p:cSld>
  <p:clrMapOvr>
    <a:masterClrMapping/>
  </p:clrMapOvr>
  <mc:AlternateContent xmlns:mc="http://schemas.openxmlformats.org/markup-compatibility/2006" xmlns:p14="http://schemas.microsoft.com/office/powerpoint/2010/main">
    <mc:Choice Requires="p14">
      <p:transition spd="slow">
        <p:blinds dir="vert"/>
      </p:transition>
    </mc:Choice>
    <mc:Fallback xmlns:a14="http://schemas.microsoft.com/office/drawing/2010/main" xmlns:m="http://schemas.openxmlformats.org/officeDocument/2006/math"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Gliederung:…"/>
          <p:cNvSpPr txBox="1">
            <a:spLocks noGrp="1"/>
          </p:cNvSpPr>
          <p:nvPr>
            <p:ph type="title" idx="4294967295"/>
          </p:nvPr>
        </p:nvSpPr>
        <p:spPr>
          <a:xfrm>
            <a:off x="900112" y="1454248"/>
            <a:ext cx="7343776" cy="3751373"/>
          </a:xfrm>
          <a:prstGeom prst="rect">
            <a:avLst/>
          </a:prstGeom>
        </p:spPr>
        <p:txBody>
          <a:bodyPr>
            <a:normAutofit/>
          </a:bodyPr>
          <a:lstStyle/>
          <a:p>
            <a:pPr algn="just">
              <a:tabLst>
                <a:tab pos="914400" algn="l"/>
                <a:tab pos="1828800" algn="l"/>
                <a:tab pos="2743200" algn="l"/>
                <a:tab pos="3657600" algn="l"/>
                <a:tab pos="4572000" algn="l"/>
                <a:tab pos="5486400" algn="l"/>
                <a:tab pos="6400800" algn="l"/>
                <a:tab pos="7315200" algn="l"/>
                <a:tab pos="8229600" algn="l"/>
                <a:tab pos="9144000" algn="l"/>
                <a:tab pos="10058400" algn="l"/>
              </a:tabLst>
              <a:defRPr sz="3800" b="1">
                <a:solidFill>
                  <a:srgbClr val="FFFF00"/>
                </a:solidFill>
                <a:latin typeface="Arial"/>
                <a:ea typeface="Arial"/>
                <a:cs typeface="Arial"/>
                <a:sym typeface="Arial"/>
              </a:defRPr>
            </a:pPr>
            <a:r>
              <a:t>Gliederung:</a:t>
            </a:r>
          </a:p>
          <a:p>
            <a:pPr algn="just">
              <a:tabLst>
                <a:tab pos="914400" algn="l"/>
                <a:tab pos="1828800" algn="l"/>
                <a:tab pos="2743200" algn="l"/>
                <a:tab pos="3657600" algn="l"/>
                <a:tab pos="4572000" algn="l"/>
                <a:tab pos="5486400" algn="l"/>
                <a:tab pos="6400800" algn="l"/>
                <a:tab pos="7315200" algn="l"/>
                <a:tab pos="8229600" algn="l"/>
                <a:tab pos="9144000" algn="l"/>
                <a:tab pos="10058400" algn="l"/>
              </a:tabLst>
              <a:defRPr sz="3000" b="1">
                <a:solidFill>
                  <a:srgbClr val="FFFF00"/>
                </a:solidFill>
                <a:latin typeface="Arial"/>
                <a:ea typeface="Arial"/>
                <a:cs typeface="Arial"/>
                <a:sym typeface="Arial"/>
              </a:defRPr>
            </a:pPr>
            <a:endParaRPr/>
          </a:p>
          <a:p>
            <a:pPr algn="just">
              <a:tabLst>
                <a:tab pos="914400" algn="l"/>
                <a:tab pos="1828800" algn="l"/>
                <a:tab pos="2743200" algn="l"/>
                <a:tab pos="3657600" algn="l"/>
                <a:tab pos="4572000" algn="l"/>
                <a:tab pos="5486400" algn="l"/>
                <a:tab pos="6400800" algn="l"/>
                <a:tab pos="7315200" algn="l"/>
                <a:tab pos="8229600" algn="l"/>
                <a:tab pos="9144000" algn="l"/>
                <a:tab pos="10058400" algn="l"/>
              </a:tabLst>
              <a:defRPr sz="2700" b="1">
                <a:solidFill>
                  <a:srgbClr val="FFFF00"/>
                </a:solidFill>
                <a:latin typeface="Arial"/>
                <a:ea typeface="Arial"/>
                <a:cs typeface="Arial"/>
                <a:sym typeface="Arial"/>
              </a:defRPr>
            </a:pPr>
            <a:r>
              <a:t>1.) Was ist Thyreoglobulin (Tg)</a:t>
            </a:r>
          </a:p>
          <a:p>
            <a:pPr algn="just">
              <a:tabLst>
                <a:tab pos="914400" algn="l"/>
                <a:tab pos="1828800" algn="l"/>
                <a:tab pos="2743200" algn="l"/>
                <a:tab pos="3657600" algn="l"/>
                <a:tab pos="4572000" algn="l"/>
                <a:tab pos="5486400" algn="l"/>
                <a:tab pos="6400800" algn="l"/>
                <a:tab pos="7315200" algn="l"/>
                <a:tab pos="8229600" algn="l"/>
                <a:tab pos="9144000" algn="l"/>
                <a:tab pos="10058400" algn="l"/>
              </a:tabLst>
              <a:defRPr sz="2700" b="1">
                <a:solidFill>
                  <a:srgbClr val="FFFF00"/>
                </a:solidFill>
                <a:latin typeface="Arial"/>
                <a:ea typeface="Arial"/>
                <a:cs typeface="Arial"/>
                <a:sym typeface="Arial"/>
              </a:defRPr>
            </a:pPr>
            <a:r>
              <a:t>2.) Nachweis von Tg</a:t>
            </a:r>
          </a:p>
          <a:p>
            <a:pPr algn="just">
              <a:tabLst>
                <a:tab pos="914400" algn="l"/>
                <a:tab pos="1828800" algn="l"/>
                <a:tab pos="2743200" algn="l"/>
                <a:tab pos="3657600" algn="l"/>
                <a:tab pos="4572000" algn="l"/>
                <a:tab pos="5486400" algn="l"/>
                <a:tab pos="6400800" algn="l"/>
                <a:tab pos="7315200" algn="l"/>
                <a:tab pos="8229600" algn="l"/>
                <a:tab pos="9144000" algn="l"/>
                <a:tab pos="10058400" algn="l"/>
              </a:tabLst>
              <a:defRPr sz="2700" b="1">
                <a:solidFill>
                  <a:srgbClr val="FFFF00"/>
                </a:solidFill>
                <a:latin typeface="Arial"/>
                <a:ea typeface="Arial"/>
                <a:cs typeface="Arial"/>
                <a:sym typeface="Arial"/>
              </a:defRPr>
            </a:pPr>
            <a:r>
              <a:t>3.) Indikation für Tg-Bestimmung</a:t>
            </a:r>
          </a:p>
          <a:p>
            <a:pPr algn="just">
              <a:tabLst>
                <a:tab pos="914400" algn="l"/>
                <a:tab pos="1828800" algn="l"/>
                <a:tab pos="2743200" algn="l"/>
                <a:tab pos="3657600" algn="l"/>
                <a:tab pos="4572000" algn="l"/>
                <a:tab pos="5486400" algn="l"/>
                <a:tab pos="6400800" algn="l"/>
                <a:tab pos="7315200" algn="l"/>
                <a:tab pos="8229600" algn="l"/>
                <a:tab pos="9144000" algn="l"/>
                <a:tab pos="10058400" algn="l"/>
              </a:tabLst>
              <a:defRPr sz="2700" b="1">
                <a:solidFill>
                  <a:srgbClr val="FFFF00"/>
                </a:solidFill>
                <a:latin typeface="Arial"/>
                <a:ea typeface="Arial"/>
                <a:cs typeface="Arial"/>
                <a:sym typeface="Arial"/>
              </a:defRPr>
            </a:pPr>
            <a:r>
              <a:t>4.) Fallbeispiele</a:t>
            </a:r>
          </a:p>
          <a:p>
            <a:pPr algn="just">
              <a:tabLst>
                <a:tab pos="914400" algn="l"/>
                <a:tab pos="1828800" algn="l"/>
                <a:tab pos="2743200" algn="l"/>
                <a:tab pos="3657600" algn="l"/>
                <a:tab pos="4572000" algn="l"/>
                <a:tab pos="5486400" algn="l"/>
                <a:tab pos="6400800" algn="l"/>
                <a:tab pos="7315200" algn="l"/>
                <a:tab pos="8229600" algn="l"/>
                <a:tab pos="9144000" algn="l"/>
                <a:tab pos="10058400" algn="l"/>
              </a:tabLst>
              <a:defRPr sz="2700" b="1">
                <a:solidFill>
                  <a:srgbClr val="FFFF00"/>
                </a:solidFill>
                <a:latin typeface="Arial"/>
                <a:ea typeface="Arial"/>
                <a:cs typeface="Arial"/>
                <a:sym typeface="Arial"/>
              </a:defRPr>
            </a:pPr>
            <a:r>
              <a:t>5.) Zusammenfassung</a:t>
            </a:r>
          </a:p>
        </p:txBody>
      </p:sp>
      <p:sp>
        <p:nvSpPr>
          <p:cNvPr id="33" name="Dr. med. S. Merk, Freiburg im Breisgau…"/>
          <p:cNvSpPr txBox="1"/>
          <p:nvPr/>
        </p:nvSpPr>
        <p:spPr>
          <a:xfrm>
            <a:off x="1800562" y="6211342"/>
            <a:ext cx="7139290" cy="4577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9" tIns="46799" rIns="46799" bIns="46799" anchor="b">
            <a:spAutoFit/>
          </a:bodyPr>
          <a:lstStyle/>
          <a:p>
            <a:pPr algn="r">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000" b="1">
                <a:solidFill>
                  <a:srgbClr val="FFFF00"/>
                </a:solidFill>
                <a:latin typeface="Arial"/>
                <a:ea typeface="Arial"/>
                <a:cs typeface="Arial"/>
                <a:sym typeface="Arial"/>
              </a:defRPr>
            </a:pPr>
            <a:r>
              <a:t>Dr. med. S. Merk, Freiburg im Breisgau  </a:t>
            </a:r>
          </a:p>
          <a:p>
            <a:pPr algn="r">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000" b="1">
                <a:solidFill>
                  <a:srgbClr val="FFFF00"/>
                </a:solidFill>
                <a:latin typeface="Arial"/>
                <a:ea typeface="Arial"/>
                <a:cs typeface="Arial"/>
                <a:sym typeface="Arial"/>
              </a:defRPr>
            </a:pPr>
            <a:r>
              <a:t>         50. Jubiläumsstagung Berufsverband  Deutscher Nuklearmediziner</a:t>
            </a:r>
          </a:p>
        </p:txBody>
      </p:sp>
      <p:sp>
        <p:nvSpPr>
          <p:cNvPr id="34" name="Erfahrungen mit hTG sensitiv in der täglichen Praxis"/>
          <p:cNvSpPr txBox="1"/>
          <p:nvPr/>
        </p:nvSpPr>
        <p:spPr>
          <a:xfrm>
            <a:off x="143806" y="412410"/>
            <a:ext cx="8856388" cy="4739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2700" b="1">
                <a:solidFill>
                  <a:srgbClr val="FFFF00"/>
                </a:solidFill>
                <a:latin typeface="Arial"/>
                <a:ea typeface="Arial"/>
                <a:cs typeface="Arial"/>
                <a:sym typeface="Arial"/>
              </a:defRPr>
            </a:lvl1pPr>
          </a:lstStyle>
          <a:p>
            <a:r>
              <a:t>Erfahrungen mit hTG sensitiv in der täglichen Praxis</a:t>
            </a:r>
          </a:p>
        </p:txBody>
      </p:sp>
    </p:spTree>
  </p:cSld>
  <p:clrMapOvr>
    <a:masterClrMapping/>
  </p:clrMapOvr>
  <mc:AlternateContent xmlns:mc="http://schemas.openxmlformats.org/markup-compatibility/2006" xmlns:p14="http://schemas.microsoft.com/office/powerpoint/2010/main">
    <mc:Choice Requires="p14">
      <p:transition spd="slow" p14:dur="1200">
        <p:blinds dir="vert"/>
      </p:transition>
    </mc:Choice>
    <mc:Fallback xmlns:a14="http://schemas.microsoft.com/office/drawing/2010/main" xmlns:m="http://schemas.openxmlformats.org/officeDocument/2006/math"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Definition…"/>
          <p:cNvSpPr txBox="1">
            <a:spLocks noGrp="1"/>
          </p:cNvSpPr>
          <p:nvPr>
            <p:ph type="title" idx="4294967295"/>
          </p:nvPr>
        </p:nvSpPr>
        <p:spPr>
          <a:xfrm>
            <a:off x="372390" y="1708248"/>
            <a:ext cx="8399220" cy="3751373"/>
          </a:xfrm>
          <a:prstGeom prst="rect">
            <a:avLst/>
          </a:prstGeom>
        </p:spPr>
        <p:txBody>
          <a:bodyPr>
            <a:normAutofit/>
          </a:bodyPr>
          <a:lstStyle/>
          <a:p>
            <a:pPr algn="just">
              <a:tabLst>
                <a:tab pos="914400" algn="l"/>
                <a:tab pos="1828800" algn="l"/>
                <a:tab pos="2743200" algn="l"/>
                <a:tab pos="3657600" algn="l"/>
                <a:tab pos="4572000" algn="l"/>
                <a:tab pos="5486400" algn="l"/>
                <a:tab pos="6400800" algn="l"/>
                <a:tab pos="7315200" algn="l"/>
                <a:tab pos="8229600" algn="l"/>
                <a:tab pos="9144000" algn="l"/>
                <a:tab pos="10058400" algn="l"/>
              </a:tabLst>
              <a:defRPr sz="3800" b="1">
                <a:solidFill>
                  <a:srgbClr val="FFFF00"/>
                </a:solidFill>
                <a:latin typeface="Arial"/>
                <a:ea typeface="Arial"/>
                <a:cs typeface="Arial"/>
                <a:sym typeface="Arial"/>
              </a:defRPr>
            </a:pPr>
            <a:r>
              <a:t>Definition</a:t>
            </a:r>
          </a:p>
          <a:p>
            <a:pPr algn="just">
              <a:tabLst>
                <a:tab pos="914400" algn="l"/>
                <a:tab pos="1828800" algn="l"/>
                <a:tab pos="2743200" algn="l"/>
                <a:tab pos="3657600" algn="l"/>
                <a:tab pos="4572000" algn="l"/>
                <a:tab pos="5486400" algn="l"/>
                <a:tab pos="6400800" algn="l"/>
                <a:tab pos="7315200" algn="l"/>
                <a:tab pos="8229600" algn="l"/>
                <a:tab pos="9144000" algn="l"/>
                <a:tab pos="10058400" algn="l"/>
              </a:tabLst>
              <a:defRPr sz="3000" b="1">
                <a:solidFill>
                  <a:srgbClr val="FFFF00"/>
                </a:solidFill>
                <a:latin typeface="Arial"/>
                <a:ea typeface="Arial"/>
                <a:cs typeface="Arial"/>
                <a:sym typeface="Arial"/>
              </a:defRPr>
            </a:pPr>
            <a:endParaRPr/>
          </a:p>
          <a:p>
            <a:pPr algn="just">
              <a:tabLst>
                <a:tab pos="914400" algn="l"/>
                <a:tab pos="1828800" algn="l"/>
                <a:tab pos="2743200" algn="l"/>
                <a:tab pos="3657600" algn="l"/>
                <a:tab pos="4572000" algn="l"/>
                <a:tab pos="5486400" algn="l"/>
                <a:tab pos="6400800" algn="l"/>
                <a:tab pos="7315200" algn="l"/>
                <a:tab pos="8229600" algn="l"/>
                <a:tab pos="9144000" algn="l"/>
                <a:tab pos="10058400" algn="l"/>
              </a:tabLst>
              <a:defRPr sz="2700" b="1">
                <a:solidFill>
                  <a:srgbClr val="FFFF00"/>
                </a:solidFill>
                <a:latin typeface="Arial"/>
                <a:ea typeface="Arial"/>
                <a:cs typeface="Arial"/>
                <a:sym typeface="Arial"/>
              </a:defRPr>
            </a:pPr>
            <a:r>
              <a:t>Thyreoglobulin ist ein Glykoprotein, das von Thyreozyten in hoher Zahl produziert wird</a:t>
            </a:r>
          </a:p>
          <a:p>
            <a:pPr algn="just">
              <a:tabLst>
                <a:tab pos="914400" algn="l"/>
                <a:tab pos="1828800" algn="l"/>
                <a:tab pos="2743200" algn="l"/>
                <a:tab pos="3657600" algn="l"/>
                <a:tab pos="4572000" algn="l"/>
                <a:tab pos="5486400" algn="l"/>
                <a:tab pos="6400800" algn="l"/>
                <a:tab pos="7315200" algn="l"/>
                <a:tab pos="8229600" algn="l"/>
                <a:tab pos="9144000" algn="l"/>
                <a:tab pos="10058400" algn="l"/>
              </a:tabLst>
              <a:defRPr sz="2000" b="1">
                <a:solidFill>
                  <a:srgbClr val="FFFF00"/>
                </a:solidFill>
                <a:latin typeface="Arial"/>
                <a:ea typeface="Arial"/>
                <a:cs typeface="Arial"/>
                <a:sym typeface="Arial"/>
              </a:defRPr>
            </a:pPr>
            <a:endParaRPr/>
          </a:p>
          <a:p>
            <a:pPr algn="just">
              <a:tabLst>
                <a:tab pos="914400" algn="l"/>
                <a:tab pos="1828800" algn="l"/>
                <a:tab pos="2743200" algn="l"/>
                <a:tab pos="3657600" algn="l"/>
                <a:tab pos="4572000" algn="l"/>
                <a:tab pos="5486400" algn="l"/>
                <a:tab pos="6400800" algn="l"/>
                <a:tab pos="7315200" algn="l"/>
                <a:tab pos="8229600" algn="l"/>
                <a:tab pos="9144000" algn="l"/>
                <a:tab pos="10058400" algn="l"/>
              </a:tabLst>
              <a:defRPr sz="2700" b="1">
                <a:solidFill>
                  <a:srgbClr val="FFFF00"/>
                </a:solidFill>
                <a:latin typeface="Arial"/>
                <a:ea typeface="Arial"/>
                <a:cs typeface="Arial"/>
                <a:sym typeface="Arial"/>
              </a:defRPr>
            </a:pPr>
            <a:r>
              <a:t>Es dient der Synthese und Speicherung der SD-Hormone (MIT, DIT, T3 und T4)</a:t>
            </a:r>
          </a:p>
        </p:txBody>
      </p:sp>
      <p:sp>
        <p:nvSpPr>
          <p:cNvPr id="37" name="Dr. med. S. Merk, Freiburg im Breisgau…"/>
          <p:cNvSpPr txBox="1"/>
          <p:nvPr/>
        </p:nvSpPr>
        <p:spPr>
          <a:xfrm>
            <a:off x="1800562" y="6211342"/>
            <a:ext cx="7139290" cy="4577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9" tIns="46799" rIns="46799" bIns="46799" anchor="b">
            <a:spAutoFit/>
          </a:bodyPr>
          <a:lstStyle/>
          <a:p>
            <a:pPr algn="r">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000" b="1">
                <a:solidFill>
                  <a:srgbClr val="FFFF00"/>
                </a:solidFill>
                <a:latin typeface="Arial"/>
                <a:ea typeface="Arial"/>
                <a:cs typeface="Arial"/>
                <a:sym typeface="Arial"/>
              </a:defRPr>
            </a:pPr>
            <a:r>
              <a:t>Dr. med. S. Merk, Freiburg im Breisgau  </a:t>
            </a:r>
          </a:p>
          <a:p>
            <a:pPr algn="r">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000" b="1">
                <a:solidFill>
                  <a:srgbClr val="FFFF00"/>
                </a:solidFill>
                <a:latin typeface="Arial"/>
                <a:ea typeface="Arial"/>
                <a:cs typeface="Arial"/>
                <a:sym typeface="Arial"/>
              </a:defRPr>
            </a:pPr>
            <a:r>
              <a:t>         50. Jubiläumsstagung Berufsverband  Deutscher Nuklearmediziner</a:t>
            </a:r>
          </a:p>
        </p:txBody>
      </p:sp>
      <p:sp>
        <p:nvSpPr>
          <p:cNvPr id="38" name="Erfahrungen mit hTG sensitiv in der täglichen Praxis"/>
          <p:cNvSpPr txBox="1"/>
          <p:nvPr/>
        </p:nvSpPr>
        <p:spPr>
          <a:xfrm>
            <a:off x="143806" y="412410"/>
            <a:ext cx="8856388" cy="4739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2700" b="1">
                <a:solidFill>
                  <a:srgbClr val="FFFF00"/>
                </a:solidFill>
                <a:latin typeface="Arial"/>
                <a:ea typeface="Arial"/>
                <a:cs typeface="Arial"/>
                <a:sym typeface="Arial"/>
              </a:defRPr>
            </a:lvl1pPr>
          </a:lstStyle>
          <a:p>
            <a:r>
              <a:t>Erfahrungen mit hTG sensitiv in der täglichen Praxis</a:t>
            </a:r>
          </a:p>
        </p:txBody>
      </p:sp>
    </p:spTree>
  </p:cSld>
  <p:clrMapOvr>
    <a:masterClrMapping/>
  </p:clrMapOvr>
  <mc:AlternateContent xmlns:mc="http://schemas.openxmlformats.org/markup-compatibility/2006" xmlns:p14="http://schemas.microsoft.com/office/powerpoint/2010/main">
    <mc:Choice Requires="p14">
      <p:transition spd="slow" p14:dur="1500">
        <p:blinds dir="vert"/>
      </p:transition>
    </mc:Choice>
    <mc:Fallback xmlns:a14="http://schemas.microsoft.com/office/drawing/2010/main" xmlns:m="http://schemas.openxmlformats.org/officeDocument/2006/math"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hyreoglobulinnachweis:…"/>
          <p:cNvSpPr txBox="1">
            <a:spLocks noGrp="1"/>
          </p:cNvSpPr>
          <p:nvPr>
            <p:ph type="title" idx="4294967295"/>
          </p:nvPr>
        </p:nvSpPr>
        <p:spPr>
          <a:xfrm>
            <a:off x="510318" y="1553314"/>
            <a:ext cx="8123364" cy="3751372"/>
          </a:xfrm>
          <a:prstGeom prst="rect">
            <a:avLst/>
          </a:prstGeom>
        </p:spPr>
        <p:txBody>
          <a:bodyPr>
            <a:normAutofit/>
          </a:bodyPr>
          <a:lstStyle/>
          <a:p>
            <a:pPr algn="just" defTabSz="365760">
              <a:tabLst>
                <a:tab pos="355600" algn="l"/>
                <a:tab pos="723900" algn="l"/>
                <a:tab pos="1092200" algn="l"/>
                <a:tab pos="1460500" algn="l"/>
                <a:tab pos="1828800" algn="l"/>
                <a:tab pos="2184400" algn="l"/>
                <a:tab pos="2552700" algn="l"/>
                <a:tab pos="2921000" algn="l"/>
                <a:tab pos="3289300" algn="l"/>
                <a:tab pos="3657600" algn="l"/>
                <a:tab pos="4013200" algn="l"/>
              </a:tabLst>
              <a:defRPr sz="2400" b="1">
                <a:solidFill>
                  <a:srgbClr val="FFFF00"/>
                </a:solidFill>
                <a:latin typeface="Arial"/>
                <a:ea typeface="Arial"/>
                <a:cs typeface="Arial"/>
                <a:sym typeface="Arial"/>
              </a:defRPr>
            </a:pPr>
            <a:r>
              <a:t>Thyreoglobulinnachweis:</a:t>
            </a:r>
          </a:p>
          <a:p>
            <a:pPr algn="just" defTabSz="365760">
              <a:tabLst>
                <a:tab pos="355600" algn="l"/>
                <a:tab pos="723900" algn="l"/>
                <a:tab pos="1092200" algn="l"/>
                <a:tab pos="1460500" algn="l"/>
                <a:tab pos="1828800" algn="l"/>
                <a:tab pos="2184400" algn="l"/>
                <a:tab pos="2552700" algn="l"/>
                <a:tab pos="2921000" algn="l"/>
                <a:tab pos="3289300" algn="l"/>
                <a:tab pos="3657600" algn="l"/>
                <a:tab pos="4013200" algn="l"/>
              </a:tabLst>
              <a:defRPr sz="1760">
                <a:solidFill>
                  <a:srgbClr val="FFFF00"/>
                </a:solidFill>
                <a:latin typeface="Arial"/>
                <a:ea typeface="Arial"/>
                <a:cs typeface="Arial"/>
                <a:sym typeface="Arial"/>
              </a:defRPr>
            </a:pPr>
            <a:endParaRPr/>
          </a:p>
          <a:p>
            <a:pPr algn="just" defTabSz="365760">
              <a:tabLst>
                <a:tab pos="355600" algn="l"/>
                <a:tab pos="723900" algn="l"/>
                <a:tab pos="1092200" algn="l"/>
                <a:tab pos="1460500" algn="l"/>
                <a:tab pos="1828800" algn="l"/>
                <a:tab pos="2184400" algn="l"/>
                <a:tab pos="2552700" algn="l"/>
                <a:tab pos="2921000" algn="l"/>
                <a:tab pos="3289300" algn="l"/>
                <a:tab pos="3657600" algn="l"/>
                <a:tab pos="4013200" algn="l"/>
              </a:tabLst>
              <a:defRPr sz="1760">
                <a:solidFill>
                  <a:srgbClr val="FFFF00"/>
                </a:solidFill>
                <a:latin typeface="Arial"/>
                <a:ea typeface="Arial"/>
                <a:cs typeface="Arial"/>
                <a:sym typeface="Arial"/>
              </a:defRPr>
            </a:pPr>
            <a:r>
              <a:t>Thyreoglobulin findet sich ausser in der Schilddrüse auch in sehr variabler Konzentration im Blut - warum?</a:t>
            </a:r>
          </a:p>
          <a:p>
            <a:pPr algn="just" defTabSz="365760">
              <a:tabLst>
                <a:tab pos="355600" algn="l"/>
                <a:tab pos="723900" algn="l"/>
                <a:tab pos="1092200" algn="l"/>
                <a:tab pos="1460500" algn="l"/>
                <a:tab pos="1828800" algn="l"/>
                <a:tab pos="2184400" algn="l"/>
                <a:tab pos="2552700" algn="l"/>
                <a:tab pos="2921000" algn="l"/>
                <a:tab pos="3289300" algn="l"/>
                <a:tab pos="3657600" algn="l"/>
                <a:tab pos="4013200" algn="l"/>
              </a:tabLst>
              <a:defRPr sz="1760">
                <a:solidFill>
                  <a:srgbClr val="FFFF00"/>
                </a:solidFill>
                <a:latin typeface="Arial"/>
                <a:ea typeface="Arial"/>
                <a:cs typeface="Arial"/>
                <a:sym typeface="Arial"/>
              </a:defRPr>
            </a:pPr>
            <a:endParaRPr/>
          </a:p>
          <a:p>
            <a:pPr lvl="5" indent="182880" algn="just" defTabSz="365760">
              <a:tabLst>
                <a:tab pos="355600" algn="l"/>
                <a:tab pos="723900" algn="l"/>
                <a:tab pos="1092200" algn="l"/>
                <a:tab pos="1460500" algn="l"/>
                <a:tab pos="1828800" algn="l"/>
                <a:tab pos="2184400" algn="l"/>
                <a:tab pos="2552700" algn="l"/>
                <a:tab pos="2921000" algn="l"/>
                <a:tab pos="3289300" algn="l"/>
                <a:tab pos="3657600" algn="l"/>
                <a:tab pos="4013200" algn="l"/>
              </a:tabLst>
              <a:defRPr sz="1760">
                <a:solidFill>
                  <a:srgbClr val="FFFF00"/>
                </a:solidFill>
                <a:latin typeface="Arial"/>
                <a:ea typeface="Arial"/>
                <a:cs typeface="Arial"/>
                <a:sym typeface="Arial"/>
              </a:defRPr>
            </a:pPr>
            <a:r>
              <a:t>Neu synthetisiertes Tg kann über die basale Zellmembran direkt sezerniert werden.</a:t>
            </a:r>
          </a:p>
          <a:p>
            <a:pPr algn="just" defTabSz="365760">
              <a:tabLst>
                <a:tab pos="355600" algn="l"/>
                <a:tab pos="723900" algn="l"/>
                <a:tab pos="1092200" algn="l"/>
                <a:tab pos="1460500" algn="l"/>
                <a:tab pos="1828800" algn="l"/>
                <a:tab pos="2184400" algn="l"/>
                <a:tab pos="2552700" algn="l"/>
                <a:tab pos="2921000" algn="l"/>
                <a:tab pos="3289300" algn="l"/>
                <a:tab pos="3657600" algn="l"/>
                <a:tab pos="4013200" algn="l"/>
              </a:tabLst>
              <a:defRPr sz="1760">
                <a:solidFill>
                  <a:srgbClr val="FFFF00"/>
                </a:solidFill>
                <a:latin typeface="Arial"/>
                <a:ea typeface="Arial"/>
                <a:cs typeface="Arial"/>
                <a:sym typeface="Arial"/>
              </a:defRPr>
            </a:pPr>
            <a:endParaRPr/>
          </a:p>
          <a:p>
            <a:pPr lvl="5" indent="182880" algn="just" defTabSz="365760">
              <a:tabLst>
                <a:tab pos="355600" algn="l"/>
                <a:tab pos="723900" algn="l"/>
                <a:tab pos="1092200" algn="l"/>
                <a:tab pos="1460500" algn="l"/>
                <a:tab pos="1828800" algn="l"/>
                <a:tab pos="2184400" algn="l"/>
                <a:tab pos="2552700" algn="l"/>
                <a:tab pos="2921000" algn="l"/>
                <a:tab pos="3289300" algn="l"/>
                <a:tab pos="3657600" algn="l"/>
                <a:tab pos="4013200" algn="l"/>
              </a:tabLst>
              <a:defRPr sz="1760">
                <a:solidFill>
                  <a:srgbClr val="FFFF00"/>
                </a:solidFill>
                <a:latin typeface="Arial"/>
                <a:ea typeface="Arial"/>
                <a:cs typeface="Arial"/>
                <a:sym typeface="Arial"/>
              </a:defRPr>
            </a:pPr>
            <a:r>
              <a:t>Über die Zelle kann im Follikellumen gespeichertes Tg über die Zellmembran sezerniert werden</a:t>
            </a:r>
          </a:p>
          <a:p>
            <a:pPr algn="just" defTabSz="365760">
              <a:tabLst>
                <a:tab pos="355600" algn="l"/>
                <a:tab pos="723900" algn="l"/>
                <a:tab pos="1092200" algn="l"/>
                <a:tab pos="1460500" algn="l"/>
                <a:tab pos="1828800" algn="l"/>
                <a:tab pos="2184400" algn="l"/>
                <a:tab pos="2552700" algn="l"/>
                <a:tab pos="2921000" algn="l"/>
                <a:tab pos="3289300" algn="l"/>
                <a:tab pos="3657600" algn="l"/>
                <a:tab pos="4013200" algn="l"/>
              </a:tabLst>
              <a:defRPr sz="1760">
                <a:solidFill>
                  <a:srgbClr val="FFFF00"/>
                </a:solidFill>
                <a:latin typeface="Arial"/>
                <a:ea typeface="Arial"/>
                <a:cs typeface="Arial"/>
                <a:sym typeface="Arial"/>
              </a:defRPr>
            </a:pPr>
            <a:endParaRPr/>
          </a:p>
          <a:p>
            <a:pPr lvl="5" indent="182880" algn="just" defTabSz="365760">
              <a:tabLst>
                <a:tab pos="355600" algn="l"/>
                <a:tab pos="723900" algn="l"/>
                <a:tab pos="1092200" algn="l"/>
                <a:tab pos="1460500" algn="l"/>
                <a:tab pos="1828800" algn="l"/>
                <a:tab pos="2184400" algn="l"/>
                <a:tab pos="2552700" algn="l"/>
                <a:tab pos="2921000" algn="l"/>
                <a:tab pos="3289300" algn="l"/>
                <a:tab pos="3657600" algn="l"/>
                <a:tab pos="4013200" algn="l"/>
              </a:tabLst>
              <a:defRPr sz="1760">
                <a:solidFill>
                  <a:srgbClr val="FFFF00"/>
                </a:solidFill>
                <a:latin typeface="Arial"/>
                <a:ea typeface="Arial"/>
                <a:cs typeface="Arial"/>
                <a:sym typeface="Arial"/>
              </a:defRPr>
            </a:pPr>
            <a:r>
              <a:t>Tg kann direkt aus dem Follikellumen über Interzellularspalten oder Unterbrechungen der Follikelwand ins Blut gelangen </a:t>
            </a:r>
          </a:p>
          <a:p>
            <a:pPr algn="just" defTabSz="365760">
              <a:tabLst>
                <a:tab pos="355600" algn="l"/>
                <a:tab pos="723900" algn="l"/>
                <a:tab pos="1092200" algn="l"/>
                <a:tab pos="1460500" algn="l"/>
                <a:tab pos="1828800" algn="l"/>
                <a:tab pos="2184400" algn="l"/>
                <a:tab pos="2552700" algn="l"/>
                <a:tab pos="2921000" algn="l"/>
                <a:tab pos="3289300" algn="l"/>
                <a:tab pos="3657600" algn="l"/>
                <a:tab pos="4013200" algn="l"/>
              </a:tabLst>
              <a:defRPr sz="1080" b="1">
                <a:solidFill>
                  <a:srgbClr val="FFFF00"/>
                </a:solidFill>
                <a:latin typeface="Arial"/>
                <a:ea typeface="Arial"/>
                <a:cs typeface="Arial"/>
                <a:sym typeface="Arial"/>
              </a:defRPr>
            </a:pPr>
            <a:endParaRPr/>
          </a:p>
        </p:txBody>
      </p:sp>
      <p:sp>
        <p:nvSpPr>
          <p:cNvPr id="41" name="Dr. med. S. Merk, Freiburg im Breisgau…"/>
          <p:cNvSpPr txBox="1"/>
          <p:nvPr/>
        </p:nvSpPr>
        <p:spPr>
          <a:xfrm>
            <a:off x="1800562" y="6211342"/>
            <a:ext cx="7139290" cy="4577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9" tIns="46799" rIns="46799" bIns="46799" anchor="b">
            <a:spAutoFit/>
          </a:bodyPr>
          <a:lstStyle/>
          <a:p>
            <a:pPr algn="r">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000" b="1">
                <a:solidFill>
                  <a:srgbClr val="FFFF00"/>
                </a:solidFill>
                <a:latin typeface="Arial"/>
                <a:ea typeface="Arial"/>
                <a:cs typeface="Arial"/>
                <a:sym typeface="Arial"/>
              </a:defRPr>
            </a:pPr>
            <a:r>
              <a:t>Dr. med. S. Merk, Freiburg im Breisgau  </a:t>
            </a:r>
          </a:p>
          <a:p>
            <a:pPr algn="r">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000" b="1">
                <a:solidFill>
                  <a:srgbClr val="FFFF00"/>
                </a:solidFill>
                <a:latin typeface="Arial"/>
                <a:ea typeface="Arial"/>
                <a:cs typeface="Arial"/>
                <a:sym typeface="Arial"/>
              </a:defRPr>
            </a:pPr>
            <a:r>
              <a:t>         50. Jubiläumsstagung Berufsverband  Deutscher Nuklearmediziner</a:t>
            </a:r>
          </a:p>
        </p:txBody>
      </p:sp>
      <p:sp>
        <p:nvSpPr>
          <p:cNvPr id="42" name="Erfahrungen mit hTG sensitiv in der täglichen Praxis"/>
          <p:cNvSpPr txBox="1"/>
          <p:nvPr/>
        </p:nvSpPr>
        <p:spPr>
          <a:xfrm>
            <a:off x="143806" y="412410"/>
            <a:ext cx="8856388" cy="4739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2700" b="1">
                <a:solidFill>
                  <a:srgbClr val="FFFF00"/>
                </a:solidFill>
                <a:latin typeface="Arial"/>
                <a:ea typeface="Arial"/>
                <a:cs typeface="Arial"/>
                <a:sym typeface="Arial"/>
              </a:defRPr>
            </a:lvl1pPr>
          </a:lstStyle>
          <a:p>
            <a:r>
              <a:t>Erfahrungen mit hTG sensitiv in der täglichen Praxis</a:t>
            </a:r>
          </a:p>
        </p:txBody>
      </p:sp>
    </p:spTree>
  </p:cSld>
  <p:clrMapOvr>
    <a:masterClrMapping/>
  </p:clrMapOvr>
  <mc:AlternateContent xmlns:mc="http://schemas.openxmlformats.org/markup-compatibility/2006" xmlns:p14="http://schemas.microsoft.com/office/powerpoint/2010/main">
    <mc:Choice Requires="p14">
      <p:transition spd="med">
        <p:blinds dir="vert"/>
      </p:transition>
    </mc:Choice>
    <mc:Fallback xmlns:a14="http://schemas.microsoft.com/office/drawing/2010/main" xmlns:m="http://schemas.openxmlformats.org/officeDocument/2006/math" xmlns="">
      <p:transition spd="fast">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Dr. med. S. Merk, Freiburg im Breisgau…"/>
          <p:cNvSpPr txBox="1"/>
          <p:nvPr/>
        </p:nvSpPr>
        <p:spPr>
          <a:xfrm>
            <a:off x="1800562" y="6211342"/>
            <a:ext cx="7139290" cy="4577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9" tIns="46799" rIns="46799" bIns="46799" anchor="b">
            <a:spAutoFit/>
          </a:bodyPr>
          <a:lstStyle/>
          <a:p>
            <a:pPr algn="r">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000" b="1">
                <a:solidFill>
                  <a:srgbClr val="FFFF00"/>
                </a:solidFill>
                <a:latin typeface="Arial"/>
                <a:ea typeface="Arial"/>
                <a:cs typeface="Arial"/>
                <a:sym typeface="Arial"/>
              </a:defRPr>
            </a:pPr>
            <a:r>
              <a:t>Dr. med. S. Merk, Freiburg im Breisgau  </a:t>
            </a:r>
          </a:p>
          <a:p>
            <a:pPr algn="r">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000" b="1">
                <a:solidFill>
                  <a:srgbClr val="FFFF00"/>
                </a:solidFill>
                <a:latin typeface="Arial"/>
                <a:ea typeface="Arial"/>
                <a:cs typeface="Arial"/>
                <a:sym typeface="Arial"/>
              </a:defRPr>
            </a:pPr>
            <a:r>
              <a:t>         50. Jubiläumsstagung Berufsverband  Deutscher Nuklearmediziner</a:t>
            </a:r>
          </a:p>
        </p:txBody>
      </p:sp>
      <p:sp>
        <p:nvSpPr>
          <p:cNvPr id="45" name="Erfahrungen mit hTG sensitiv in der täglichen Praxis"/>
          <p:cNvSpPr txBox="1"/>
          <p:nvPr/>
        </p:nvSpPr>
        <p:spPr>
          <a:xfrm>
            <a:off x="143806" y="412410"/>
            <a:ext cx="8856388" cy="4739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2700" b="1">
                <a:solidFill>
                  <a:srgbClr val="FFFF00"/>
                </a:solidFill>
                <a:latin typeface="Arial"/>
                <a:ea typeface="Arial"/>
                <a:cs typeface="Arial"/>
                <a:sym typeface="Arial"/>
              </a:defRPr>
            </a:lvl1pPr>
          </a:lstStyle>
          <a:p>
            <a:r>
              <a:t>Erfahrungen mit hTG sensitiv in der täglichen Praxis</a:t>
            </a:r>
          </a:p>
        </p:txBody>
      </p:sp>
      <p:sp>
        <p:nvSpPr>
          <p:cNvPr id="46" name="Thyreoglobulinbestimmung:…"/>
          <p:cNvSpPr txBox="1">
            <a:spLocks noGrp="1"/>
          </p:cNvSpPr>
          <p:nvPr>
            <p:ph type="title" idx="4294967295"/>
          </p:nvPr>
        </p:nvSpPr>
        <p:spPr>
          <a:xfrm>
            <a:off x="510318" y="1553314"/>
            <a:ext cx="8123364" cy="3751372"/>
          </a:xfrm>
          <a:prstGeom prst="rect">
            <a:avLst/>
          </a:prstGeom>
        </p:spPr>
        <p:txBody>
          <a:bodyPr>
            <a:normAutofit/>
          </a:bodyPr>
          <a:lstStyle/>
          <a:p>
            <a:pPr algn="just" defTabSz="393192">
              <a:tabLst>
                <a:tab pos="381000" algn="l"/>
                <a:tab pos="774700" algn="l"/>
                <a:tab pos="1168400" algn="l"/>
                <a:tab pos="1562100" algn="l"/>
                <a:tab pos="1955800" algn="l"/>
                <a:tab pos="2349500" algn="l"/>
                <a:tab pos="2743200" algn="l"/>
                <a:tab pos="3136900" algn="l"/>
                <a:tab pos="3530600" algn="l"/>
                <a:tab pos="3924300" algn="l"/>
                <a:tab pos="4318000" algn="l"/>
              </a:tabLst>
              <a:defRPr sz="2580" b="1">
                <a:solidFill>
                  <a:srgbClr val="FFFF00"/>
                </a:solidFill>
                <a:latin typeface="Arial"/>
                <a:ea typeface="Arial"/>
                <a:cs typeface="Arial"/>
                <a:sym typeface="Arial"/>
              </a:defRPr>
            </a:pPr>
            <a:r>
              <a:t>Thyreoglobulinbestimmung:</a:t>
            </a:r>
          </a:p>
          <a:p>
            <a:pPr algn="just" defTabSz="393192">
              <a:tabLst>
                <a:tab pos="381000" algn="l"/>
                <a:tab pos="774700" algn="l"/>
                <a:tab pos="1168400" algn="l"/>
                <a:tab pos="1562100" algn="l"/>
                <a:tab pos="1955800" algn="l"/>
                <a:tab pos="2349500" algn="l"/>
                <a:tab pos="2743200" algn="l"/>
                <a:tab pos="3136900" algn="l"/>
                <a:tab pos="3530600" algn="l"/>
                <a:tab pos="3924300" algn="l"/>
                <a:tab pos="4318000" algn="l"/>
              </a:tabLst>
              <a:defRPr sz="1892">
                <a:solidFill>
                  <a:srgbClr val="FFFF00"/>
                </a:solidFill>
                <a:latin typeface="Arial"/>
                <a:ea typeface="Arial"/>
                <a:cs typeface="Arial"/>
                <a:sym typeface="Arial"/>
              </a:defRPr>
            </a:pPr>
            <a:endParaRPr/>
          </a:p>
          <a:p>
            <a:pPr algn="just" defTabSz="393192">
              <a:tabLst>
                <a:tab pos="381000" algn="l"/>
                <a:tab pos="774700" algn="l"/>
                <a:tab pos="1168400" algn="l"/>
                <a:tab pos="1562100" algn="l"/>
                <a:tab pos="1955800" algn="l"/>
                <a:tab pos="2349500" algn="l"/>
                <a:tab pos="2743200" algn="l"/>
                <a:tab pos="3136900" algn="l"/>
                <a:tab pos="3530600" algn="l"/>
                <a:tab pos="3924300" algn="l"/>
                <a:tab pos="4318000" algn="l"/>
              </a:tabLst>
              <a:defRPr sz="1892">
                <a:solidFill>
                  <a:srgbClr val="FFFF00"/>
                </a:solidFill>
                <a:latin typeface="Arial"/>
                <a:ea typeface="Arial"/>
                <a:cs typeface="Arial"/>
                <a:sym typeface="Arial"/>
              </a:defRPr>
            </a:pPr>
            <a:r>
              <a:t>Thyreoglobulin kann über diverse immunologische Verfahren bestimmt werden, gemessen wird das im Blut befindliche Thyreoglobulin</a:t>
            </a:r>
          </a:p>
          <a:p>
            <a:pPr algn="just" defTabSz="393192">
              <a:tabLst>
                <a:tab pos="381000" algn="l"/>
                <a:tab pos="774700" algn="l"/>
                <a:tab pos="1168400" algn="l"/>
                <a:tab pos="1562100" algn="l"/>
                <a:tab pos="1955800" algn="l"/>
                <a:tab pos="2349500" algn="l"/>
                <a:tab pos="2743200" algn="l"/>
                <a:tab pos="3136900" algn="l"/>
                <a:tab pos="3530600" algn="l"/>
                <a:tab pos="3924300" algn="l"/>
                <a:tab pos="4318000" algn="l"/>
              </a:tabLst>
              <a:defRPr sz="1892">
                <a:solidFill>
                  <a:srgbClr val="FFFF00"/>
                </a:solidFill>
                <a:latin typeface="Arial"/>
                <a:ea typeface="Arial"/>
                <a:cs typeface="Arial"/>
                <a:sym typeface="Arial"/>
              </a:defRPr>
            </a:pPr>
            <a:endParaRPr/>
          </a:p>
          <a:p>
            <a:pPr algn="just" defTabSz="393192">
              <a:tabLst>
                <a:tab pos="381000" algn="l"/>
                <a:tab pos="774700" algn="l"/>
                <a:tab pos="1168400" algn="l"/>
                <a:tab pos="1562100" algn="l"/>
                <a:tab pos="1955800" algn="l"/>
                <a:tab pos="2349500" algn="l"/>
                <a:tab pos="2743200" algn="l"/>
                <a:tab pos="3136900" algn="l"/>
                <a:tab pos="3530600" algn="l"/>
                <a:tab pos="3924300" algn="l"/>
                <a:tab pos="4318000" algn="l"/>
              </a:tabLst>
              <a:defRPr sz="1892">
                <a:solidFill>
                  <a:srgbClr val="FFFF00"/>
                </a:solidFill>
                <a:latin typeface="Arial"/>
                <a:ea typeface="Arial"/>
                <a:cs typeface="Arial"/>
                <a:sym typeface="Arial"/>
              </a:defRPr>
            </a:pPr>
            <a:r>
              <a:t>Prinzip ist die funktionelle Sensitivität, d.h. die niedrigste Tg-Konzentration, die mit einem Interassaykoeffizienten &lt; 20 % gemessen werden kann.</a:t>
            </a:r>
          </a:p>
          <a:p>
            <a:pPr algn="just" defTabSz="393192">
              <a:tabLst>
                <a:tab pos="381000" algn="l"/>
                <a:tab pos="774700" algn="l"/>
                <a:tab pos="1168400" algn="l"/>
                <a:tab pos="1562100" algn="l"/>
                <a:tab pos="1955800" algn="l"/>
                <a:tab pos="2349500" algn="l"/>
                <a:tab pos="2743200" algn="l"/>
                <a:tab pos="3136900" algn="l"/>
                <a:tab pos="3530600" algn="l"/>
                <a:tab pos="3924300" algn="l"/>
                <a:tab pos="4318000" algn="l"/>
              </a:tabLst>
              <a:defRPr sz="1892">
                <a:solidFill>
                  <a:srgbClr val="FFFF00"/>
                </a:solidFill>
                <a:latin typeface="Arial"/>
                <a:ea typeface="Arial"/>
                <a:cs typeface="Arial"/>
                <a:sym typeface="Arial"/>
              </a:defRPr>
            </a:pPr>
            <a:endParaRPr/>
          </a:p>
          <a:p>
            <a:pPr algn="just" defTabSz="393192">
              <a:tabLst>
                <a:tab pos="381000" algn="l"/>
                <a:tab pos="774700" algn="l"/>
                <a:tab pos="1168400" algn="l"/>
                <a:tab pos="1562100" algn="l"/>
                <a:tab pos="1955800" algn="l"/>
                <a:tab pos="2349500" algn="l"/>
                <a:tab pos="2743200" algn="l"/>
                <a:tab pos="3136900" algn="l"/>
                <a:tab pos="3530600" algn="l"/>
                <a:tab pos="3924300" algn="l"/>
                <a:tab pos="4318000" algn="l"/>
              </a:tabLst>
              <a:defRPr sz="1892">
                <a:solidFill>
                  <a:srgbClr val="FFFF00"/>
                </a:solidFill>
                <a:latin typeface="Arial"/>
                <a:ea typeface="Arial"/>
                <a:cs typeface="Arial"/>
                <a:sym typeface="Arial"/>
              </a:defRPr>
            </a:pPr>
            <a:r>
              <a:t>Problem hoher Sensitivität eines Testes sind hohe Targetkonzentrationen (high dose hook Effekt). Daher ist die Wiederfindung so wichtig!</a:t>
            </a:r>
          </a:p>
          <a:p>
            <a:pPr algn="just" defTabSz="393192">
              <a:tabLst>
                <a:tab pos="381000" algn="l"/>
                <a:tab pos="774700" algn="l"/>
                <a:tab pos="1168400" algn="l"/>
                <a:tab pos="1562100" algn="l"/>
                <a:tab pos="1955800" algn="l"/>
                <a:tab pos="2349500" algn="l"/>
                <a:tab pos="2743200" algn="l"/>
                <a:tab pos="3136900" algn="l"/>
                <a:tab pos="3530600" algn="l"/>
                <a:tab pos="3924300" algn="l"/>
                <a:tab pos="4318000" algn="l"/>
              </a:tabLst>
              <a:defRPr sz="1892">
                <a:solidFill>
                  <a:srgbClr val="FFFF00"/>
                </a:solidFill>
                <a:latin typeface="Arial"/>
                <a:ea typeface="Arial"/>
                <a:cs typeface="Arial"/>
                <a:sym typeface="Arial"/>
              </a:defRPr>
            </a:pPr>
            <a:endParaRPr/>
          </a:p>
          <a:p>
            <a:pPr algn="just" defTabSz="393192">
              <a:tabLst>
                <a:tab pos="381000" algn="l"/>
                <a:tab pos="774700" algn="l"/>
                <a:tab pos="1168400" algn="l"/>
                <a:tab pos="1562100" algn="l"/>
                <a:tab pos="1955800" algn="l"/>
                <a:tab pos="2349500" algn="l"/>
                <a:tab pos="2743200" algn="l"/>
                <a:tab pos="3136900" algn="l"/>
                <a:tab pos="3530600" algn="l"/>
                <a:tab pos="3924300" algn="l"/>
                <a:tab pos="4318000" algn="l"/>
              </a:tabLst>
              <a:defRPr sz="1161" b="1">
                <a:solidFill>
                  <a:srgbClr val="FFFF00"/>
                </a:solidFill>
                <a:latin typeface="Arial"/>
                <a:ea typeface="Arial"/>
                <a:cs typeface="Arial"/>
                <a:sym typeface="Arial"/>
              </a:defRPr>
            </a:pPr>
            <a:endParaRPr/>
          </a:p>
        </p:txBody>
      </p:sp>
    </p:spTree>
  </p:cSld>
  <p:clrMapOvr>
    <a:masterClrMapping/>
  </p:clrMapOvr>
  <mc:AlternateContent xmlns:mc="http://schemas.openxmlformats.org/markup-compatibility/2006" xmlns:p14="http://schemas.microsoft.com/office/powerpoint/2010/main">
    <mc:Choice Requires="p14">
      <p:transition spd="med">
        <p:blinds dir="vert"/>
      </p:transition>
    </mc:Choice>
    <mc:Fallback xmlns:a14="http://schemas.microsoft.com/office/drawing/2010/main" xmlns:m="http://schemas.openxmlformats.org/officeDocument/2006/math" xmlns="">
      <p:transition spd="fast">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Indikation zur Thyreoglobulinbestimmung:…"/>
          <p:cNvSpPr txBox="1">
            <a:spLocks noGrp="1"/>
          </p:cNvSpPr>
          <p:nvPr>
            <p:ph type="title" idx="4294967295"/>
          </p:nvPr>
        </p:nvSpPr>
        <p:spPr>
          <a:xfrm>
            <a:off x="510318" y="1372245"/>
            <a:ext cx="8123364" cy="3318815"/>
          </a:xfrm>
          <a:prstGeom prst="rect">
            <a:avLst/>
          </a:prstGeom>
        </p:spPr>
        <p:txBody>
          <a:bodyPr>
            <a:normAutofit/>
          </a:bodyPr>
          <a:lstStyle/>
          <a:p>
            <a:pPr algn="just" defTabSz="365760">
              <a:tabLst>
                <a:tab pos="355600" algn="l"/>
                <a:tab pos="723900" algn="l"/>
                <a:tab pos="1092200" algn="l"/>
                <a:tab pos="1460500" algn="l"/>
                <a:tab pos="1828800" algn="l"/>
                <a:tab pos="2184400" algn="l"/>
                <a:tab pos="2552700" algn="l"/>
                <a:tab pos="2921000" algn="l"/>
                <a:tab pos="3289300" algn="l"/>
                <a:tab pos="3657600" algn="l"/>
                <a:tab pos="4013200" algn="l"/>
              </a:tabLst>
              <a:defRPr sz="2400" b="1">
                <a:solidFill>
                  <a:srgbClr val="FFFF00"/>
                </a:solidFill>
                <a:latin typeface="Arial"/>
                <a:ea typeface="Arial"/>
                <a:cs typeface="Arial"/>
                <a:sym typeface="Arial"/>
              </a:defRPr>
            </a:pPr>
            <a:r>
              <a:t>Indikation zur Thyreoglobulinbestimmung:</a:t>
            </a:r>
          </a:p>
          <a:p>
            <a:pPr algn="just" defTabSz="365760">
              <a:tabLst>
                <a:tab pos="355600" algn="l"/>
                <a:tab pos="723900" algn="l"/>
                <a:tab pos="1092200" algn="l"/>
                <a:tab pos="1460500" algn="l"/>
                <a:tab pos="1828800" algn="l"/>
                <a:tab pos="2184400" algn="l"/>
                <a:tab pos="2552700" algn="l"/>
                <a:tab pos="2921000" algn="l"/>
                <a:tab pos="3289300" algn="l"/>
                <a:tab pos="3657600" algn="l"/>
                <a:tab pos="4013200" algn="l"/>
              </a:tabLst>
              <a:defRPr sz="1760">
                <a:solidFill>
                  <a:srgbClr val="FFFF00"/>
                </a:solidFill>
                <a:latin typeface="Arial"/>
                <a:ea typeface="Arial"/>
                <a:cs typeface="Arial"/>
                <a:sym typeface="Arial"/>
              </a:defRPr>
            </a:pPr>
            <a:endParaRPr/>
          </a:p>
          <a:p>
            <a:pPr algn="just" defTabSz="365760">
              <a:tabLst>
                <a:tab pos="355600" algn="l"/>
                <a:tab pos="723900" algn="l"/>
                <a:tab pos="1092200" algn="l"/>
                <a:tab pos="1460500" algn="l"/>
                <a:tab pos="1828800" algn="l"/>
                <a:tab pos="2184400" algn="l"/>
                <a:tab pos="2552700" algn="l"/>
                <a:tab pos="2921000" algn="l"/>
                <a:tab pos="3289300" algn="l"/>
                <a:tab pos="3657600" algn="l"/>
                <a:tab pos="4013200" algn="l"/>
              </a:tabLst>
              <a:defRPr sz="1760">
                <a:solidFill>
                  <a:srgbClr val="FFFF00"/>
                </a:solidFill>
                <a:latin typeface="Arial"/>
                <a:ea typeface="Arial"/>
                <a:cs typeface="Arial"/>
                <a:sym typeface="Arial"/>
              </a:defRPr>
            </a:pPr>
            <a:r>
              <a:t>Tumormarker in der Nachsorge differenzierter Schilddrüsenkarzinome</a:t>
            </a:r>
          </a:p>
          <a:p>
            <a:pPr algn="just" defTabSz="365760">
              <a:tabLst>
                <a:tab pos="355600" algn="l"/>
                <a:tab pos="723900" algn="l"/>
                <a:tab pos="1092200" algn="l"/>
                <a:tab pos="1460500" algn="l"/>
                <a:tab pos="1828800" algn="l"/>
                <a:tab pos="2184400" algn="l"/>
                <a:tab pos="2552700" algn="l"/>
                <a:tab pos="2921000" algn="l"/>
                <a:tab pos="3289300" algn="l"/>
                <a:tab pos="3657600" algn="l"/>
                <a:tab pos="4013200" algn="l"/>
              </a:tabLst>
              <a:defRPr sz="1760">
                <a:solidFill>
                  <a:srgbClr val="FFFF00"/>
                </a:solidFill>
                <a:latin typeface="Arial"/>
                <a:ea typeface="Arial"/>
                <a:cs typeface="Arial"/>
                <a:sym typeface="Arial"/>
              </a:defRPr>
            </a:pPr>
            <a:endParaRPr/>
          </a:p>
          <a:p>
            <a:pPr algn="just" defTabSz="365760">
              <a:tabLst>
                <a:tab pos="355600" algn="l"/>
                <a:tab pos="723900" algn="l"/>
                <a:tab pos="1092200" algn="l"/>
                <a:tab pos="1460500" algn="l"/>
                <a:tab pos="1828800" algn="l"/>
                <a:tab pos="2184400" algn="l"/>
                <a:tab pos="2552700" algn="l"/>
                <a:tab pos="2921000" algn="l"/>
                <a:tab pos="3289300" algn="l"/>
                <a:tab pos="3657600" algn="l"/>
                <a:tab pos="4013200" algn="l"/>
              </a:tabLst>
              <a:defRPr sz="1760">
                <a:solidFill>
                  <a:srgbClr val="FFFF00"/>
                </a:solidFill>
                <a:latin typeface="Arial"/>
                <a:ea typeface="Arial"/>
                <a:cs typeface="Arial"/>
                <a:sym typeface="Arial"/>
              </a:defRPr>
            </a:pPr>
            <a:r>
              <a:t>Differenzierung zwischen einer Athyreose und einer Hypoplasie bzw. ektopem Schilddrüsengewebe</a:t>
            </a:r>
          </a:p>
          <a:p>
            <a:pPr algn="just" defTabSz="365760">
              <a:tabLst>
                <a:tab pos="355600" algn="l"/>
                <a:tab pos="723900" algn="l"/>
                <a:tab pos="1092200" algn="l"/>
                <a:tab pos="1460500" algn="l"/>
                <a:tab pos="1828800" algn="l"/>
                <a:tab pos="2184400" algn="l"/>
                <a:tab pos="2552700" algn="l"/>
                <a:tab pos="2921000" algn="l"/>
                <a:tab pos="3289300" algn="l"/>
                <a:tab pos="3657600" algn="l"/>
                <a:tab pos="4013200" algn="l"/>
              </a:tabLst>
              <a:defRPr sz="1760">
                <a:solidFill>
                  <a:srgbClr val="FFFF00"/>
                </a:solidFill>
                <a:latin typeface="Arial"/>
                <a:ea typeface="Arial"/>
                <a:cs typeface="Arial"/>
                <a:sym typeface="Arial"/>
              </a:defRPr>
            </a:pPr>
            <a:endParaRPr/>
          </a:p>
          <a:p>
            <a:pPr algn="just" defTabSz="365760">
              <a:tabLst>
                <a:tab pos="355600" algn="l"/>
                <a:tab pos="723900" algn="l"/>
                <a:tab pos="1092200" algn="l"/>
                <a:tab pos="1460500" algn="l"/>
                <a:tab pos="1828800" algn="l"/>
                <a:tab pos="2184400" algn="l"/>
                <a:tab pos="2552700" algn="l"/>
                <a:tab pos="2921000" algn="l"/>
                <a:tab pos="3289300" algn="l"/>
                <a:tab pos="3657600" algn="l"/>
                <a:tab pos="4013200" algn="l"/>
              </a:tabLst>
              <a:defRPr sz="1760">
                <a:solidFill>
                  <a:srgbClr val="FFFF00"/>
                </a:solidFill>
                <a:latin typeface="Arial"/>
                <a:ea typeface="Arial"/>
                <a:cs typeface="Arial"/>
                <a:sym typeface="Arial"/>
              </a:defRPr>
            </a:pPr>
            <a:r>
              <a:t>Differenzierung zwischen einer primären Hyperthyreose (Tg hoch) und einer hyperthyreosis factitia (Tg niedrig)</a:t>
            </a:r>
          </a:p>
          <a:p>
            <a:pPr algn="just" defTabSz="365760">
              <a:tabLst>
                <a:tab pos="355600" algn="l"/>
                <a:tab pos="723900" algn="l"/>
                <a:tab pos="1092200" algn="l"/>
                <a:tab pos="1460500" algn="l"/>
                <a:tab pos="1828800" algn="l"/>
                <a:tab pos="2184400" algn="l"/>
                <a:tab pos="2552700" algn="l"/>
                <a:tab pos="2921000" algn="l"/>
                <a:tab pos="3289300" algn="l"/>
                <a:tab pos="3657600" algn="l"/>
                <a:tab pos="4013200" algn="l"/>
              </a:tabLst>
              <a:defRPr sz="1760">
                <a:solidFill>
                  <a:srgbClr val="FFFF00"/>
                </a:solidFill>
                <a:latin typeface="Arial"/>
                <a:ea typeface="Arial"/>
                <a:cs typeface="Arial"/>
                <a:sym typeface="Arial"/>
              </a:defRPr>
            </a:pPr>
            <a:endParaRPr/>
          </a:p>
          <a:p>
            <a:pPr algn="just" defTabSz="365760">
              <a:tabLst>
                <a:tab pos="355600" algn="l"/>
                <a:tab pos="723900" algn="l"/>
                <a:tab pos="1092200" algn="l"/>
                <a:tab pos="1460500" algn="l"/>
                <a:tab pos="1828800" algn="l"/>
                <a:tab pos="2184400" algn="l"/>
                <a:tab pos="2552700" algn="l"/>
                <a:tab pos="2921000" algn="l"/>
                <a:tab pos="3289300" algn="l"/>
                <a:tab pos="3657600" algn="l"/>
                <a:tab pos="4013200" algn="l"/>
              </a:tabLst>
              <a:defRPr sz="1760">
                <a:solidFill>
                  <a:srgbClr val="FFFF00"/>
                </a:solidFill>
                <a:latin typeface="Arial"/>
                <a:ea typeface="Arial"/>
                <a:cs typeface="Arial"/>
                <a:sym typeface="Arial"/>
              </a:defRPr>
            </a:pPr>
            <a:r>
              <a:t>Ist das wirklich alles?</a:t>
            </a:r>
          </a:p>
          <a:p>
            <a:pPr algn="just" defTabSz="365760">
              <a:tabLst>
                <a:tab pos="355600" algn="l"/>
                <a:tab pos="723900" algn="l"/>
                <a:tab pos="1092200" algn="l"/>
                <a:tab pos="1460500" algn="l"/>
                <a:tab pos="1828800" algn="l"/>
                <a:tab pos="2184400" algn="l"/>
                <a:tab pos="2552700" algn="l"/>
                <a:tab pos="2921000" algn="l"/>
                <a:tab pos="3289300" algn="l"/>
                <a:tab pos="3657600" algn="l"/>
                <a:tab pos="4013200" algn="l"/>
              </a:tabLst>
              <a:defRPr sz="1760">
                <a:solidFill>
                  <a:srgbClr val="FFFF00"/>
                </a:solidFill>
                <a:latin typeface="Arial"/>
                <a:ea typeface="Arial"/>
                <a:cs typeface="Arial"/>
                <a:sym typeface="Arial"/>
              </a:defRPr>
            </a:pPr>
            <a:endParaRPr/>
          </a:p>
          <a:p>
            <a:pPr algn="just" defTabSz="365760">
              <a:tabLst>
                <a:tab pos="355600" algn="l"/>
                <a:tab pos="723900" algn="l"/>
                <a:tab pos="1092200" algn="l"/>
                <a:tab pos="1460500" algn="l"/>
                <a:tab pos="1828800" algn="l"/>
                <a:tab pos="2184400" algn="l"/>
                <a:tab pos="2552700" algn="l"/>
                <a:tab pos="2921000" algn="l"/>
                <a:tab pos="3289300" algn="l"/>
                <a:tab pos="3657600" algn="l"/>
                <a:tab pos="4013200" algn="l"/>
              </a:tabLst>
              <a:defRPr sz="1080" b="1">
                <a:solidFill>
                  <a:srgbClr val="FFFF00"/>
                </a:solidFill>
                <a:latin typeface="Arial"/>
                <a:ea typeface="Arial"/>
                <a:cs typeface="Arial"/>
                <a:sym typeface="Arial"/>
              </a:defRPr>
            </a:pPr>
            <a:endParaRPr/>
          </a:p>
        </p:txBody>
      </p:sp>
      <p:sp>
        <p:nvSpPr>
          <p:cNvPr id="49" name="Dr. med. S. Merk, Freiburg im Breisgau…"/>
          <p:cNvSpPr txBox="1"/>
          <p:nvPr/>
        </p:nvSpPr>
        <p:spPr>
          <a:xfrm>
            <a:off x="1800562" y="6211342"/>
            <a:ext cx="7139290" cy="4577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9" tIns="46799" rIns="46799" bIns="46799" anchor="b">
            <a:spAutoFit/>
          </a:bodyPr>
          <a:lstStyle/>
          <a:p>
            <a:pPr algn="r">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000" b="1">
                <a:solidFill>
                  <a:srgbClr val="FFFF00"/>
                </a:solidFill>
                <a:latin typeface="Arial"/>
                <a:ea typeface="Arial"/>
                <a:cs typeface="Arial"/>
                <a:sym typeface="Arial"/>
              </a:defRPr>
            </a:pPr>
            <a:r>
              <a:t>Dr. med. S. Merk, Freiburg im Breisgau  </a:t>
            </a:r>
          </a:p>
          <a:p>
            <a:pPr algn="r">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000" b="1">
                <a:solidFill>
                  <a:srgbClr val="FFFF00"/>
                </a:solidFill>
                <a:latin typeface="Arial"/>
                <a:ea typeface="Arial"/>
                <a:cs typeface="Arial"/>
                <a:sym typeface="Arial"/>
              </a:defRPr>
            </a:pPr>
            <a:r>
              <a:t>         50. Jubiläumsstagung Berufsverband  Deutscher Nuklearmediziner</a:t>
            </a:r>
          </a:p>
        </p:txBody>
      </p:sp>
      <p:sp>
        <p:nvSpPr>
          <p:cNvPr id="50" name="Erfahrungen mit hTG sensitiv in der täglichen Praxis"/>
          <p:cNvSpPr txBox="1"/>
          <p:nvPr/>
        </p:nvSpPr>
        <p:spPr>
          <a:xfrm>
            <a:off x="143806" y="412410"/>
            <a:ext cx="8856388" cy="4739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2700" b="1">
                <a:solidFill>
                  <a:srgbClr val="FFFF00"/>
                </a:solidFill>
                <a:latin typeface="Arial"/>
                <a:ea typeface="Arial"/>
                <a:cs typeface="Arial"/>
                <a:sym typeface="Arial"/>
              </a:defRPr>
            </a:lvl1pPr>
          </a:lstStyle>
          <a:p>
            <a:r>
              <a:t>Erfahrungen mit hTG sensitiv in der täglichen Praxis</a:t>
            </a:r>
          </a:p>
        </p:txBody>
      </p:sp>
      <p:sp>
        <p:nvSpPr>
          <p:cNvPr id="51" name="Knotenstrumen, de Quervain, Schilddrüsenzysten, Ansprechen auf antistrumigene Therapie"/>
          <p:cNvSpPr txBox="1"/>
          <p:nvPr/>
        </p:nvSpPr>
        <p:spPr>
          <a:xfrm>
            <a:off x="451048" y="4737275"/>
            <a:ext cx="8241904" cy="5923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just">
              <a:tabLst>
                <a:tab pos="914400" algn="l"/>
                <a:tab pos="1828800" algn="l"/>
                <a:tab pos="2743200" algn="l"/>
                <a:tab pos="3657600" algn="l"/>
                <a:tab pos="4572000" algn="l"/>
                <a:tab pos="5486400" algn="l"/>
                <a:tab pos="6400800" algn="l"/>
                <a:tab pos="7315200" algn="l"/>
                <a:tab pos="8229600" algn="l"/>
                <a:tab pos="9144000" algn="l"/>
                <a:tab pos="10058400" algn="l"/>
              </a:tabLst>
              <a:defRPr sz="1700">
                <a:solidFill>
                  <a:srgbClr val="FFFF00"/>
                </a:solidFill>
                <a:latin typeface="Arial"/>
                <a:ea typeface="Arial"/>
                <a:cs typeface="Arial"/>
                <a:sym typeface="Arial"/>
              </a:defRPr>
            </a:lvl1pPr>
          </a:lstStyle>
          <a:p>
            <a:r>
              <a:t>Knotenstrumen, de Quervain, Schilddrüsenzysten, Ansprechen auf antistrumigene Therapie </a:t>
            </a:r>
          </a:p>
        </p:txBody>
      </p:sp>
    </p:spTree>
  </p:cSld>
  <p:clrMapOvr>
    <a:masterClrMapping/>
  </p:clrMapOvr>
  <mc:AlternateContent xmlns:mc="http://schemas.openxmlformats.org/markup-compatibility/2006" xmlns:p14="http://schemas.microsoft.com/office/powerpoint/2010/main">
    <mc:Choice Requires="p14">
      <p:transition spd="med">
        <p:blinds dir="vert"/>
      </p:transition>
    </mc:Choice>
    <mc:Fallback xmlns:a14="http://schemas.microsoft.com/office/drawing/2010/main" xmlns:m="http://schemas.openxmlformats.org/officeDocument/2006/math" xmlns="">
      <p:transition spd="fast">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51">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5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1" build="p" bldLvl="5"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Dr. med. S. Merk, Freiburg im Breisgau…"/>
          <p:cNvSpPr txBox="1"/>
          <p:nvPr/>
        </p:nvSpPr>
        <p:spPr>
          <a:xfrm>
            <a:off x="1800562" y="6211342"/>
            <a:ext cx="7139290" cy="4577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9" tIns="46799" rIns="46799" bIns="46799" anchor="b">
            <a:spAutoFit/>
          </a:bodyPr>
          <a:lstStyle/>
          <a:p>
            <a:pPr algn="r">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000" b="1">
                <a:solidFill>
                  <a:srgbClr val="FFFF00"/>
                </a:solidFill>
                <a:latin typeface="Arial"/>
                <a:ea typeface="Arial"/>
                <a:cs typeface="Arial"/>
                <a:sym typeface="Arial"/>
              </a:defRPr>
            </a:pPr>
            <a:r>
              <a:t>Dr. med. S. Merk, Freiburg im Breisgau  </a:t>
            </a:r>
          </a:p>
          <a:p>
            <a:pPr algn="r">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000" b="1">
                <a:solidFill>
                  <a:srgbClr val="FFFF00"/>
                </a:solidFill>
                <a:latin typeface="Arial"/>
                <a:ea typeface="Arial"/>
                <a:cs typeface="Arial"/>
                <a:sym typeface="Arial"/>
              </a:defRPr>
            </a:pPr>
            <a:r>
              <a:t>         50. Jubiläumsstagung Berufsverband  Deutscher Nuklearmediziner</a:t>
            </a:r>
          </a:p>
        </p:txBody>
      </p:sp>
      <p:sp>
        <p:nvSpPr>
          <p:cNvPr id="54" name="Erfahrungen mit hTG sensitiv in der täglichen Praxis"/>
          <p:cNvSpPr txBox="1"/>
          <p:nvPr/>
        </p:nvSpPr>
        <p:spPr>
          <a:xfrm>
            <a:off x="143806" y="412410"/>
            <a:ext cx="8856388" cy="4739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2700" b="1">
                <a:solidFill>
                  <a:srgbClr val="FFFF00"/>
                </a:solidFill>
                <a:latin typeface="Arial"/>
                <a:ea typeface="Arial"/>
                <a:cs typeface="Arial"/>
                <a:sym typeface="Arial"/>
              </a:defRPr>
            </a:lvl1pPr>
          </a:lstStyle>
          <a:p>
            <a:r>
              <a:t>Erfahrungen mit hTG sensitiv in der täglichen Praxis</a:t>
            </a:r>
          </a:p>
        </p:txBody>
      </p:sp>
      <p:graphicFrame>
        <p:nvGraphicFramePr>
          <p:cNvPr id="55" name="Tabelle"/>
          <p:cNvGraphicFramePr/>
          <p:nvPr/>
        </p:nvGraphicFramePr>
        <p:xfrm>
          <a:off x="181056" y="1377685"/>
          <a:ext cx="8794588" cy="4854940"/>
        </p:xfrm>
        <a:graphic>
          <a:graphicData uri="http://schemas.openxmlformats.org/drawingml/2006/table">
            <a:tbl>
              <a:tblPr bandRow="1">
                <a:tableStyleId>{4C3C2611-4C71-4FC5-86AE-919BDF0F9419}</a:tableStyleId>
              </a:tblPr>
              <a:tblGrid>
                <a:gridCol w="1897225">
                  <a:extLst>
                    <a:ext uri="{9D8B030D-6E8A-4147-A177-3AD203B41FA5}">
                      <a16:colId xmlns:a16="http://schemas.microsoft.com/office/drawing/2014/main" val="20000"/>
                    </a:ext>
                  </a:extLst>
                </a:gridCol>
                <a:gridCol w="3686193">
                  <a:extLst>
                    <a:ext uri="{9D8B030D-6E8A-4147-A177-3AD203B41FA5}">
                      <a16:colId xmlns:a16="http://schemas.microsoft.com/office/drawing/2014/main" val="20001"/>
                    </a:ext>
                  </a:extLst>
                </a:gridCol>
                <a:gridCol w="3198468">
                  <a:extLst>
                    <a:ext uri="{9D8B030D-6E8A-4147-A177-3AD203B41FA5}">
                      <a16:colId xmlns:a16="http://schemas.microsoft.com/office/drawing/2014/main" val="20002"/>
                    </a:ext>
                  </a:extLst>
                </a:gridCol>
              </a:tblGrid>
              <a:tr h="632612">
                <a:tc>
                  <a:txBody>
                    <a:bodyPr/>
                    <a:lstStyle/>
                    <a:p>
                      <a:pPr algn="l" defTabSz="914400">
                        <a:defRPr sz="2400"/>
                      </a:pPr>
                      <a:endParaRPr/>
                    </a:p>
                  </a:txBody>
                  <a:tcPr marL="0" marR="0" marT="0" marB="0" horzOverflow="overflow">
                    <a:lnL w="12700">
                      <a:solidFill>
                        <a:srgbClr val="FFFB00"/>
                      </a:solidFill>
                      <a:miter lim="400000"/>
                    </a:lnL>
                    <a:lnR w="12600">
                      <a:solidFill>
                        <a:srgbClr val="FFFB00"/>
                      </a:solidFill>
                    </a:lnR>
                    <a:lnT w="12700">
                      <a:solidFill>
                        <a:srgbClr val="FFFB00"/>
                      </a:solidFill>
                      <a:miter lim="400000"/>
                    </a:lnT>
                    <a:lnB w="12600">
                      <a:solidFill>
                        <a:srgbClr val="FFFB00"/>
                      </a:solidFill>
                    </a:lnB>
                    <a:noFill/>
                  </a:tcPr>
                </a:tc>
                <a:tc>
                  <a:txBody>
                    <a:bodyPr/>
                    <a:lstStyle/>
                    <a:p>
                      <a:pPr algn="ctr" defTabSz="914400">
                        <a:lnSpc>
                          <a:spcPct val="90000"/>
                        </a:lnSpc>
                        <a:spcBef>
                          <a:spcPts val="600"/>
                        </a:spcBef>
                        <a:tabLst>
                          <a:tab pos="444500" algn="l"/>
                          <a:tab pos="889000" algn="l"/>
                          <a:tab pos="1346200" algn="l"/>
                          <a:tab pos="1790700" algn="l"/>
                          <a:tab pos="2235200" algn="l"/>
                          <a:tab pos="2692400" algn="l"/>
                          <a:tab pos="3136900" algn="l"/>
                          <a:tab pos="3581400" algn="l"/>
                          <a:tab pos="4038600" algn="l"/>
                          <a:tab pos="4483100" algn="l"/>
                          <a:tab pos="4940300" algn="l"/>
                          <a:tab pos="5384800" algn="l"/>
                          <a:tab pos="5829300" algn="l"/>
                          <a:tab pos="6286500" algn="l"/>
                          <a:tab pos="6731000" algn="l"/>
                          <a:tab pos="7175500" algn="l"/>
                          <a:tab pos="7632700" algn="l"/>
                          <a:tab pos="8077200" algn="l"/>
                          <a:tab pos="8534400" algn="l"/>
                          <a:tab pos="8978900" algn="l"/>
                        </a:tabLst>
                        <a:defRPr sz="1800">
                          <a:solidFill>
                            <a:srgbClr val="000000"/>
                          </a:solidFill>
                        </a:defRPr>
                      </a:pPr>
                      <a:r>
                        <a:rPr sz="3600" baseline="30555">
                          <a:solidFill>
                            <a:srgbClr val="FFFB00"/>
                          </a:solidFill>
                          <a:latin typeface="Arial"/>
                          <a:ea typeface="Arial"/>
                          <a:cs typeface="Arial"/>
                          <a:sym typeface="Arial"/>
                        </a:rPr>
                        <a:t>hTg</a:t>
                      </a:r>
                    </a:p>
                  </a:txBody>
                  <a:tcPr marL="46800" marR="46800" marT="46800" marB="46800" horzOverflow="overflow">
                    <a:lnL w="12600">
                      <a:solidFill>
                        <a:srgbClr val="FFFB00"/>
                      </a:solidFill>
                    </a:lnL>
                    <a:lnR w="12600">
                      <a:solidFill>
                        <a:srgbClr val="FFFB00"/>
                      </a:solidFill>
                    </a:lnR>
                    <a:lnT w="12700">
                      <a:solidFill>
                        <a:srgbClr val="FFFB00"/>
                      </a:solidFill>
                      <a:miter lim="400000"/>
                    </a:lnT>
                    <a:lnB w="28440">
                      <a:solidFill>
                        <a:srgbClr val="FFFB00"/>
                      </a:solidFill>
                    </a:lnB>
                    <a:noFill/>
                  </a:tcPr>
                </a:tc>
                <a:tc>
                  <a:txBody>
                    <a:bodyPr/>
                    <a:lstStyle/>
                    <a:p>
                      <a:pPr algn="ctr" defTabSz="914400">
                        <a:lnSpc>
                          <a:spcPct val="90000"/>
                        </a:lnSpc>
                        <a:spcBef>
                          <a:spcPts val="600"/>
                        </a:spcBef>
                        <a:tabLst>
                          <a:tab pos="444500" algn="l"/>
                          <a:tab pos="889000" algn="l"/>
                          <a:tab pos="1346200" algn="l"/>
                          <a:tab pos="1790700" algn="l"/>
                          <a:tab pos="2235200" algn="l"/>
                          <a:tab pos="2692400" algn="l"/>
                          <a:tab pos="3136900" algn="l"/>
                          <a:tab pos="3581400" algn="l"/>
                          <a:tab pos="4038600" algn="l"/>
                          <a:tab pos="4483100" algn="l"/>
                          <a:tab pos="4940300" algn="l"/>
                          <a:tab pos="5384800" algn="l"/>
                          <a:tab pos="5829300" algn="l"/>
                          <a:tab pos="6286500" algn="l"/>
                          <a:tab pos="6731000" algn="l"/>
                          <a:tab pos="7175500" algn="l"/>
                          <a:tab pos="7632700" algn="l"/>
                          <a:tab pos="8077200" algn="l"/>
                          <a:tab pos="8534400" algn="l"/>
                          <a:tab pos="8978900" algn="l"/>
                        </a:tabLst>
                        <a:defRPr sz="1800">
                          <a:solidFill>
                            <a:srgbClr val="000000"/>
                          </a:solidFill>
                        </a:defRPr>
                      </a:pPr>
                      <a:r>
                        <a:rPr sz="3600" baseline="30555">
                          <a:solidFill>
                            <a:srgbClr val="FFFB00"/>
                          </a:solidFill>
                          <a:latin typeface="Arial"/>
                          <a:ea typeface="Arial"/>
                          <a:cs typeface="Arial"/>
                          <a:sym typeface="Arial"/>
                        </a:rPr>
                        <a:t>hTg sensitiv</a:t>
                      </a:r>
                    </a:p>
                  </a:txBody>
                  <a:tcPr marL="46800" marR="46800" marT="46800" marB="46800" horzOverflow="overflow">
                    <a:lnL w="12600">
                      <a:solidFill>
                        <a:srgbClr val="FFFB00"/>
                      </a:solidFill>
                    </a:lnL>
                    <a:lnR w="12700">
                      <a:solidFill>
                        <a:srgbClr val="FFFB00"/>
                      </a:solidFill>
                      <a:miter lim="400000"/>
                    </a:lnR>
                    <a:lnT w="12700">
                      <a:solidFill>
                        <a:srgbClr val="FFFB00"/>
                      </a:solidFill>
                      <a:miter lim="400000"/>
                    </a:lnT>
                    <a:lnB w="28440">
                      <a:solidFill>
                        <a:srgbClr val="FFFB00"/>
                      </a:solidFill>
                    </a:lnB>
                    <a:noFill/>
                  </a:tcPr>
                </a:tc>
                <a:extLst>
                  <a:ext uri="{0D108BD9-81ED-4DB2-BD59-A6C34878D82A}">
                    <a16:rowId xmlns:a16="http://schemas.microsoft.com/office/drawing/2014/main" val="10000"/>
                  </a:ext>
                </a:extLst>
              </a:tr>
              <a:tr h="472863">
                <a:tc>
                  <a:txBody>
                    <a:bodyPr/>
                    <a:lstStyle/>
                    <a:p>
                      <a:pPr algn="ctr" defTabSz="914400">
                        <a:lnSpc>
                          <a:spcPct val="90000"/>
                        </a:lnSpc>
                        <a:spcBef>
                          <a:spcPts val="600"/>
                        </a:spcBef>
                        <a:tabLst>
                          <a:tab pos="444500" algn="l"/>
                          <a:tab pos="889000" algn="l"/>
                          <a:tab pos="1346200" algn="l"/>
                          <a:tab pos="1790700" algn="l"/>
                          <a:tab pos="2235200" algn="l"/>
                          <a:tab pos="2692400" algn="l"/>
                          <a:tab pos="3136900" algn="l"/>
                          <a:tab pos="3581400" algn="l"/>
                          <a:tab pos="4038600" algn="l"/>
                          <a:tab pos="4483100" algn="l"/>
                          <a:tab pos="4940300" algn="l"/>
                          <a:tab pos="5384800" algn="l"/>
                          <a:tab pos="5829300" algn="l"/>
                          <a:tab pos="6286500" algn="l"/>
                          <a:tab pos="6731000" algn="l"/>
                          <a:tab pos="7175500" algn="l"/>
                          <a:tab pos="7632700" algn="l"/>
                          <a:tab pos="8077200" algn="l"/>
                          <a:tab pos="8534400" algn="l"/>
                          <a:tab pos="8978900" algn="l"/>
                        </a:tabLst>
                        <a:defRPr sz="1800">
                          <a:solidFill>
                            <a:srgbClr val="000000"/>
                          </a:solidFill>
                        </a:defRPr>
                      </a:pPr>
                      <a:r>
                        <a:rPr sz="2300" baseline="29739">
                          <a:solidFill>
                            <a:srgbClr val="FFFB00"/>
                          </a:solidFill>
                          <a:latin typeface="Arial"/>
                          <a:ea typeface="Arial"/>
                          <a:cs typeface="Arial"/>
                          <a:sym typeface="Arial"/>
                        </a:rPr>
                        <a:t>Gerät/Hersteller</a:t>
                      </a:r>
                    </a:p>
                  </a:txBody>
                  <a:tcPr marL="46800" marR="46800" marT="46800" marB="46800" horzOverflow="overflow">
                    <a:lnL w="12700">
                      <a:solidFill>
                        <a:srgbClr val="FFFB00"/>
                      </a:solidFill>
                      <a:miter lim="400000"/>
                    </a:lnL>
                    <a:lnR w="12600">
                      <a:solidFill>
                        <a:srgbClr val="FFFB00"/>
                      </a:solidFill>
                    </a:lnR>
                    <a:lnT w="12600">
                      <a:solidFill>
                        <a:srgbClr val="FFFB00"/>
                      </a:solidFill>
                    </a:lnT>
                    <a:lnB w="12600">
                      <a:solidFill>
                        <a:srgbClr val="FFFB00"/>
                      </a:solidFill>
                    </a:lnB>
                    <a:noFill/>
                  </a:tcPr>
                </a:tc>
                <a:tc gridSpan="2">
                  <a:txBody>
                    <a:bodyPr/>
                    <a:lstStyle/>
                    <a:p>
                      <a:pPr algn="ctr" defTabSz="914400">
                        <a:lnSpc>
                          <a:spcPct val="90000"/>
                        </a:lnSpc>
                        <a:spcBef>
                          <a:spcPts val="600"/>
                        </a:spcBef>
                        <a:tabLst>
                          <a:tab pos="444500" algn="l"/>
                          <a:tab pos="889000" algn="l"/>
                          <a:tab pos="1346200" algn="l"/>
                          <a:tab pos="1790700" algn="l"/>
                          <a:tab pos="2235200" algn="l"/>
                          <a:tab pos="2692400" algn="l"/>
                          <a:tab pos="3136900" algn="l"/>
                          <a:tab pos="3581400" algn="l"/>
                          <a:tab pos="4038600" algn="l"/>
                          <a:tab pos="4483100" algn="l"/>
                          <a:tab pos="4940300" algn="l"/>
                          <a:tab pos="5384800" algn="l"/>
                          <a:tab pos="5829300" algn="l"/>
                          <a:tab pos="6286500" algn="l"/>
                          <a:tab pos="6731000" algn="l"/>
                          <a:tab pos="7175500" algn="l"/>
                          <a:tab pos="7632700" algn="l"/>
                          <a:tab pos="8077200" algn="l"/>
                          <a:tab pos="8534400" algn="l"/>
                          <a:tab pos="8978900" algn="l"/>
                        </a:tabLst>
                        <a:defRPr sz="1800">
                          <a:solidFill>
                            <a:srgbClr val="000000"/>
                          </a:solidFill>
                        </a:defRPr>
                      </a:pPr>
                      <a:r>
                        <a:rPr sz="2300" baseline="29739">
                          <a:solidFill>
                            <a:srgbClr val="FFFB00"/>
                          </a:solidFill>
                          <a:latin typeface="Arial"/>
                          <a:ea typeface="Arial"/>
                          <a:cs typeface="Arial"/>
                          <a:sym typeface="Arial"/>
                        </a:rPr>
                        <a:t>Kryptor / Thermo FisherScientific</a:t>
                      </a:r>
                    </a:p>
                  </a:txBody>
                  <a:tcPr marL="46800" marR="46800" marT="46800" marB="46800" horzOverflow="overflow">
                    <a:lnL w="12600">
                      <a:solidFill>
                        <a:srgbClr val="FFFB00"/>
                      </a:solidFill>
                    </a:lnL>
                    <a:lnR w="12700">
                      <a:solidFill>
                        <a:srgbClr val="FFFB00"/>
                      </a:solidFill>
                      <a:miter lim="400000"/>
                    </a:lnR>
                    <a:lnT w="28440">
                      <a:solidFill>
                        <a:srgbClr val="FFFB00"/>
                      </a:solidFill>
                    </a:lnT>
                    <a:lnB w="12600">
                      <a:solidFill>
                        <a:srgbClr val="FFFB00"/>
                      </a:solidFill>
                    </a:lnB>
                    <a:noFill/>
                  </a:tcPr>
                </a:tc>
                <a:tc hMerge="1">
                  <a:txBody>
                    <a:bodyPr/>
                    <a:lstStyle/>
                    <a:p>
                      <a:endParaRPr lang="de-DE"/>
                    </a:p>
                  </a:txBody>
                  <a:tcPr/>
                </a:tc>
                <a:extLst>
                  <a:ext uri="{0D108BD9-81ED-4DB2-BD59-A6C34878D82A}">
                    <a16:rowId xmlns:a16="http://schemas.microsoft.com/office/drawing/2014/main" val="10001"/>
                  </a:ext>
                </a:extLst>
              </a:tr>
              <a:tr h="439594">
                <a:tc>
                  <a:txBody>
                    <a:bodyPr/>
                    <a:lstStyle/>
                    <a:p>
                      <a:pPr algn="ctr" defTabSz="914400">
                        <a:lnSpc>
                          <a:spcPct val="90000"/>
                        </a:lnSpc>
                        <a:spcBef>
                          <a:spcPts val="600"/>
                        </a:spcBef>
                        <a:tabLst>
                          <a:tab pos="444500" algn="l"/>
                          <a:tab pos="889000" algn="l"/>
                          <a:tab pos="1346200" algn="l"/>
                          <a:tab pos="1790700" algn="l"/>
                          <a:tab pos="2235200" algn="l"/>
                          <a:tab pos="2692400" algn="l"/>
                          <a:tab pos="3136900" algn="l"/>
                          <a:tab pos="3581400" algn="l"/>
                          <a:tab pos="4038600" algn="l"/>
                          <a:tab pos="4483100" algn="l"/>
                          <a:tab pos="4940300" algn="l"/>
                          <a:tab pos="5384800" algn="l"/>
                          <a:tab pos="5829300" algn="l"/>
                          <a:tab pos="6286500" algn="l"/>
                          <a:tab pos="6731000" algn="l"/>
                          <a:tab pos="7175500" algn="l"/>
                          <a:tab pos="7632700" algn="l"/>
                          <a:tab pos="8077200" algn="l"/>
                          <a:tab pos="8534400" algn="l"/>
                          <a:tab pos="8978900" algn="l"/>
                        </a:tabLst>
                        <a:defRPr sz="1800">
                          <a:solidFill>
                            <a:srgbClr val="000000"/>
                          </a:solidFill>
                        </a:defRPr>
                      </a:pPr>
                      <a:r>
                        <a:rPr sz="2300" baseline="29739">
                          <a:solidFill>
                            <a:srgbClr val="FFFB00"/>
                          </a:solidFill>
                          <a:latin typeface="Arial"/>
                          <a:ea typeface="Arial"/>
                          <a:cs typeface="Arial"/>
                          <a:sym typeface="Arial"/>
                        </a:rPr>
                        <a:t>Assay-Sensitivität</a:t>
                      </a:r>
                    </a:p>
                  </a:txBody>
                  <a:tcPr marL="46800" marR="46800" marT="46800" marB="46800" horzOverflow="overflow">
                    <a:lnL w="12700">
                      <a:solidFill>
                        <a:srgbClr val="FFFB00"/>
                      </a:solidFill>
                      <a:miter lim="400000"/>
                    </a:lnL>
                    <a:lnR w="12600">
                      <a:solidFill>
                        <a:srgbClr val="FFFB00"/>
                      </a:solidFill>
                    </a:lnR>
                    <a:lnT w="12600">
                      <a:solidFill>
                        <a:srgbClr val="FFFB00"/>
                      </a:solidFill>
                    </a:lnT>
                    <a:lnB w="12700">
                      <a:solidFill>
                        <a:srgbClr val="FFFB00"/>
                      </a:solidFill>
                      <a:miter lim="400000"/>
                    </a:lnB>
                    <a:noFill/>
                  </a:tcPr>
                </a:tc>
                <a:tc>
                  <a:txBody>
                    <a:bodyPr/>
                    <a:lstStyle/>
                    <a:p>
                      <a:pPr algn="ctr" defTabSz="914400">
                        <a:lnSpc>
                          <a:spcPct val="90000"/>
                        </a:lnSpc>
                        <a:spcBef>
                          <a:spcPts val="600"/>
                        </a:spcBef>
                        <a:tabLst>
                          <a:tab pos="444500" algn="l"/>
                          <a:tab pos="889000" algn="l"/>
                          <a:tab pos="1346200" algn="l"/>
                          <a:tab pos="1790700" algn="l"/>
                          <a:tab pos="2235200" algn="l"/>
                          <a:tab pos="2692400" algn="l"/>
                          <a:tab pos="3136900" algn="l"/>
                          <a:tab pos="3581400" algn="l"/>
                          <a:tab pos="4038600" algn="l"/>
                          <a:tab pos="4483100" algn="l"/>
                          <a:tab pos="4940300" algn="l"/>
                          <a:tab pos="5384800" algn="l"/>
                          <a:tab pos="5829300" algn="l"/>
                          <a:tab pos="6286500" algn="l"/>
                          <a:tab pos="6731000" algn="l"/>
                          <a:tab pos="7175500" algn="l"/>
                          <a:tab pos="7632700" algn="l"/>
                          <a:tab pos="8077200" algn="l"/>
                          <a:tab pos="8534400" algn="l"/>
                          <a:tab pos="8978900" algn="l"/>
                        </a:tabLst>
                        <a:defRPr sz="1800">
                          <a:solidFill>
                            <a:srgbClr val="000000"/>
                          </a:solidFill>
                        </a:defRPr>
                      </a:pPr>
                      <a:r>
                        <a:rPr sz="2300" baseline="29739">
                          <a:solidFill>
                            <a:srgbClr val="FFFB00"/>
                          </a:solidFill>
                          <a:latin typeface="Arial"/>
                          <a:ea typeface="Arial"/>
                          <a:cs typeface="Arial"/>
                          <a:sym typeface="Arial"/>
                        </a:rPr>
                        <a:t>0,5 ng/ml</a:t>
                      </a:r>
                    </a:p>
                  </a:txBody>
                  <a:tcPr marL="46800" marR="46800" marT="46800" marB="46800" horzOverflow="overflow">
                    <a:lnL w="12600">
                      <a:solidFill>
                        <a:srgbClr val="FFFB00"/>
                      </a:solidFill>
                    </a:lnL>
                    <a:lnR w="12600">
                      <a:solidFill>
                        <a:srgbClr val="FFFB00"/>
                      </a:solidFill>
                    </a:lnR>
                    <a:lnT w="12600">
                      <a:solidFill>
                        <a:srgbClr val="FFFB00"/>
                      </a:solidFill>
                    </a:lnT>
                    <a:lnB w="12700">
                      <a:solidFill>
                        <a:srgbClr val="FFFB00"/>
                      </a:solidFill>
                      <a:miter lim="400000"/>
                    </a:lnB>
                    <a:noFill/>
                  </a:tcPr>
                </a:tc>
                <a:tc>
                  <a:txBody>
                    <a:bodyPr/>
                    <a:lstStyle/>
                    <a:p>
                      <a:pPr algn="ctr" defTabSz="914400">
                        <a:lnSpc>
                          <a:spcPct val="90000"/>
                        </a:lnSpc>
                        <a:spcBef>
                          <a:spcPts val="600"/>
                        </a:spcBef>
                        <a:tabLst>
                          <a:tab pos="444500" algn="l"/>
                          <a:tab pos="889000" algn="l"/>
                          <a:tab pos="1346200" algn="l"/>
                          <a:tab pos="1790700" algn="l"/>
                          <a:tab pos="2235200" algn="l"/>
                          <a:tab pos="2692400" algn="l"/>
                          <a:tab pos="3136900" algn="l"/>
                          <a:tab pos="3581400" algn="l"/>
                          <a:tab pos="4038600" algn="l"/>
                          <a:tab pos="4483100" algn="l"/>
                          <a:tab pos="4940300" algn="l"/>
                          <a:tab pos="5384800" algn="l"/>
                          <a:tab pos="5829300" algn="l"/>
                          <a:tab pos="6286500" algn="l"/>
                          <a:tab pos="6731000" algn="l"/>
                          <a:tab pos="7175500" algn="l"/>
                          <a:tab pos="7632700" algn="l"/>
                          <a:tab pos="8077200" algn="l"/>
                          <a:tab pos="8534400" algn="l"/>
                          <a:tab pos="8978900" algn="l"/>
                        </a:tabLst>
                        <a:defRPr sz="1800">
                          <a:solidFill>
                            <a:srgbClr val="000000"/>
                          </a:solidFill>
                        </a:defRPr>
                      </a:pPr>
                      <a:r>
                        <a:rPr sz="2300" baseline="29739">
                          <a:solidFill>
                            <a:srgbClr val="FFFB00"/>
                          </a:solidFill>
                          <a:latin typeface="Arial"/>
                          <a:ea typeface="Arial"/>
                          <a:cs typeface="Arial"/>
                          <a:sym typeface="Arial"/>
                        </a:rPr>
                        <a:t>0,15 ng/ml</a:t>
                      </a:r>
                    </a:p>
                  </a:txBody>
                  <a:tcPr marL="46800" marR="46800" marT="46800" marB="46800" horzOverflow="overflow">
                    <a:lnL w="12600">
                      <a:solidFill>
                        <a:srgbClr val="FFFB00"/>
                      </a:solidFill>
                    </a:lnL>
                    <a:lnR w="12700">
                      <a:solidFill>
                        <a:srgbClr val="FFFB00"/>
                      </a:solidFill>
                      <a:miter lim="400000"/>
                    </a:lnR>
                    <a:lnT w="12600">
                      <a:solidFill>
                        <a:srgbClr val="FFFB00"/>
                      </a:solidFill>
                    </a:lnT>
                    <a:lnB w="12700">
                      <a:solidFill>
                        <a:srgbClr val="FFFB00"/>
                      </a:solidFill>
                      <a:miter lim="400000"/>
                    </a:lnB>
                    <a:noFill/>
                  </a:tcPr>
                </a:tc>
                <a:extLst>
                  <a:ext uri="{0D108BD9-81ED-4DB2-BD59-A6C34878D82A}">
                    <a16:rowId xmlns:a16="http://schemas.microsoft.com/office/drawing/2014/main" val="10002"/>
                  </a:ext>
                </a:extLst>
              </a:tr>
              <a:tr h="2601837">
                <a:tc>
                  <a:txBody>
                    <a:bodyPr/>
                    <a:lstStyle/>
                    <a:p>
                      <a:pPr algn="ctr" defTabSz="914400">
                        <a:lnSpc>
                          <a:spcPct val="90000"/>
                        </a:lnSpc>
                        <a:spcBef>
                          <a:spcPts val="600"/>
                        </a:spcBef>
                        <a:tabLst>
                          <a:tab pos="444500" algn="l"/>
                          <a:tab pos="889000" algn="l"/>
                          <a:tab pos="1346200" algn="l"/>
                          <a:tab pos="1790700" algn="l"/>
                          <a:tab pos="2235200" algn="l"/>
                          <a:tab pos="2692400" algn="l"/>
                          <a:tab pos="3136900" algn="l"/>
                          <a:tab pos="3581400" algn="l"/>
                          <a:tab pos="4038600" algn="l"/>
                          <a:tab pos="4483100" algn="l"/>
                          <a:tab pos="4940300" algn="l"/>
                          <a:tab pos="5384800" algn="l"/>
                          <a:tab pos="5829300" algn="l"/>
                          <a:tab pos="6286500" algn="l"/>
                          <a:tab pos="6731000" algn="l"/>
                          <a:tab pos="7175500" algn="l"/>
                          <a:tab pos="7632700" algn="l"/>
                          <a:tab pos="8077200" algn="l"/>
                          <a:tab pos="8534400" algn="l"/>
                          <a:tab pos="8978900" algn="l"/>
                        </a:tabLst>
                        <a:defRPr sz="1800">
                          <a:solidFill>
                            <a:srgbClr val="000000"/>
                          </a:solidFill>
                        </a:defRPr>
                      </a:pPr>
                      <a:r>
                        <a:rPr sz="2300" baseline="29739">
                          <a:solidFill>
                            <a:srgbClr val="FFFB00"/>
                          </a:solidFill>
                          <a:latin typeface="Arial"/>
                          <a:ea typeface="Arial"/>
                          <a:cs typeface="Arial"/>
                          <a:sym typeface="Arial"/>
                        </a:rPr>
                        <a:t>Normbereiche </a:t>
                      </a:r>
                    </a:p>
                  </a:txBody>
                  <a:tcPr marL="46800" marR="46800" marT="46800" marB="46800" horzOverflow="overflow">
                    <a:lnL w="12700">
                      <a:solidFill>
                        <a:srgbClr val="FFFB00"/>
                      </a:solidFill>
                      <a:miter lim="400000"/>
                    </a:lnL>
                    <a:lnR w="12600">
                      <a:solidFill>
                        <a:srgbClr val="FFFB00"/>
                      </a:solidFill>
                    </a:lnR>
                    <a:lnT w="12700">
                      <a:solidFill>
                        <a:srgbClr val="FFFB00"/>
                      </a:solidFill>
                      <a:miter lim="400000"/>
                    </a:lnT>
                    <a:lnB w="12700">
                      <a:solidFill>
                        <a:srgbClr val="FFFB00"/>
                      </a:solidFill>
                      <a:miter lim="400000"/>
                    </a:lnB>
                    <a:noFill/>
                  </a:tcPr>
                </a:tc>
                <a:tc>
                  <a:txBody>
                    <a:bodyPr/>
                    <a:lstStyle/>
                    <a:p>
                      <a:pPr algn="just" defTabSz="914400">
                        <a:lnSpc>
                          <a:spcPct val="90000"/>
                        </a:lnSpc>
                        <a:spcBef>
                          <a:spcPts val="600"/>
                        </a:spcBef>
                        <a:tabLst>
                          <a:tab pos="444500" algn="l"/>
                          <a:tab pos="889000" algn="l"/>
                          <a:tab pos="1346200" algn="l"/>
                          <a:tab pos="1790700" algn="l"/>
                          <a:tab pos="2235200" algn="l"/>
                          <a:tab pos="2692400" algn="l"/>
                          <a:tab pos="3136900" algn="l"/>
                          <a:tab pos="3581400" algn="l"/>
                          <a:tab pos="4038600" algn="l"/>
                          <a:tab pos="4483100" algn="l"/>
                          <a:tab pos="4940300" algn="l"/>
                          <a:tab pos="5384800" algn="l"/>
                          <a:tab pos="5829300" algn="l"/>
                          <a:tab pos="6286500" algn="l"/>
                          <a:tab pos="6731000" algn="l"/>
                          <a:tab pos="7175500" algn="l"/>
                          <a:tab pos="7632700" algn="l"/>
                          <a:tab pos="8077200" algn="l"/>
                          <a:tab pos="8534400" algn="l"/>
                          <a:tab pos="8978900" algn="l"/>
                        </a:tabLst>
                        <a:defRPr sz="1800">
                          <a:solidFill>
                            <a:srgbClr val="000000"/>
                          </a:solidFill>
                        </a:defRPr>
                      </a:pPr>
                      <a:r>
                        <a:rPr sz="2300" baseline="29739">
                          <a:solidFill>
                            <a:srgbClr val="FFFB00"/>
                          </a:solidFill>
                          <a:latin typeface="Arial"/>
                          <a:ea typeface="Arial"/>
                          <a:cs typeface="Arial"/>
                          <a:sym typeface="Arial"/>
                        </a:rPr>
                        <a:t>&lt; 2 ng/ml Z.n. ablativer Therapie
&lt; 20 ng/ml ausreichend suppr. Therapie, keine Wachstumstendenz
&gt; 40 ng/ml unzureichend therapiert/Jodmangel
&gt; 70 ng/ml Wachstumstendenz, V.a. Malignität</a:t>
                      </a:r>
                    </a:p>
                  </a:txBody>
                  <a:tcPr marL="46800" marR="46800" marT="46800" marB="46800" horzOverflow="overflow">
                    <a:lnL w="12600">
                      <a:solidFill>
                        <a:srgbClr val="FFFB00"/>
                      </a:solidFill>
                    </a:lnL>
                    <a:lnR w="12600">
                      <a:solidFill>
                        <a:srgbClr val="FFFB00"/>
                      </a:solidFill>
                    </a:lnR>
                    <a:lnT w="12700">
                      <a:solidFill>
                        <a:srgbClr val="FFFB00"/>
                      </a:solidFill>
                      <a:miter lim="400000"/>
                    </a:lnT>
                    <a:lnB w="12700">
                      <a:solidFill>
                        <a:srgbClr val="FFFB00"/>
                      </a:solidFill>
                      <a:miter lim="400000"/>
                    </a:lnB>
                    <a:noFill/>
                  </a:tcPr>
                </a:tc>
                <a:tc>
                  <a:txBody>
                    <a:bodyPr/>
                    <a:lstStyle/>
                    <a:p>
                      <a:pPr algn="just" defTabSz="914400">
                        <a:lnSpc>
                          <a:spcPct val="90000"/>
                        </a:lnSpc>
                        <a:spcBef>
                          <a:spcPts val="600"/>
                        </a:spcBef>
                        <a:tabLst>
                          <a:tab pos="444500" algn="l"/>
                          <a:tab pos="889000" algn="l"/>
                          <a:tab pos="1346200" algn="l"/>
                          <a:tab pos="1790700" algn="l"/>
                          <a:tab pos="2235200" algn="l"/>
                          <a:tab pos="2692400" algn="l"/>
                          <a:tab pos="3136900" algn="l"/>
                          <a:tab pos="3581400" algn="l"/>
                          <a:tab pos="4038600" algn="l"/>
                          <a:tab pos="4483100" algn="l"/>
                          <a:tab pos="4940300" algn="l"/>
                          <a:tab pos="5384800" algn="l"/>
                          <a:tab pos="5829300" algn="l"/>
                          <a:tab pos="6286500" algn="l"/>
                          <a:tab pos="6731000" algn="l"/>
                          <a:tab pos="7175500" algn="l"/>
                          <a:tab pos="7632700" algn="l"/>
                          <a:tab pos="8077200" algn="l"/>
                          <a:tab pos="8534400" algn="l"/>
                          <a:tab pos="8978900" algn="l"/>
                        </a:tabLst>
                        <a:defRPr sz="1800">
                          <a:solidFill>
                            <a:srgbClr val="000000"/>
                          </a:solidFill>
                        </a:defRPr>
                      </a:pPr>
                      <a:r>
                        <a:rPr sz="2300" baseline="29739">
                          <a:solidFill>
                            <a:srgbClr val="FFFB00"/>
                          </a:solidFill>
                          <a:latin typeface="Arial"/>
                          <a:ea typeface="Arial"/>
                          <a:cs typeface="Arial"/>
                          <a:sym typeface="Arial"/>
                        </a:rPr>
                        <a:t>&lt; 0,15ng/ml Z.n. ablativer Therapie
1,6 - 61,3 ng/ml kein Hinweis auf Malignität oder wesentliche Proliferation</a:t>
                      </a:r>
                    </a:p>
                  </a:txBody>
                  <a:tcPr marL="46800" marR="46800" marT="46800" marB="46800" horzOverflow="overflow">
                    <a:lnL w="12600">
                      <a:solidFill>
                        <a:srgbClr val="FFFB00"/>
                      </a:solidFill>
                    </a:lnL>
                    <a:lnR w="12700">
                      <a:solidFill>
                        <a:srgbClr val="FFFB00"/>
                      </a:solidFill>
                      <a:miter lim="400000"/>
                    </a:lnR>
                    <a:lnT w="12700">
                      <a:solidFill>
                        <a:srgbClr val="FFFB00"/>
                      </a:solidFill>
                      <a:miter lim="400000"/>
                    </a:lnT>
                    <a:lnB w="12700">
                      <a:solidFill>
                        <a:srgbClr val="FFFB00"/>
                      </a:solidFill>
                      <a:miter lim="400000"/>
                    </a:lnB>
                    <a:noFill/>
                  </a:tcPr>
                </a:tc>
                <a:extLst>
                  <a:ext uri="{0D108BD9-81ED-4DB2-BD59-A6C34878D82A}">
                    <a16:rowId xmlns:a16="http://schemas.microsoft.com/office/drawing/2014/main" val="10003"/>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p:blinds dir="vert"/>
      </p:transition>
    </mc:Choice>
    <mc:Fallback xmlns:a14="http://schemas.microsoft.com/office/drawing/2010/main" xmlns:m="http://schemas.openxmlformats.org/officeDocument/2006/math" xmlns="">
      <p:transition spd="fast">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Vorteile des h-TG sensisitiv:…"/>
          <p:cNvSpPr txBox="1">
            <a:spLocks noGrp="1"/>
          </p:cNvSpPr>
          <p:nvPr>
            <p:ph type="title" idx="4294967295"/>
          </p:nvPr>
        </p:nvSpPr>
        <p:spPr>
          <a:xfrm>
            <a:off x="510318" y="1372245"/>
            <a:ext cx="8123364" cy="3318815"/>
          </a:xfrm>
          <a:prstGeom prst="rect">
            <a:avLst/>
          </a:prstGeom>
        </p:spPr>
        <p:txBody>
          <a:bodyPr>
            <a:normAutofit/>
          </a:bodyPr>
          <a:lstStyle/>
          <a:p>
            <a:pPr algn="just" defTabSz="438911">
              <a:tabLst>
                <a:tab pos="431800" algn="l"/>
                <a:tab pos="876300" algn="l"/>
                <a:tab pos="1308100" algn="l"/>
                <a:tab pos="1752600" algn="l"/>
                <a:tab pos="2184400" algn="l"/>
                <a:tab pos="2628900" algn="l"/>
                <a:tab pos="3060700" algn="l"/>
                <a:tab pos="3505200" algn="l"/>
                <a:tab pos="3949700" algn="l"/>
                <a:tab pos="4381500" algn="l"/>
                <a:tab pos="4826000" algn="l"/>
              </a:tabLst>
              <a:defRPr sz="2880" b="1">
                <a:solidFill>
                  <a:srgbClr val="FFFF00"/>
                </a:solidFill>
                <a:latin typeface="Arial"/>
                <a:ea typeface="Arial"/>
                <a:cs typeface="Arial"/>
                <a:sym typeface="Arial"/>
              </a:defRPr>
            </a:pPr>
            <a:r>
              <a:t>Vorteile des h-TG sensisitiv:</a:t>
            </a:r>
          </a:p>
          <a:p>
            <a:pPr algn="just" defTabSz="438911">
              <a:tabLst>
                <a:tab pos="431800" algn="l"/>
                <a:tab pos="876300" algn="l"/>
                <a:tab pos="1308100" algn="l"/>
                <a:tab pos="1752600" algn="l"/>
                <a:tab pos="2184400" algn="l"/>
                <a:tab pos="2628900" algn="l"/>
                <a:tab pos="3060700" algn="l"/>
                <a:tab pos="3505200" algn="l"/>
                <a:tab pos="3949700" algn="l"/>
                <a:tab pos="4381500" algn="l"/>
                <a:tab pos="4826000" algn="l"/>
              </a:tabLst>
              <a:defRPr sz="2112">
                <a:solidFill>
                  <a:srgbClr val="FFFF00"/>
                </a:solidFill>
                <a:latin typeface="Arial"/>
                <a:ea typeface="Arial"/>
                <a:cs typeface="Arial"/>
                <a:sym typeface="Arial"/>
              </a:defRPr>
            </a:pPr>
            <a:endParaRPr/>
          </a:p>
          <a:p>
            <a:pPr algn="just" defTabSz="438911">
              <a:tabLst>
                <a:tab pos="431800" algn="l"/>
                <a:tab pos="876300" algn="l"/>
                <a:tab pos="1308100" algn="l"/>
                <a:tab pos="1752600" algn="l"/>
                <a:tab pos="2184400" algn="l"/>
                <a:tab pos="2628900" algn="l"/>
                <a:tab pos="3060700" algn="l"/>
                <a:tab pos="3505200" algn="l"/>
                <a:tab pos="3949700" algn="l"/>
                <a:tab pos="4381500" algn="l"/>
                <a:tab pos="4826000" algn="l"/>
              </a:tabLst>
              <a:defRPr sz="2112">
                <a:solidFill>
                  <a:srgbClr val="FFFF00"/>
                </a:solidFill>
                <a:latin typeface="Arial"/>
                <a:ea typeface="Arial"/>
                <a:cs typeface="Arial"/>
                <a:sym typeface="Arial"/>
              </a:defRPr>
            </a:pPr>
            <a:r>
              <a:t>„Kein“ high dose hook Effekt</a:t>
            </a:r>
          </a:p>
          <a:p>
            <a:pPr algn="just" defTabSz="438911">
              <a:tabLst>
                <a:tab pos="431800" algn="l"/>
                <a:tab pos="876300" algn="l"/>
                <a:tab pos="1308100" algn="l"/>
                <a:tab pos="1752600" algn="l"/>
                <a:tab pos="2184400" algn="l"/>
                <a:tab pos="2628900" algn="l"/>
                <a:tab pos="3060700" algn="l"/>
                <a:tab pos="3505200" algn="l"/>
                <a:tab pos="3949700" algn="l"/>
                <a:tab pos="4381500" algn="l"/>
                <a:tab pos="4826000" algn="l"/>
              </a:tabLst>
              <a:defRPr sz="2112">
                <a:solidFill>
                  <a:srgbClr val="FFFF00"/>
                </a:solidFill>
                <a:latin typeface="Arial"/>
                <a:ea typeface="Arial"/>
                <a:cs typeface="Arial"/>
                <a:sym typeface="Arial"/>
              </a:defRPr>
            </a:pPr>
            <a:endParaRPr/>
          </a:p>
          <a:p>
            <a:pPr algn="just" defTabSz="438911">
              <a:tabLst>
                <a:tab pos="431800" algn="l"/>
                <a:tab pos="876300" algn="l"/>
                <a:tab pos="1308100" algn="l"/>
                <a:tab pos="1752600" algn="l"/>
                <a:tab pos="2184400" algn="l"/>
                <a:tab pos="2628900" algn="l"/>
                <a:tab pos="3060700" algn="l"/>
                <a:tab pos="3505200" algn="l"/>
                <a:tab pos="3949700" algn="l"/>
                <a:tab pos="4381500" algn="l"/>
                <a:tab pos="4826000" algn="l"/>
              </a:tabLst>
              <a:defRPr sz="2112">
                <a:solidFill>
                  <a:srgbClr val="FFFF00"/>
                </a:solidFill>
                <a:latin typeface="Arial"/>
                <a:ea typeface="Arial"/>
                <a:cs typeface="Arial"/>
                <a:sym typeface="Arial"/>
              </a:defRPr>
            </a:pPr>
            <a:r>
              <a:t>Geringe Interferenzen</a:t>
            </a:r>
          </a:p>
          <a:p>
            <a:pPr algn="just" defTabSz="438911">
              <a:tabLst>
                <a:tab pos="431800" algn="l"/>
                <a:tab pos="876300" algn="l"/>
                <a:tab pos="1308100" algn="l"/>
                <a:tab pos="1752600" algn="l"/>
                <a:tab pos="2184400" algn="l"/>
                <a:tab pos="2628900" algn="l"/>
                <a:tab pos="3060700" algn="l"/>
                <a:tab pos="3505200" algn="l"/>
                <a:tab pos="3949700" algn="l"/>
                <a:tab pos="4381500" algn="l"/>
                <a:tab pos="4826000" algn="l"/>
              </a:tabLst>
              <a:defRPr sz="2112">
                <a:solidFill>
                  <a:srgbClr val="FFFF00"/>
                </a:solidFill>
                <a:latin typeface="Arial"/>
                <a:ea typeface="Arial"/>
                <a:cs typeface="Arial"/>
                <a:sym typeface="Arial"/>
              </a:defRPr>
            </a:pPr>
            <a:endParaRPr/>
          </a:p>
          <a:p>
            <a:pPr algn="just" defTabSz="438911">
              <a:tabLst>
                <a:tab pos="431800" algn="l"/>
                <a:tab pos="876300" algn="l"/>
                <a:tab pos="1308100" algn="l"/>
                <a:tab pos="1752600" algn="l"/>
                <a:tab pos="2184400" algn="l"/>
                <a:tab pos="2628900" algn="l"/>
                <a:tab pos="3060700" algn="l"/>
                <a:tab pos="3505200" algn="l"/>
                <a:tab pos="3949700" algn="l"/>
                <a:tab pos="4381500" algn="l"/>
                <a:tab pos="4826000" algn="l"/>
              </a:tabLst>
              <a:defRPr sz="2112">
                <a:solidFill>
                  <a:srgbClr val="FFFF00"/>
                </a:solidFill>
                <a:latin typeface="Arial"/>
                <a:ea typeface="Arial"/>
                <a:cs typeface="Arial"/>
                <a:sym typeface="Arial"/>
              </a:defRPr>
            </a:pPr>
            <a:r>
              <a:t>TSH-Stimulationen können in bis zu 75% der Fälle vermieden werden</a:t>
            </a:r>
          </a:p>
          <a:p>
            <a:pPr algn="just" defTabSz="438911">
              <a:tabLst>
                <a:tab pos="431800" algn="l"/>
                <a:tab pos="876300" algn="l"/>
                <a:tab pos="1308100" algn="l"/>
                <a:tab pos="1752600" algn="l"/>
                <a:tab pos="2184400" algn="l"/>
                <a:tab pos="2628900" algn="l"/>
                <a:tab pos="3060700" algn="l"/>
                <a:tab pos="3505200" algn="l"/>
                <a:tab pos="3949700" algn="l"/>
                <a:tab pos="4381500" algn="l"/>
                <a:tab pos="4826000" algn="l"/>
              </a:tabLst>
              <a:defRPr sz="2112">
                <a:solidFill>
                  <a:srgbClr val="FFFF00"/>
                </a:solidFill>
                <a:latin typeface="Arial"/>
                <a:ea typeface="Arial"/>
                <a:cs typeface="Arial"/>
                <a:sym typeface="Arial"/>
              </a:defRPr>
            </a:pPr>
            <a:endParaRPr/>
          </a:p>
          <a:p>
            <a:pPr algn="just" defTabSz="438911">
              <a:tabLst>
                <a:tab pos="431800" algn="l"/>
                <a:tab pos="876300" algn="l"/>
                <a:tab pos="1308100" algn="l"/>
                <a:tab pos="1752600" algn="l"/>
                <a:tab pos="2184400" algn="l"/>
                <a:tab pos="2628900" algn="l"/>
                <a:tab pos="3060700" algn="l"/>
                <a:tab pos="3505200" algn="l"/>
                <a:tab pos="3949700" algn="l"/>
                <a:tab pos="4381500" algn="l"/>
                <a:tab pos="4826000" algn="l"/>
              </a:tabLst>
              <a:defRPr sz="2112">
                <a:solidFill>
                  <a:srgbClr val="FFFF00"/>
                </a:solidFill>
                <a:latin typeface="Arial"/>
                <a:ea typeface="Arial"/>
                <a:cs typeface="Arial"/>
                <a:sym typeface="Arial"/>
              </a:defRPr>
            </a:pPr>
            <a:r>
              <a:t>Assay ist 1:1 am internationalen Standard CRM 457 kalibriert</a:t>
            </a:r>
          </a:p>
        </p:txBody>
      </p:sp>
      <p:sp>
        <p:nvSpPr>
          <p:cNvPr id="58" name="Dr. med. S. Merk, Freiburg im Breisgau…"/>
          <p:cNvSpPr txBox="1"/>
          <p:nvPr/>
        </p:nvSpPr>
        <p:spPr>
          <a:xfrm>
            <a:off x="1800562" y="6211342"/>
            <a:ext cx="7139290" cy="4577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9" tIns="46799" rIns="46799" bIns="46799" anchor="b">
            <a:spAutoFit/>
          </a:bodyPr>
          <a:lstStyle/>
          <a:p>
            <a:pPr algn="r">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000" b="1">
                <a:solidFill>
                  <a:srgbClr val="FFFF00"/>
                </a:solidFill>
                <a:latin typeface="Arial"/>
                <a:ea typeface="Arial"/>
                <a:cs typeface="Arial"/>
                <a:sym typeface="Arial"/>
              </a:defRPr>
            </a:pPr>
            <a:r>
              <a:t>Dr. med. S. Merk, Freiburg im Breisgau  </a:t>
            </a:r>
          </a:p>
          <a:p>
            <a:pPr algn="r">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000" b="1">
                <a:solidFill>
                  <a:srgbClr val="FFFF00"/>
                </a:solidFill>
                <a:latin typeface="Arial"/>
                <a:ea typeface="Arial"/>
                <a:cs typeface="Arial"/>
                <a:sym typeface="Arial"/>
              </a:defRPr>
            </a:pPr>
            <a:r>
              <a:t>         50. Jubiläumsstagung Berufsverband  Deutscher Nuklearmediziner</a:t>
            </a:r>
          </a:p>
        </p:txBody>
      </p:sp>
      <p:sp>
        <p:nvSpPr>
          <p:cNvPr id="59" name="Erfahrungen mit hTG sensitiv in der täglichen Praxis"/>
          <p:cNvSpPr txBox="1"/>
          <p:nvPr/>
        </p:nvSpPr>
        <p:spPr>
          <a:xfrm>
            <a:off x="143806" y="412410"/>
            <a:ext cx="8856388" cy="4739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2700" b="1">
                <a:solidFill>
                  <a:srgbClr val="FFFF00"/>
                </a:solidFill>
                <a:latin typeface="Arial"/>
                <a:ea typeface="Arial"/>
                <a:cs typeface="Arial"/>
                <a:sym typeface="Arial"/>
              </a:defRPr>
            </a:lvl1pPr>
          </a:lstStyle>
          <a:p>
            <a:r>
              <a:t>Erfahrungen mit hTG sensitiv in der täglichen Praxis</a:t>
            </a:r>
          </a:p>
        </p:txBody>
      </p:sp>
    </p:spTree>
  </p:cSld>
  <p:clrMapOvr>
    <a:masterClrMapping/>
  </p:clrMapOvr>
  <mc:AlternateContent xmlns:mc="http://schemas.openxmlformats.org/markup-compatibility/2006" xmlns:p14="http://schemas.microsoft.com/office/powerpoint/2010/main">
    <mc:Choice Requires="p14">
      <p:transition spd="med">
        <p:blinds dir="vert"/>
      </p:transition>
    </mc:Choice>
    <mc:Fallback xmlns:a14="http://schemas.microsoft.com/office/drawing/2010/main" xmlns:m="http://schemas.openxmlformats.org/officeDocument/2006/math" xmlns="">
      <p:transition spd="fast">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Fallbeispiel 1:…"/>
          <p:cNvSpPr txBox="1">
            <a:spLocks noGrp="1"/>
          </p:cNvSpPr>
          <p:nvPr>
            <p:ph type="title" idx="4294967295"/>
          </p:nvPr>
        </p:nvSpPr>
        <p:spPr>
          <a:xfrm>
            <a:off x="581755" y="706090"/>
            <a:ext cx="8123365" cy="5713462"/>
          </a:xfrm>
          <a:prstGeom prst="rect">
            <a:avLst/>
          </a:prstGeom>
        </p:spPr>
        <p:txBody>
          <a:bodyPr>
            <a:normAutofit/>
          </a:bodyPr>
          <a:lstStyle/>
          <a:p>
            <a:pPr algn="just" defTabSz="384047">
              <a:tabLst>
                <a:tab pos="381000" algn="l"/>
                <a:tab pos="762000" algn="l"/>
                <a:tab pos="1143000" algn="l"/>
                <a:tab pos="1524000" algn="l"/>
                <a:tab pos="1917700" algn="l"/>
                <a:tab pos="2298700" algn="l"/>
                <a:tab pos="2679700" algn="l"/>
                <a:tab pos="3060700" algn="l"/>
                <a:tab pos="3454400" algn="l"/>
                <a:tab pos="3835400" algn="l"/>
                <a:tab pos="4216400" algn="l"/>
              </a:tabLst>
              <a:defRPr sz="2520" b="1">
                <a:solidFill>
                  <a:srgbClr val="FFFF00"/>
                </a:solidFill>
                <a:latin typeface="Arial"/>
                <a:ea typeface="Arial"/>
                <a:cs typeface="Arial"/>
                <a:sym typeface="Arial"/>
              </a:defRPr>
            </a:pPr>
            <a:r>
              <a:t>Fallbeispiel 1:</a:t>
            </a:r>
          </a:p>
          <a:p>
            <a:pPr algn="just" defTabSz="384047">
              <a:tabLst>
                <a:tab pos="381000" algn="l"/>
                <a:tab pos="762000" algn="l"/>
                <a:tab pos="1143000" algn="l"/>
                <a:tab pos="1524000" algn="l"/>
                <a:tab pos="1917700" algn="l"/>
                <a:tab pos="2298700" algn="l"/>
                <a:tab pos="2679700" algn="l"/>
                <a:tab pos="3060700" algn="l"/>
                <a:tab pos="3454400" algn="l"/>
                <a:tab pos="3835400" algn="l"/>
                <a:tab pos="4216400" algn="l"/>
              </a:tabLst>
              <a:defRPr sz="1848">
                <a:solidFill>
                  <a:srgbClr val="FFFF00"/>
                </a:solidFill>
                <a:latin typeface="Arial"/>
                <a:ea typeface="Arial"/>
                <a:cs typeface="Arial"/>
                <a:sym typeface="Arial"/>
              </a:defRPr>
            </a:pPr>
            <a:endParaRPr/>
          </a:p>
          <a:p>
            <a:pPr lvl="2" algn="just" defTabSz="384047">
              <a:tabLst>
                <a:tab pos="381000" algn="l"/>
                <a:tab pos="762000" algn="l"/>
                <a:tab pos="1143000" algn="l"/>
                <a:tab pos="1524000" algn="l"/>
                <a:tab pos="1917700" algn="l"/>
                <a:tab pos="2298700" algn="l"/>
                <a:tab pos="2679700" algn="l"/>
                <a:tab pos="3060700" algn="l"/>
                <a:tab pos="3454400" algn="l"/>
                <a:tab pos="3835400" algn="l"/>
                <a:tab pos="4216400" algn="l"/>
              </a:tabLst>
              <a:defRPr sz="1848">
                <a:solidFill>
                  <a:srgbClr val="FFFF00"/>
                </a:solidFill>
                <a:latin typeface="Arial"/>
                <a:ea typeface="Arial"/>
                <a:cs typeface="Arial"/>
                <a:sym typeface="Arial"/>
              </a:defRPr>
            </a:pPr>
            <a:r>
              <a:t>Pap. SD-CA pT3 (mind.) pN1 ED 06/12                                             51 Jahre</a:t>
            </a:r>
          </a:p>
          <a:p>
            <a:pPr algn="just" defTabSz="384047">
              <a:tabLst>
                <a:tab pos="381000" algn="l"/>
                <a:tab pos="762000" algn="l"/>
                <a:tab pos="1143000" algn="l"/>
                <a:tab pos="1524000" algn="l"/>
                <a:tab pos="1917700" algn="l"/>
                <a:tab pos="2298700" algn="l"/>
                <a:tab pos="2679700" algn="l"/>
                <a:tab pos="3060700" algn="l"/>
                <a:tab pos="3454400" algn="l"/>
                <a:tab pos="3835400" algn="l"/>
                <a:tab pos="4216400" algn="l"/>
              </a:tabLst>
              <a:defRPr sz="1848">
                <a:solidFill>
                  <a:srgbClr val="FFFF00"/>
                </a:solidFill>
                <a:latin typeface="Arial"/>
                <a:ea typeface="Arial"/>
                <a:cs typeface="Arial"/>
                <a:sym typeface="Arial"/>
              </a:defRPr>
            </a:pPr>
            <a:endParaRPr/>
          </a:p>
          <a:p>
            <a:pPr lvl="2" algn="just" defTabSz="384047">
              <a:tabLst>
                <a:tab pos="381000" algn="l"/>
                <a:tab pos="762000" algn="l"/>
                <a:tab pos="1143000" algn="l"/>
                <a:tab pos="1524000" algn="l"/>
                <a:tab pos="1917700" algn="l"/>
                <a:tab pos="2298700" algn="l"/>
                <a:tab pos="2679700" algn="l"/>
                <a:tab pos="3060700" algn="l"/>
                <a:tab pos="3454400" algn="l"/>
                <a:tab pos="3835400" algn="l"/>
                <a:tab pos="4216400" algn="l"/>
              </a:tabLst>
              <a:defRPr sz="1848">
                <a:solidFill>
                  <a:srgbClr val="FFFF00"/>
                </a:solidFill>
                <a:latin typeface="Arial"/>
                <a:ea typeface="Arial"/>
                <a:cs typeface="Arial"/>
                <a:sym typeface="Arial"/>
              </a:defRPr>
            </a:pPr>
            <a:r>
              <a:t>- Totale Thyreoidektomie und zentrale Lymphadenektomie 06/12</a:t>
            </a:r>
          </a:p>
          <a:p>
            <a:pPr lvl="2" algn="just" defTabSz="384047">
              <a:tabLst>
                <a:tab pos="381000" algn="l"/>
                <a:tab pos="762000" algn="l"/>
                <a:tab pos="1143000" algn="l"/>
                <a:tab pos="1524000" algn="l"/>
                <a:tab pos="1917700" algn="l"/>
                <a:tab pos="2298700" algn="l"/>
                <a:tab pos="2679700" algn="l"/>
                <a:tab pos="3060700" algn="l"/>
                <a:tab pos="3454400" algn="l"/>
                <a:tab pos="3835400" algn="l"/>
                <a:tab pos="4216400" algn="l"/>
              </a:tabLst>
              <a:defRPr sz="1848">
                <a:solidFill>
                  <a:srgbClr val="FFFF00"/>
                </a:solidFill>
                <a:latin typeface="Arial"/>
                <a:ea typeface="Arial"/>
                <a:cs typeface="Arial"/>
                <a:sym typeface="Arial"/>
              </a:defRPr>
            </a:pPr>
            <a:r>
              <a:t>- Ablative RIT mit 3,7 GBq100 mCi 131-Iod 07/12 und mit 5,5 GBq (150 mCi) 131 Iod 10/12</a:t>
            </a:r>
          </a:p>
          <a:p>
            <a:pPr lvl="2" algn="just" defTabSz="384047">
              <a:tabLst>
                <a:tab pos="381000" algn="l"/>
                <a:tab pos="762000" algn="l"/>
                <a:tab pos="1143000" algn="l"/>
                <a:tab pos="1524000" algn="l"/>
                <a:tab pos="1917700" algn="l"/>
                <a:tab pos="2298700" algn="l"/>
                <a:tab pos="2679700" algn="l"/>
                <a:tab pos="3060700" algn="l"/>
                <a:tab pos="3454400" algn="l"/>
                <a:tab pos="3835400" algn="l"/>
                <a:tab pos="4216400" algn="l"/>
              </a:tabLst>
              <a:defRPr sz="1848">
                <a:solidFill>
                  <a:srgbClr val="FFFF00"/>
                </a:solidFill>
                <a:latin typeface="Arial"/>
                <a:ea typeface="Arial"/>
                <a:cs typeface="Arial"/>
                <a:sym typeface="Arial"/>
              </a:defRPr>
            </a:pPr>
            <a:r>
              <a:t>- Anschliessend kein Radioiod-speicherndes Gewebe, Tg &lt; 0,2 ng/ml</a:t>
            </a:r>
          </a:p>
          <a:p>
            <a:pPr algn="just" defTabSz="384047">
              <a:tabLst>
                <a:tab pos="381000" algn="l"/>
                <a:tab pos="762000" algn="l"/>
                <a:tab pos="1143000" algn="l"/>
                <a:tab pos="1524000" algn="l"/>
                <a:tab pos="1917700" algn="l"/>
                <a:tab pos="2298700" algn="l"/>
                <a:tab pos="2679700" algn="l"/>
                <a:tab pos="3060700" algn="l"/>
                <a:tab pos="3454400" algn="l"/>
                <a:tab pos="3835400" algn="l"/>
                <a:tab pos="4216400" algn="l"/>
              </a:tabLst>
              <a:defRPr sz="1848">
                <a:solidFill>
                  <a:srgbClr val="FFFF00"/>
                </a:solidFill>
                <a:latin typeface="Arial"/>
                <a:ea typeface="Arial"/>
                <a:cs typeface="Arial"/>
                <a:sym typeface="Arial"/>
              </a:defRPr>
            </a:pPr>
            <a:r>
              <a:t>- 11/21 erstmals hTG sens., Tg 0,19 ng/ml, Vergleichslabor *(&lt; 0,2 ng/ml). </a:t>
            </a:r>
          </a:p>
          <a:p>
            <a:pPr algn="just" defTabSz="384047">
              <a:tabLst>
                <a:tab pos="381000" algn="l"/>
                <a:tab pos="762000" algn="l"/>
                <a:tab pos="1143000" algn="l"/>
                <a:tab pos="1524000" algn="l"/>
                <a:tab pos="1917700" algn="l"/>
                <a:tab pos="2298700" algn="l"/>
                <a:tab pos="2679700" algn="l"/>
                <a:tab pos="3060700" algn="l"/>
                <a:tab pos="3454400" algn="l"/>
                <a:tab pos="3835400" algn="l"/>
                <a:tab pos="4216400" algn="l"/>
              </a:tabLst>
              <a:defRPr sz="1848">
                <a:solidFill>
                  <a:srgbClr val="FFFF00"/>
                </a:solidFill>
                <a:latin typeface="Arial"/>
                <a:ea typeface="Arial"/>
                <a:cs typeface="Arial"/>
                <a:sym typeface="Arial"/>
              </a:defRPr>
            </a:pPr>
            <a:r>
              <a:t>- Sonographisch kugeliger LK links laterokaudal der SD-Loge 7 mm. </a:t>
            </a:r>
          </a:p>
          <a:p>
            <a:pPr algn="just" defTabSz="384047">
              <a:tabLst>
                <a:tab pos="381000" algn="l"/>
                <a:tab pos="762000" algn="l"/>
                <a:tab pos="1143000" algn="l"/>
                <a:tab pos="1524000" algn="l"/>
                <a:tab pos="1917700" algn="l"/>
                <a:tab pos="2298700" algn="l"/>
                <a:tab pos="2679700" algn="l"/>
                <a:tab pos="3060700" algn="l"/>
                <a:tab pos="3454400" algn="l"/>
                <a:tab pos="3835400" algn="l"/>
                <a:tab pos="4216400" algn="l"/>
              </a:tabLst>
              <a:defRPr sz="1848">
                <a:solidFill>
                  <a:srgbClr val="FFFF00"/>
                </a:solidFill>
                <a:latin typeface="Arial"/>
                <a:ea typeface="Arial"/>
                <a:cs typeface="Arial"/>
                <a:sym typeface="Arial"/>
              </a:defRPr>
            </a:pPr>
            <a:r>
              <a:t>- Unter exogener TSH-Stimulation (TSH 43,2 mU/l) Tg-Anstieg auf 4,9 ng/ml.</a:t>
            </a:r>
          </a:p>
          <a:p>
            <a:pPr algn="just" defTabSz="384047">
              <a:tabLst>
                <a:tab pos="381000" algn="l"/>
                <a:tab pos="762000" algn="l"/>
                <a:tab pos="1143000" algn="l"/>
                <a:tab pos="1524000" algn="l"/>
                <a:tab pos="1917700" algn="l"/>
                <a:tab pos="2298700" algn="l"/>
                <a:tab pos="2679700" algn="l"/>
                <a:tab pos="3060700" algn="l"/>
                <a:tab pos="3454400" algn="l"/>
                <a:tab pos="3835400" algn="l"/>
                <a:tab pos="4216400" algn="l"/>
              </a:tabLst>
              <a:defRPr sz="1848">
                <a:solidFill>
                  <a:srgbClr val="FFFF00"/>
                </a:solidFill>
                <a:latin typeface="Arial"/>
                <a:ea typeface="Arial"/>
                <a:cs typeface="Arial"/>
                <a:sym typeface="Arial"/>
              </a:defRPr>
            </a:pPr>
            <a:r>
              <a:t>- Punktion des LK, zytologisch diff. SD-CA, whs. papilläres SD-CA.</a:t>
            </a:r>
          </a:p>
          <a:p>
            <a:pPr algn="just" defTabSz="384047">
              <a:tabLst>
                <a:tab pos="381000" algn="l"/>
                <a:tab pos="762000" algn="l"/>
                <a:tab pos="1143000" algn="l"/>
                <a:tab pos="1524000" algn="l"/>
                <a:tab pos="1917700" algn="l"/>
                <a:tab pos="2298700" algn="l"/>
                <a:tab pos="2679700" algn="l"/>
                <a:tab pos="3060700" algn="l"/>
                <a:tab pos="3454400" algn="l"/>
                <a:tab pos="3835400" algn="l"/>
                <a:tab pos="4216400" algn="l"/>
              </a:tabLst>
              <a:defRPr sz="1848">
                <a:solidFill>
                  <a:srgbClr val="FFFF00"/>
                </a:solidFill>
                <a:latin typeface="Arial"/>
                <a:ea typeface="Arial"/>
                <a:cs typeface="Arial"/>
                <a:sym typeface="Arial"/>
              </a:defRPr>
            </a:pPr>
            <a:r>
              <a:t>- RI-Szintigraphie mit 5 mCi (0.185 GBq) 131-Iod: solitäre Speicherung.</a:t>
            </a:r>
          </a:p>
          <a:p>
            <a:pPr algn="just" defTabSz="384047">
              <a:tabLst>
                <a:tab pos="381000" algn="l"/>
                <a:tab pos="762000" algn="l"/>
                <a:tab pos="1143000" algn="l"/>
                <a:tab pos="1524000" algn="l"/>
                <a:tab pos="1917700" algn="l"/>
                <a:tab pos="2298700" algn="l"/>
                <a:tab pos="2679700" algn="l"/>
                <a:tab pos="3060700" algn="l"/>
                <a:tab pos="3454400" algn="l"/>
                <a:tab pos="3835400" algn="l"/>
                <a:tab pos="4216400" algn="l"/>
              </a:tabLst>
              <a:defRPr sz="1848">
                <a:solidFill>
                  <a:srgbClr val="FFFF00"/>
                </a:solidFill>
                <a:latin typeface="Arial"/>
                <a:ea typeface="Arial"/>
                <a:cs typeface="Arial"/>
                <a:sym typeface="Arial"/>
              </a:defRPr>
            </a:pPr>
            <a:r>
              <a:t>- Chirurgische Resektion von insg. 4 Lymphknoten (1/4), 12/21. </a:t>
            </a:r>
          </a:p>
          <a:p>
            <a:pPr algn="just" defTabSz="384047">
              <a:tabLst>
                <a:tab pos="381000" algn="l"/>
                <a:tab pos="762000" algn="l"/>
                <a:tab pos="1143000" algn="l"/>
                <a:tab pos="1524000" algn="l"/>
                <a:tab pos="1917700" algn="l"/>
                <a:tab pos="2298700" algn="l"/>
                <a:tab pos="2679700" algn="l"/>
                <a:tab pos="3060700" algn="l"/>
                <a:tab pos="3454400" algn="l"/>
                <a:tab pos="3835400" algn="l"/>
                <a:tab pos="4216400" algn="l"/>
              </a:tabLst>
              <a:defRPr sz="1848">
                <a:solidFill>
                  <a:srgbClr val="FFFF00"/>
                </a:solidFill>
                <a:latin typeface="Arial"/>
                <a:ea typeface="Arial"/>
                <a:cs typeface="Arial"/>
                <a:sym typeface="Arial"/>
              </a:defRPr>
            </a:pPr>
            <a:r>
              <a:t>Tg seither wieder &lt; 0,15 ng/ml, Radioiodszintigraphie mit 5 mCi (0.185 GBq) 131-Iod 02/22 ohne Nachweis Radioiod-speichernden Gewebes</a:t>
            </a:r>
          </a:p>
          <a:p>
            <a:pPr algn="just" defTabSz="384047">
              <a:tabLst>
                <a:tab pos="381000" algn="l"/>
                <a:tab pos="762000" algn="l"/>
                <a:tab pos="1143000" algn="l"/>
                <a:tab pos="1524000" algn="l"/>
                <a:tab pos="1917700" algn="l"/>
                <a:tab pos="2298700" algn="l"/>
                <a:tab pos="2679700" algn="l"/>
                <a:tab pos="3060700" algn="l"/>
                <a:tab pos="3454400" algn="l"/>
                <a:tab pos="3835400" algn="l"/>
                <a:tab pos="4216400" algn="l"/>
              </a:tabLst>
              <a:defRPr sz="714">
                <a:solidFill>
                  <a:srgbClr val="FFFF00"/>
                </a:solidFill>
                <a:latin typeface="Arial"/>
                <a:ea typeface="Arial"/>
                <a:cs typeface="Arial"/>
                <a:sym typeface="Arial"/>
              </a:defRPr>
            </a:pPr>
            <a:endParaRPr/>
          </a:p>
          <a:p>
            <a:pPr algn="just" defTabSz="384047">
              <a:tabLst>
                <a:tab pos="381000" algn="l"/>
                <a:tab pos="762000" algn="l"/>
                <a:tab pos="1143000" algn="l"/>
                <a:tab pos="1524000" algn="l"/>
                <a:tab pos="1917700" algn="l"/>
                <a:tab pos="2298700" algn="l"/>
                <a:tab pos="2679700" algn="l"/>
                <a:tab pos="3060700" algn="l"/>
                <a:tab pos="3454400" algn="l"/>
                <a:tab pos="3835400" algn="l"/>
                <a:tab pos="4216400" algn="l"/>
              </a:tabLst>
              <a:defRPr sz="1848">
                <a:solidFill>
                  <a:srgbClr val="FFFF00"/>
                </a:solidFill>
                <a:latin typeface="Arial"/>
                <a:ea typeface="Arial"/>
                <a:cs typeface="Arial"/>
                <a:sym typeface="Arial"/>
              </a:defRPr>
            </a:pPr>
            <a:r>
              <a:t>* </a:t>
            </a:r>
            <a:r>
              <a:rPr sz="1470"/>
              <a:t>bestimmt mit Siemens Immulite 2000 Thyreoglobulin, Immulite 2000, FA Siemens Healthineers</a:t>
            </a:r>
          </a:p>
        </p:txBody>
      </p:sp>
      <p:sp>
        <p:nvSpPr>
          <p:cNvPr id="62" name="Dr. med. S. Merk, Freiburg im Breisgau…"/>
          <p:cNvSpPr txBox="1"/>
          <p:nvPr/>
        </p:nvSpPr>
        <p:spPr>
          <a:xfrm>
            <a:off x="1800562" y="6211342"/>
            <a:ext cx="7139290" cy="4577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9" tIns="46799" rIns="46799" bIns="46799" anchor="b">
            <a:spAutoFit/>
          </a:bodyPr>
          <a:lstStyle/>
          <a:p>
            <a:pPr algn="r">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000" b="1">
                <a:solidFill>
                  <a:srgbClr val="FFFF00"/>
                </a:solidFill>
                <a:latin typeface="Arial"/>
                <a:ea typeface="Arial"/>
                <a:cs typeface="Arial"/>
                <a:sym typeface="Arial"/>
              </a:defRPr>
            </a:pPr>
            <a:r>
              <a:t>Dr. med. S. Merk, Freiburg im Breisgau  </a:t>
            </a:r>
          </a:p>
          <a:p>
            <a:pPr algn="r">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000" b="1">
                <a:solidFill>
                  <a:srgbClr val="FFFF00"/>
                </a:solidFill>
                <a:latin typeface="Arial"/>
                <a:ea typeface="Arial"/>
                <a:cs typeface="Arial"/>
                <a:sym typeface="Arial"/>
              </a:defRPr>
            </a:pPr>
            <a:r>
              <a:t>         50. Jubiläumsstagung Berufsverband  Deutscher Nuklearmediziner</a:t>
            </a:r>
          </a:p>
        </p:txBody>
      </p:sp>
      <p:sp>
        <p:nvSpPr>
          <p:cNvPr id="63" name="Erfahrungen mit hTG sensitiv in der täglichen Praxis"/>
          <p:cNvSpPr txBox="1"/>
          <p:nvPr/>
        </p:nvSpPr>
        <p:spPr>
          <a:xfrm>
            <a:off x="143806" y="412410"/>
            <a:ext cx="8856388" cy="4739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2700" b="1">
                <a:solidFill>
                  <a:srgbClr val="FFFF00"/>
                </a:solidFill>
                <a:latin typeface="Arial"/>
                <a:ea typeface="Arial"/>
                <a:cs typeface="Arial"/>
                <a:sym typeface="Arial"/>
              </a:defRPr>
            </a:lvl1pPr>
          </a:lstStyle>
          <a:p>
            <a:r>
              <a:t>Erfahrungen mit hTG sensitiv in der täglichen Praxis</a:t>
            </a:r>
          </a:p>
        </p:txBody>
      </p:sp>
      <p:sp>
        <p:nvSpPr>
          <p:cNvPr id="64" name="Weiblich"/>
          <p:cNvSpPr/>
          <p:nvPr/>
        </p:nvSpPr>
        <p:spPr>
          <a:xfrm>
            <a:off x="7046622" y="1101077"/>
            <a:ext cx="418971" cy="926695"/>
          </a:xfrm>
          <a:custGeom>
            <a:avLst/>
            <a:gdLst/>
            <a:ahLst/>
            <a:cxnLst>
              <a:cxn ang="0">
                <a:pos x="wd2" y="hd2"/>
              </a:cxn>
              <a:cxn ang="5400000">
                <a:pos x="wd2" y="hd2"/>
              </a:cxn>
              <a:cxn ang="10800000">
                <a:pos x="wd2" y="hd2"/>
              </a:cxn>
              <a:cxn ang="16200000">
                <a:pos x="wd2" y="hd2"/>
              </a:cxn>
            </a:cxnLst>
            <a:rect l="0" t="0" r="r" b="b"/>
            <a:pathLst>
              <a:path w="21297" h="21600" extrusionOk="0">
                <a:moveTo>
                  <a:pt x="10652" y="0"/>
                </a:moveTo>
                <a:cubicBezTo>
                  <a:pt x="9610" y="0"/>
                  <a:pt x="8570" y="182"/>
                  <a:pt x="7774" y="547"/>
                </a:cubicBezTo>
                <a:cubicBezTo>
                  <a:pt x="6184" y="1276"/>
                  <a:pt x="6184" y="2458"/>
                  <a:pt x="7774" y="3188"/>
                </a:cubicBezTo>
                <a:cubicBezTo>
                  <a:pt x="9365" y="3917"/>
                  <a:pt x="11943" y="3917"/>
                  <a:pt x="13534" y="3188"/>
                </a:cubicBezTo>
                <a:cubicBezTo>
                  <a:pt x="15124" y="2458"/>
                  <a:pt x="15124" y="1276"/>
                  <a:pt x="13534" y="547"/>
                </a:cubicBezTo>
                <a:cubicBezTo>
                  <a:pt x="12738" y="182"/>
                  <a:pt x="11695" y="0"/>
                  <a:pt x="10652" y="0"/>
                </a:cubicBezTo>
                <a:close/>
                <a:moveTo>
                  <a:pt x="7859" y="4109"/>
                </a:moveTo>
                <a:cubicBezTo>
                  <a:pt x="5671" y="4109"/>
                  <a:pt x="4499" y="4934"/>
                  <a:pt x="4153" y="5420"/>
                </a:cubicBezTo>
                <a:lnTo>
                  <a:pt x="50" y="11877"/>
                </a:lnTo>
                <a:cubicBezTo>
                  <a:pt x="-150" y="12205"/>
                  <a:pt x="268" y="12546"/>
                  <a:pt x="985" y="12638"/>
                </a:cubicBezTo>
                <a:cubicBezTo>
                  <a:pt x="1106" y="12653"/>
                  <a:pt x="1229" y="12661"/>
                  <a:pt x="1349" y="12661"/>
                </a:cubicBezTo>
                <a:cubicBezTo>
                  <a:pt x="1938" y="12661"/>
                  <a:pt x="2478" y="12482"/>
                  <a:pt x="2644" y="12209"/>
                </a:cubicBezTo>
                <a:lnTo>
                  <a:pt x="6269" y="6537"/>
                </a:lnTo>
                <a:lnTo>
                  <a:pt x="6994" y="6537"/>
                </a:lnTo>
                <a:cubicBezTo>
                  <a:pt x="6989" y="6544"/>
                  <a:pt x="6983" y="6551"/>
                  <a:pt x="6979" y="6558"/>
                </a:cubicBezTo>
                <a:lnTo>
                  <a:pt x="2405" y="14438"/>
                </a:lnTo>
                <a:cubicBezTo>
                  <a:pt x="2329" y="14570"/>
                  <a:pt x="2507" y="14676"/>
                  <a:pt x="2803" y="14676"/>
                </a:cubicBezTo>
                <a:lnTo>
                  <a:pt x="6067" y="14676"/>
                </a:lnTo>
                <a:lnTo>
                  <a:pt x="6067" y="20674"/>
                </a:lnTo>
                <a:cubicBezTo>
                  <a:pt x="6067" y="21185"/>
                  <a:pt x="6972" y="21600"/>
                  <a:pt x="8087" y="21600"/>
                </a:cubicBezTo>
                <a:cubicBezTo>
                  <a:pt x="9203" y="21600"/>
                  <a:pt x="10104" y="21185"/>
                  <a:pt x="10104" y="20674"/>
                </a:cubicBezTo>
                <a:lnTo>
                  <a:pt x="10104" y="14676"/>
                </a:lnTo>
                <a:cubicBezTo>
                  <a:pt x="10326" y="14676"/>
                  <a:pt x="10531" y="14676"/>
                  <a:pt x="10608" y="14676"/>
                </a:cubicBezTo>
                <a:cubicBezTo>
                  <a:pt x="10695" y="14676"/>
                  <a:pt x="10945" y="14676"/>
                  <a:pt x="11201" y="14676"/>
                </a:cubicBezTo>
                <a:lnTo>
                  <a:pt x="11201" y="20674"/>
                </a:lnTo>
                <a:cubicBezTo>
                  <a:pt x="11201" y="21185"/>
                  <a:pt x="12105" y="21600"/>
                  <a:pt x="13221" y="21600"/>
                </a:cubicBezTo>
                <a:cubicBezTo>
                  <a:pt x="14337" y="21600"/>
                  <a:pt x="15238" y="21185"/>
                  <a:pt x="15238" y="20674"/>
                </a:cubicBezTo>
                <a:lnTo>
                  <a:pt x="15238" y="14676"/>
                </a:lnTo>
                <a:lnTo>
                  <a:pt x="18410" y="14676"/>
                </a:lnTo>
                <a:cubicBezTo>
                  <a:pt x="18706" y="14676"/>
                  <a:pt x="18887" y="14570"/>
                  <a:pt x="18811" y="14438"/>
                </a:cubicBezTo>
                <a:lnTo>
                  <a:pt x="14237" y="6558"/>
                </a:lnTo>
                <a:cubicBezTo>
                  <a:pt x="14233" y="6551"/>
                  <a:pt x="14227" y="6544"/>
                  <a:pt x="14222" y="6537"/>
                </a:cubicBezTo>
                <a:lnTo>
                  <a:pt x="14932" y="6537"/>
                </a:lnTo>
                <a:lnTo>
                  <a:pt x="18656" y="12192"/>
                </a:lnTo>
                <a:cubicBezTo>
                  <a:pt x="18827" y="12463"/>
                  <a:pt x="19364" y="12638"/>
                  <a:pt x="19948" y="12638"/>
                </a:cubicBezTo>
                <a:cubicBezTo>
                  <a:pt x="20072" y="12638"/>
                  <a:pt x="20199" y="12631"/>
                  <a:pt x="20324" y="12614"/>
                </a:cubicBezTo>
                <a:cubicBezTo>
                  <a:pt x="21038" y="12519"/>
                  <a:pt x="21450" y="12177"/>
                  <a:pt x="21244" y="11850"/>
                </a:cubicBezTo>
                <a:lnTo>
                  <a:pt x="17037" y="5432"/>
                </a:lnTo>
                <a:lnTo>
                  <a:pt x="17022" y="5407"/>
                </a:lnTo>
                <a:cubicBezTo>
                  <a:pt x="16669" y="4924"/>
                  <a:pt x="15494" y="4112"/>
                  <a:pt x="13328" y="4112"/>
                </a:cubicBezTo>
                <a:cubicBezTo>
                  <a:pt x="13316" y="4112"/>
                  <a:pt x="13303" y="4112"/>
                  <a:pt x="13291" y="4112"/>
                </a:cubicBezTo>
                <a:lnTo>
                  <a:pt x="12768" y="4114"/>
                </a:lnTo>
                <a:cubicBezTo>
                  <a:pt x="12732" y="4113"/>
                  <a:pt x="12698" y="4109"/>
                  <a:pt x="12662" y="4109"/>
                </a:cubicBezTo>
                <a:lnTo>
                  <a:pt x="7859" y="4109"/>
                </a:lnTo>
                <a:close/>
              </a:path>
            </a:pathLst>
          </a:custGeom>
          <a:solidFill>
            <a:srgbClr val="FFFB00"/>
          </a:solidFill>
          <a:ln w="25400">
            <a:solidFill>
              <a:schemeClr val="accent2"/>
            </a:solidFill>
          </a:ln>
        </p:spPr>
        <p:txBody>
          <a:bodyPr lIns="45719" rIns="45719"/>
          <a:lstStyle/>
          <a:p>
            <a:pPr>
              <a:defRPr>
                <a:solidFill>
                  <a:srgbClr val="FFFB00"/>
                </a:solidFill>
              </a:defRPr>
            </a:pPr>
            <a:endParaRPr/>
          </a:p>
        </p:txBody>
      </p:sp>
    </p:spTree>
  </p:cSld>
  <p:clrMapOvr>
    <a:masterClrMapping/>
  </p:clrMapOvr>
  <mc:AlternateContent xmlns:mc="http://schemas.openxmlformats.org/markup-compatibility/2006" xmlns:p14="http://schemas.microsoft.com/office/powerpoint/2010/main">
    <mc:Choice Requires="p14">
      <p:transition spd="med">
        <p:blinds dir="vert"/>
      </p:transition>
    </mc:Choice>
    <mc:Fallback xmlns:a14="http://schemas.microsoft.com/office/drawing/2010/main" xmlns:m="http://schemas.openxmlformats.org/officeDocument/2006/math" xmlns="">
      <p:transition spd="fast">
        <p:fade/>
      </p:transition>
    </mc:Fallback>
  </mc:AlternateContent>
</p:sld>
</file>

<file path=ppt/theme/theme1.xml><?xml version="1.0" encoding="utf-8"?>
<a:theme xmlns:a="http://schemas.openxmlformats.org/drawingml/2006/main" name="DOTATOCPat">
  <a:themeElements>
    <a:clrScheme name="DOTATOCPat">
      <a:dk1>
        <a:srgbClr val="00463C"/>
      </a:dk1>
      <a:lt1>
        <a:srgbClr val="464646"/>
      </a:lt1>
      <a:dk2>
        <a:srgbClr val="A7A7A7"/>
      </a:dk2>
      <a:lt2>
        <a:srgbClr val="535353"/>
      </a:lt2>
      <a:accent1>
        <a:srgbClr val="FBFBFB"/>
      </a:accent1>
      <a:accent2>
        <a:srgbClr val="FAFAFA"/>
      </a:accent2>
      <a:accent3>
        <a:srgbClr val="9BBB59"/>
      </a:accent3>
      <a:accent4>
        <a:srgbClr val="8064A2"/>
      </a:accent4>
      <a:accent5>
        <a:srgbClr val="4BACC6"/>
      </a:accent5>
      <a:accent6>
        <a:srgbClr val="F79646"/>
      </a:accent6>
      <a:hlink>
        <a:srgbClr val="0000FF"/>
      </a:hlink>
      <a:folHlink>
        <a:srgbClr val="FF00FF"/>
      </a:folHlink>
    </a:clrScheme>
    <a:fontScheme name="DOTATOCPat">
      <a:majorFont>
        <a:latin typeface="Helvetica"/>
        <a:ea typeface="Helvetica"/>
        <a:cs typeface="Helvetica"/>
      </a:majorFont>
      <a:minorFont>
        <a:latin typeface="Times New Roman"/>
        <a:ea typeface="Times New Roman"/>
        <a:cs typeface="Times New Roman"/>
      </a:minorFont>
    </a:fontScheme>
    <a:fmtScheme name="DOTATOCPa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99"/>
        </a:solidFill>
        <a:ln w="25400" cap="flat">
          <a:solidFill>
            <a:schemeClr val="accent2"/>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FFFB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2"/>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463C"/>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OTATOCPat">
  <a:themeElements>
    <a:clrScheme name="DOTATOCPat">
      <a:dk1>
        <a:srgbClr val="000000"/>
      </a:dk1>
      <a:lt1>
        <a:srgbClr val="FFFFFF"/>
      </a:lt1>
      <a:dk2>
        <a:srgbClr val="A7A7A7"/>
      </a:dk2>
      <a:lt2>
        <a:srgbClr val="535353"/>
      </a:lt2>
      <a:accent1>
        <a:srgbClr val="FBFBFB"/>
      </a:accent1>
      <a:accent2>
        <a:srgbClr val="FAFAFA"/>
      </a:accent2>
      <a:accent3>
        <a:srgbClr val="9BBB59"/>
      </a:accent3>
      <a:accent4>
        <a:srgbClr val="8064A2"/>
      </a:accent4>
      <a:accent5>
        <a:srgbClr val="4BACC6"/>
      </a:accent5>
      <a:accent6>
        <a:srgbClr val="F79646"/>
      </a:accent6>
      <a:hlink>
        <a:srgbClr val="0000FF"/>
      </a:hlink>
      <a:folHlink>
        <a:srgbClr val="FF00FF"/>
      </a:folHlink>
    </a:clrScheme>
    <a:fontScheme name="DOTATOCPat">
      <a:majorFont>
        <a:latin typeface="Helvetica"/>
        <a:ea typeface="Helvetica"/>
        <a:cs typeface="Helvetica"/>
      </a:majorFont>
      <a:minorFont>
        <a:latin typeface="Times New Roman"/>
        <a:ea typeface="Times New Roman"/>
        <a:cs typeface="Times New Roman"/>
      </a:minorFont>
    </a:fontScheme>
    <a:fmtScheme name="DOTATOCPa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99"/>
        </a:solidFill>
        <a:ln w="25400" cap="flat">
          <a:solidFill>
            <a:schemeClr val="accent2"/>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FFFB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2"/>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463C"/>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1266</Words>
  <Application>Microsoft Office PowerPoint</Application>
  <PresentationFormat>Bildschirmpräsentation (4:3)</PresentationFormat>
  <Paragraphs>160</Paragraphs>
  <Slides>14</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14</vt:i4>
      </vt:variant>
    </vt:vector>
  </HeadingPairs>
  <TitlesOfParts>
    <vt:vector size="17" baseType="lpstr">
      <vt:lpstr>Arial</vt:lpstr>
      <vt:lpstr>Times New Roman</vt:lpstr>
      <vt:lpstr>DOTATOCPat</vt:lpstr>
      <vt:lpstr>Erfahrungen mit  hTG sensitiv in der täglichen Praxis</vt:lpstr>
      <vt:lpstr>Gliederung:  1.) Was ist Thyreoglobulin (Tg) 2.) Nachweis von Tg 3.) Indikation für Tg-Bestimmung 4.) Fallbeispiele 5.) Zusammenfassung</vt:lpstr>
      <vt:lpstr>Definition  Thyreoglobulin ist ein Glykoprotein, das von Thyreozyten in hoher Zahl produziert wird  Es dient der Synthese und Speicherung der SD-Hormone (MIT, DIT, T3 und T4)</vt:lpstr>
      <vt:lpstr>Thyreoglobulinnachweis:  Thyreoglobulin findet sich ausser in der Schilddrüse auch in sehr variabler Konzentration im Blut - warum?  Neu synthetisiertes Tg kann über die basale Zellmembran direkt sezerniert werden.  Über die Zelle kann im Follikellumen gespeichertes Tg über die Zellmembran sezerniert werden  Tg kann direkt aus dem Follikellumen über Interzellularspalten oder Unterbrechungen der Follikelwand ins Blut gelangen  </vt:lpstr>
      <vt:lpstr>Thyreoglobulinbestimmung:  Thyreoglobulin kann über diverse immunologische Verfahren bestimmt werden, gemessen wird das im Blut befindliche Thyreoglobulin  Prinzip ist die funktionelle Sensitivität, d.h. die niedrigste Tg-Konzentration, die mit einem Interassaykoeffizienten &lt; 20 % gemessen werden kann.  Problem hoher Sensitivität eines Testes sind hohe Targetkonzentrationen (high dose hook Effekt). Daher ist die Wiederfindung so wichtig!  </vt:lpstr>
      <vt:lpstr>Indikation zur Thyreoglobulinbestimmung:  Tumormarker in der Nachsorge differenzierter Schilddrüsenkarzinome  Differenzierung zwischen einer Athyreose und einer Hypoplasie bzw. ektopem Schilddrüsengewebe  Differenzierung zwischen einer primären Hyperthyreose (Tg hoch) und einer hyperthyreosis factitia (Tg niedrig)  Ist das wirklich alles?  </vt:lpstr>
      <vt:lpstr>PowerPoint-Präsentation</vt:lpstr>
      <vt:lpstr>Vorteile des h-TG sensisitiv:  „Kein“ high dose hook Effekt  Geringe Interferenzen  TSH-Stimulationen können in bis zu 75% der Fälle vermieden werden  Assay ist 1:1 am internationalen Standard CRM 457 kalibriert</vt:lpstr>
      <vt:lpstr>Fallbeispiel 1:  Pap. SD-CA pT3 (mind.) pN1 ED 06/12                                             51 Jahre  - Totale Thyreoidektomie und zentrale Lymphadenektomie 06/12 - Ablative RIT mit 3,7 GBq100 mCi 131-Iod 07/12 und mit 5,5 GBq (150 mCi) 131 Iod 10/12 - Anschliessend kein Radioiod-speicherndes Gewebe, Tg &lt; 0,2 ng/ml - 11/21 erstmals hTG sens., Tg 0,19 ng/ml, Vergleichslabor *(&lt; 0,2 ng/ml).  - Sonographisch kugeliger LK links laterokaudal der SD-Loge 7 mm.  - Unter exogener TSH-Stimulation (TSH 43,2 mU/l) Tg-Anstieg auf 4,9 ng/ml. - Punktion des LK, zytologisch diff. SD-CA, whs. papilläres SD-CA. - RI-Szintigraphie mit 5 mCi (0.185 GBq) 131-Iod: solitäre Speicherung. - Chirurgische Resektion von insg. 4 Lymphknoten (1/4), 12/21.  Tg seither wieder &lt; 0,15 ng/ml, Radioiodszintigraphie mit 5 mCi (0.185 GBq) 131-Iod 02/22 ohne Nachweis Radioiod-speichernden Gewebes  * bestimmt mit Siemens Immulite 2000 Thyreoglobulin, Immulite 2000, FA Siemens Healthineers</vt:lpstr>
      <vt:lpstr>Fallbeispiel 2:  Pap. SD-CA (vorw. onkozytär) links                                                   51 Jahre pT2 pN1 (1/1) cN0 R0 G1, ED 06/12                - Totale Thyreoidektomie mit Lymphknotenexstirpation und Revision der Gefäss-Nerven-Scheiden bds.06/05 - Ablative RIT mit 4,4 GBq (120 mCi) 07/05 - RI-Szintigraphie mit 5 mCi (0.185 GBq) 131-Iod 11/05 und 04/06, jew. mit geringer Restspeicherung im Bereich der SD-Loge - Ablative RIT mit 5,66 GBq (152 mCi) 04/07  - Anschliessend kein Radioiod-speicherndes Gewebe 05/08, 07/10 und 02/14, Tg seither immer &lt; 0,2 ng/ml* - 09/21 Tg 0,4 ng/ml* - 04/22 erstmals hTG sens., Tg &lt; 0,15 ng/ml, Vergleichslabor * &lt; 0,2 ng/ml - 09/22 hTG sens., Tg &lt; 0,15 ng/ml, Vergleichslabor *  0,21 ng/ml   * bestimmt mit Siemens Immulite 2000 Thyreoglobulin, Immulite 2000, FA Siemens Healthineers</vt:lpstr>
      <vt:lpstr>Fallbeispiel 2:   Erstvorstellung 09/22 mit Diagnose Struma cystica                            55 Jahre                - Zufallsbefund im Rahmen einer CT Thorax lowdose wegen protrahiertem Husten - blande Schilddrüsen- und Familienanamnese - keine Dysthyreose, keine lokalen Beschwerden - Labor euthyreot, Tg auswärts 1217 ng/ml. HA empfiehlt                           Thyreoidektomie wegen NPL - Sonographisch linksführende Struma II°, Volumen 47,8 ml. Echonormales Parenchym. Solitärer echonormaler, polyzystischer Nodulus links (TIRADS 21,3 ml. Unauffällige Vaskularisation, keine LAP - szintigraphisch Minderspeicherung im Bereich des Knotens,Tc-uptake 0,7% - FNP regressiver Strumaknoten mit foll. Nekrosen, kein Anhalt für Malignität - hTg sens. Tg 273,2 ng/ml</vt:lpstr>
      <vt:lpstr>Sonstige Beobachtungen im Praxisalltag:  Bei hohen Thyreoglobulinkonzentrationen sind die Werte im Verlauf konsistenter  Andere Tg-Messverfahren scheinen bei hohen Thyreoglobulinwerten generell höher (zu hoch?) zu liegen  Problem stellt (noch) die sehr enge Wiederfindung v.a. nach oben (&gt; 100%) dar.  </vt:lpstr>
      <vt:lpstr>Zusammenfassung:  Thyreoglobulin ist in der nuklearmedizinischen Diagnostik und Therapie ein wichtiger Parameter  Valide Tg-Werte insbesondere im sehr niedrigen Bereich ersparen unnötige Kosten und Folgeuntersuchungen (TSH-Stimulation, RIT-Szintigramme)  Sorgen für Sicherheit bei den Patient(inn)en</vt:lpstr>
      <vt:lpstr>Vielen Dank!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Erfahrungen mit  hTG sensitiv in der täglichen Praxis</dc:title>
  <dc:creator>Herzogenrath</dc:creator>
  <cp:lastModifiedBy>Herzogenrath</cp:lastModifiedBy>
  <cp:revision>2</cp:revision>
  <dcterms:modified xsi:type="dcterms:W3CDTF">2022-10-04T15:15:33Z</dcterms:modified>
</cp:coreProperties>
</file>