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73" r:id="rId2"/>
    <p:sldMasterId id="2147483806" r:id="rId3"/>
    <p:sldMasterId id="2147483800" r:id="rId4"/>
  </p:sldMasterIdLst>
  <p:notesMasterIdLst>
    <p:notesMasterId r:id="rId20"/>
  </p:notesMasterIdLst>
  <p:handoutMasterIdLst>
    <p:handoutMasterId r:id="rId21"/>
  </p:handoutMasterIdLst>
  <p:sldIdLst>
    <p:sldId id="271" r:id="rId5"/>
    <p:sldId id="392" r:id="rId6"/>
    <p:sldId id="393" r:id="rId7"/>
    <p:sldId id="394" r:id="rId8"/>
    <p:sldId id="256" r:id="rId9"/>
    <p:sldId id="396" r:id="rId10"/>
    <p:sldId id="404" r:id="rId11"/>
    <p:sldId id="403" r:id="rId12"/>
    <p:sldId id="395" r:id="rId13"/>
    <p:sldId id="400" r:id="rId14"/>
    <p:sldId id="401" r:id="rId15"/>
    <p:sldId id="402" r:id="rId16"/>
    <p:sldId id="398" r:id="rId17"/>
    <p:sldId id="397" r:id="rId18"/>
    <p:sldId id="325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DFF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0" autoAdjust="0"/>
    <p:restoredTop sz="93873" autoAdjust="0"/>
  </p:normalViewPr>
  <p:slideViewPr>
    <p:cSldViewPr>
      <p:cViewPr>
        <p:scale>
          <a:sx n="102" d="100"/>
          <a:sy n="102" d="100"/>
        </p:scale>
        <p:origin x="704" y="376"/>
      </p:cViewPr>
      <p:guideLst>
        <p:guide orient="horz" pos="406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3" d="100"/>
          <a:sy n="93" d="100"/>
        </p:scale>
        <p:origin x="2576" y="2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90A87-8AF9-445C-8697-194248D8C220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F7A8A-6001-48B2-8EA1-200DDBB45B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7436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8F7FA-9C92-45DA-8C3F-76B34B383C2F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3E906-D097-4FC4-B755-E133AC592F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15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/>
              <a:t>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3E906-D097-4FC4-B755-E133AC592FC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91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3E906-D097-4FC4-B755-E133AC592FC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506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3E906-D097-4FC4-B755-E133AC592FC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42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3E906-D097-4FC4-B755-E133AC592FC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536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2D953-BF57-4ECB-8B07-06A4F8D2A48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292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 descr="Logo_KNMJena_reduziert-SW"/>
          <p:cNvSpPr>
            <a:spLocks noChangeArrowheads="1"/>
          </p:cNvSpPr>
          <p:nvPr userDrawn="1"/>
        </p:nvSpPr>
        <p:spPr bwMode="auto">
          <a:xfrm>
            <a:off x="6813286" y="2780011"/>
            <a:ext cx="5376597" cy="4077990"/>
          </a:xfrm>
          <a:prstGeom prst="rect">
            <a:avLst/>
          </a:prstGeom>
          <a:blipFill dpi="0" rotWithShape="0"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/>
          </a:p>
        </p:txBody>
      </p:sp>
      <p:pic>
        <p:nvPicPr>
          <p:cNvPr id="34" name="Picture 2" descr="P:\NUKL_ALL\01-PR\00_Bilder\27-PET-CT-Aufbau\DSC00896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199406"/>
            <a:ext cx="12192001" cy="36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4"/>
          <p:cNvGrpSpPr>
            <a:grpSpLocks noChangeAspect="1"/>
          </p:cNvGrpSpPr>
          <p:nvPr userDrawn="1"/>
        </p:nvGrpSpPr>
        <p:grpSpPr bwMode="auto">
          <a:xfrm>
            <a:off x="-21168" y="-38908"/>
            <a:ext cx="12227984" cy="3392488"/>
            <a:chOff x="-8" y="921"/>
            <a:chExt cx="5768" cy="2137"/>
          </a:xfrm>
        </p:grpSpPr>
        <p:sp>
          <p:nvSpPr>
            <p:cNvPr id="3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262"/>
              <a:ext cx="5760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5"/>
            <p:cNvSpPr>
              <a:spLocks/>
            </p:cNvSpPr>
            <p:nvPr userDrawn="1"/>
          </p:nvSpPr>
          <p:spPr bwMode="auto">
            <a:xfrm>
              <a:off x="-8" y="921"/>
              <a:ext cx="5768" cy="2137"/>
            </a:xfrm>
            <a:custGeom>
              <a:avLst/>
              <a:gdLst>
                <a:gd name="T0" fmla="*/ 0 w 5760"/>
                <a:gd name="T1" fmla="*/ 0 h 1796"/>
                <a:gd name="T2" fmla="*/ 0 w 5760"/>
                <a:gd name="T3" fmla="*/ 1796 h 1796"/>
                <a:gd name="T4" fmla="*/ 2003 w 5760"/>
                <a:gd name="T5" fmla="*/ 623 h 1796"/>
                <a:gd name="T6" fmla="*/ 5760 w 5760"/>
                <a:gd name="T7" fmla="*/ 623 h 1796"/>
                <a:gd name="T8" fmla="*/ 5760 w 5760"/>
                <a:gd name="T9" fmla="*/ 0 h 1796"/>
                <a:gd name="T10" fmla="*/ 0 w 5760"/>
                <a:gd name="T11" fmla="*/ 0 h 1796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10000 w 10000"/>
                <a:gd name="connsiteY4" fmla="*/ 1897 h 11897"/>
                <a:gd name="connsiteX5" fmla="*/ 0 w 10000"/>
                <a:gd name="connsiteY5" fmla="*/ 0 h 11897"/>
                <a:gd name="connsiteX0" fmla="*/ 0 w 10000"/>
                <a:gd name="connsiteY0" fmla="*/ 135 h 12032"/>
                <a:gd name="connsiteX1" fmla="*/ 0 w 10000"/>
                <a:gd name="connsiteY1" fmla="*/ 12032 h 12032"/>
                <a:gd name="connsiteX2" fmla="*/ 3477 w 10000"/>
                <a:gd name="connsiteY2" fmla="*/ 5501 h 12032"/>
                <a:gd name="connsiteX3" fmla="*/ 10000 w 10000"/>
                <a:gd name="connsiteY3" fmla="*/ 5501 h 12032"/>
                <a:gd name="connsiteX4" fmla="*/ 9993 w 10000"/>
                <a:gd name="connsiteY4" fmla="*/ 0 h 12032"/>
                <a:gd name="connsiteX5" fmla="*/ 0 w 10000"/>
                <a:gd name="connsiteY5" fmla="*/ 135 h 12032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9993 w 10000"/>
                <a:gd name="connsiteY4" fmla="*/ 23 h 11897"/>
                <a:gd name="connsiteX5" fmla="*/ 0 w 10000"/>
                <a:gd name="connsiteY5" fmla="*/ 0 h 11897"/>
                <a:gd name="connsiteX0" fmla="*/ 0 w 10007"/>
                <a:gd name="connsiteY0" fmla="*/ 0 h 11942"/>
                <a:gd name="connsiteX1" fmla="*/ 7 w 10007"/>
                <a:gd name="connsiteY1" fmla="*/ 11942 h 11942"/>
                <a:gd name="connsiteX2" fmla="*/ 3484 w 10007"/>
                <a:gd name="connsiteY2" fmla="*/ 5411 h 11942"/>
                <a:gd name="connsiteX3" fmla="*/ 10007 w 10007"/>
                <a:gd name="connsiteY3" fmla="*/ 5411 h 11942"/>
                <a:gd name="connsiteX4" fmla="*/ 10000 w 10007"/>
                <a:gd name="connsiteY4" fmla="*/ 68 h 11942"/>
                <a:gd name="connsiteX5" fmla="*/ 0 w 10007"/>
                <a:gd name="connsiteY5" fmla="*/ 0 h 11942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0 w 10014"/>
                <a:gd name="connsiteY0" fmla="*/ 0 h 11897"/>
                <a:gd name="connsiteX1" fmla="*/ 14 w 10014"/>
                <a:gd name="connsiteY1" fmla="*/ 11897 h 11897"/>
                <a:gd name="connsiteX2" fmla="*/ 3491 w 10014"/>
                <a:gd name="connsiteY2" fmla="*/ 5366 h 11897"/>
                <a:gd name="connsiteX3" fmla="*/ 10014 w 10014"/>
                <a:gd name="connsiteY3" fmla="*/ 5366 h 11897"/>
                <a:gd name="connsiteX4" fmla="*/ 10007 w 10014"/>
                <a:gd name="connsiteY4" fmla="*/ 23 h 11897"/>
                <a:gd name="connsiteX5" fmla="*/ 0 w 10014"/>
                <a:gd name="connsiteY5" fmla="*/ 0 h 1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4" h="11897">
                  <a:moveTo>
                    <a:pt x="0" y="0"/>
                  </a:moveTo>
                  <a:cubicBezTo>
                    <a:pt x="2" y="3981"/>
                    <a:pt x="12" y="7916"/>
                    <a:pt x="14" y="11897"/>
                  </a:cubicBezTo>
                  <a:lnTo>
                    <a:pt x="3491" y="5366"/>
                  </a:lnTo>
                  <a:lnTo>
                    <a:pt x="10014" y="5366"/>
                  </a:lnTo>
                  <a:cubicBezTo>
                    <a:pt x="10012" y="3532"/>
                    <a:pt x="10009" y="1857"/>
                    <a:pt x="10007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grpSp>
        <p:nvGrpSpPr>
          <p:cNvPr id="37" name="Group 22"/>
          <p:cNvGrpSpPr>
            <a:grpSpLocks noChangeAspect="1"/>
          </p:cNvGrpSpPr>
          <p:nvPr userDrawn="1"/>
        </p:nvGrpSpPr>
        <p:grpSpPr bwMode="auto">
          <a:xfrm>
            <a:off x="-9691" y="2422822"/>
            <a:ext cx="2127251" cy="1760538"/>
            <a:chOff x="0" y="1636"/>
            <a:chExt cx="1005" cy="1109"/>
          </a:xfrm>
        </p:grpSpPr>
        <p:sp>
          <p:nvSpPr>
            <p:cNvPr id="41" name="Freeform 24"/>
            <p:cNvSpPr>
              <a:spLocks/>
            </p:cNvSpPr>
            <p:nvPr userDrawn="1"/>
          </p:nvSpPr>
          <p:spPr bwMode="auto">
            <a:xfrm>
              <a:off x="308" y="1636"/>
              <a:ext cx="697" cy="930"/>
            </a:xfrm>
            <a:custGeom>
              <a:avLst/>
              <a:gdLst>
                <a:gd name="T0" fmla="*/ 0 w 697"/>
                <a:gd name="T1" fmla="*/ 930 h 930"/>
                <a:gd name="T2" fmla="*/ 0 w 697"/>
                <a:gd name="T3" fmla="*/ 403 h 930"/>
                <a:gd name="T4" fmla="*/ 697 w 697"/>
                <a:gd name="T5" fmla="*/ 0 h 930"/>
                <a:gd name="T6" fmla="*/ 697 w 697"/>
                <a:gd name="T7" fmla="*/ 527 h 930"/>
                <a:gd name="T8" fmla="*/ 0 w 697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930">
                  <a:moveTo>
                    <a:pt x="0" y="930"/>
                  </a:moveTo>
                  <a:lnTo>
                    <a:pt x="0" y="403"/>
                  </a:lnTo>
                  <a:lnTo>
                    <a:pt x="697" y="0"/>
                  </a:lnTo>
                  <a:lnTo>
                    <a:pt x="697" y="527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2" name="Freeform 25"/>
            <p:cNvSpPr>
              <a:spLocks/>
            </p:cNvSpPr>
            <p:nvPr userDrawn="1"/>
          </p:nvSpPr>
          <p:spPr bwMode="auto">
            <a:xfrm>
              <a:off x="0" y="1861"/>
              <a:ext cx="308" cy="705"/>
            </a:xfrm>
            <a:custGeom>
              <a:avLst/>
              <a:gdLst>
                <a:gd name="T0" fmla="*/ 0 w 308"/>
                <a:gd name="T1" fmla="*/ 0 h 705"/>
                <a:gd name="T2" fmla="*/ 0 w 308"/>
                <a:gd name="T3" fmla="*/ 528 h 705"/>
                <a:gd name="T4" fmla="*/ 308 w 308"/>
                <a:gd name="T5" fmla="*/ 705 h 705"/>
                <a:gd name="T6" fmla="*/ 308 w 308"/>
                <a:gd name="T7" fmla="*/ 178 h 705"/>
                <a:gd name="T8" fmla="*/ 0 w 308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705">
                  <a:moveTo>
                    <a:pt x="0" y="0"/>
                  </a:moveTo>
                  <a:lnTo>
                    <a:pt x="0" y="528"/>
                  </a:lnTo>
                  <a:lnTo>
                    <a:pt x="308" y="705"/>
                  </a:lnTo>
                  <a:lnTo>
                    <a:pt x="308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26"/>
            <p:cNvSpPr>
              <a:spLocks/>
            </p:cNvSpPr>
            <p:nvPr userDrawn="1"/>
          </p:nvSpPr>
          <p:spPr bwMode="auto">
            <a:xfrm>
              <a:off x="0" y="2389"/>
              <a:ext cx="308" cy="356"/>
            </a:xfrm>
            <a:custGeom>
              <a:avLst/>
              <a:gdLst>
                <a:gd name="T0" fmla="*/ 0 w 308"/>
                <a:gd name="T1" fmla="*/ 0 h 356"/>
                <a:gd name="T2" fmla="*/ 0 w 308"/>
                <a:gd name="T3" fmla="*/ 356 h 356"/>
                <a:gd name="T4" fmla="*/ 308 w 308"/>
                <a:gd name="T5" fmla="*/ 177 h 356"/>
                <a:gd name="T6" fmla="*/ 0 w 308"/>
                <a:gd name="T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356">
                  <a:moveTo>
                    <a:pt x="0" y="0"/>
                  </a:moveTo>
                  <a:lnTo>
                    <a:pt x="0" y="356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22" name="Rechteck 21"/>
          <p:cNvSpPr/>
          <p:nvPr userDrawn="1"/>
        </p:nvSpPr>
        <p:spPr>
          <a:xfrm>
            <a:off x="7591" y="4850110"/>
            <a:ext cx="6116687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15" name="Group 29"/>
          <p:cNvGrpSpPr>
            <a:grpSpLocks noChangeAspect="1"/>
          </p:cNvGrpSpPr>
          <p:nvPr userDrawn="1"/>
        </p:nvGrpSpPr>
        <p:grpSpPr bwMode="auto">
          <a:xfrm>
            <a:off x="387780" y="468582"/>
            <a:ext cx="3503712" cy="1295644"/>
            <a:chOff x="0" y="740"/>
            <a:chExt cx="5760" cy="2840"/>
          </a:xfrm>
        </p:grpSpPr>
        <p:sp>
          <p:nvSpPr>
            <p:cNvPr id="16" name="AutoShape 28"/>
            <p:cNvSpPr>
              <a:spLocks noChangeAspect="1" noChangeArrowheads="1" noTextEdit="1"/>
            </p:cNvSpPr>
            <p:nvPr userDrawn="1"/>
          </p:nvSpPr>
          <p:spPr bwMode="auto">
            <a:xfrm>
              <a:off x="0" y="740"/>
              <a:ext cx="5760" cy="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7" name="Freeform 30"/>
            <p:cNvSpPr>
              <a:spLocks noEditPoints="1"/>
            </p:cNvSpPr>
            <p:nvPr userDrawn="1"/>
          </p:nvSpPr>
          <p:spPr bwMode="auto">
            <a:xfrm>
              <a:off x="504" y="2861"/>
              <a:ext cx="1699" cy="719"/>
            </a:xfrm>
            <a:custGeom>
              <a:avLst/>
              <a:gdLst>
                <a:gd name="T0" fmla="*/ 164 w 324"/>
                <a:gd name="T1" fmla="*/ 19 h 137"/>
                <a:gd name="T2" fmla="*/ 197 w 324"/>
                <a:gd name="T3" fmla="*/ 0 h 137"/>
                <a:gd name="T4" fmla="*/ 224 w 324"/>
                <a:gd name="T5" fmla="*/ 30 h 137"/>
                <a:gd name="T6" fmla="*/ 224 w 324"/>
                <a:gd name="T7" fmla="*/ 102 h 137"/>
                <a:gd name="T8" fmla="*/ 213 w 324"/>
                <a:gd name="T9" fmla="*/ 102 h 137"/>
                <a:gd name="T10" fmla="*/ 213 w 324"/>
                <a:gd name="T11" fmla="*/ 32 h 137"/>
                <a:gd name="T12" fmla="*/ 194 w 324"/>
                <a:gd name="T13" fmla="*/ 9 h 137"/>
                <a:gd name="T14" fmla="*/ 165 w 324"/>
                <a:gd name="T15" fmla="*/ 30 h 137"/>
                <a:gd name="T16" fmla="*/ 165 w 324"/>
                <a:gd name="T17" fmla="*/ 102 h 137"/>
                <a:gd name="T18" fmla="*/ 154 w 324"/>
                <a:gd name="T19" fmla="*/ 102 h 137"/>
                <a:gd name="T20" fmla="*/ 154 w 324"/>
                <a:gd name="T21" fmla="*/ 2 h 137"/>
                <a:gd name="T22" fmla="*/ 163 w 324"/>
                <a:gd name="T23" fmla="*/ 2 h 137"/>
                <a:gd name="T24" fmla="*/ 164 w 324"/>
                <a:gd name="T25" fmla="*/ 19 h 137"/>
                <a:gd name="T26" fmla="*/ 21 w 324"/>
                <a:gd name="T27" fmla="*/ 2 h 137"/>
                <a:gd name="T28" fmla="*/ 21 w 324"/>
                <a:gd name="T29" fmla="*/ 96 h 137"/>
                <a:gd name="T30" fmla="*/ 0 w 324"/>
                <a:gd name="T31" fmla="*/ 128 h 137"/>
                <a:gd name="T32" fmla="*/ 3 w 324"/>
                <a:gd name="T33" fmla="*/ 137 h 137"/>
                <a:gd name="T34" fmla="*/ 33 w 324"/>
                <a:gd name="T35" fmla="*/ 95 h 137"/>
                <a:gd name="T36" fmla="*/ 33 w 324"/>
                <a:gd name="T37" fmla="*/ 2 h 137"/>
                <a:gd name="T38" fmla="*/ 21 w 324"/>
                <a:gd name="T39" fmla="*/ 2 h 137"/>
                <a:gd name="T40" fmla="*/ 133 w 324"/>
                <a:gd name="T41" fmla="*/ 56 h 137"/>
                <a:gd name="T42" fmla="*/ 66 w 324"/>
                <a:gd name="T43" fmla="*/ 56 h 137"/>
                <a:gd name="T44" fmla="*/ 98 w 324"/>
                <a:gd name="T45" fmla="*/ 94 h 137"/>
                <a:gd name="T46" fmla="*/ 125 w 324"/>
                <a:gd name="T47" fmla="*/ 84 h 137"/>
                <a:gd name="T48" fmla="*/ 130 w 324"/>
                <a:gd name="T49" fmla="*/ 92 h 137"/>
                <a:gd name="T50" fmla="*/ 97 w 324"/>
                <a:gd name="T51" fmla="*/ 104 h 137"/>
                <a:gd name="T52" fmla="*/ 55 w 324"/>
                <a:gd name="T53" fmla="*/ 52 h 137"/>
                <a:gd name="T54" fmla="*/ 95 w 324"/>
                <a:gd name="T55" fmla="*/ 0 h 137"/>
                <a:gd name="T56" fmla="*/ 134 w 324"/>
                <a:gd name="T57" fmla="*/ 49 h 137"/>
                <a:gd name="T58" fmla="*/ 133 w 324"/>
                <a:gd name="T59" fmla="*/ 56 h 137"/>
                <a:gd name="T60" fmla="*/ 123 w 324"/>
                <a:gd name="T61" fmla="*/ 47 h 137"/>
                <a:gd name="T62" fmla="*/ 95 w 324"/>
                <a:gd name="T63" fmla="*/ 9 h 137"/>
                <a:gd name="T64" fmla="*/ 66 w 324"/>
                <a:gd name="T65" fmla="*/ 47 h 137"/>
                <a:gd name="T66" fmla="*/ 123 w 324"/>
                <a:gd name="T67" fmla="*/ 47 h 137"/>
                <a:gd name="T68" fmla="*/ 324 w 324"/>
                <a:gd name="T69" fmla="*/ 96 h 137"/>
                <a:gd name="T70" fmla="*/ 322 w 324"/>
                <a:gd name="T71" fmla="*/ 104 h 137"/>
                <a:gd name="T72" fmla="*/ 305 w 324"/>
                <a:gd name="T73" fmla="*/ 87 h 137"/>
                <a:gd name="T74" fmla="*/ 305 w 324"/>
                <a:gd name="T75" fmla="*/ 87 h 137"/>
                <a:gd name="T76" fmla="*/ 273 w 324"/>
                <a:gd name="T77" fmla="*/ 104 h 137"/>
                <a:gd name="T78" fmla="*/ 243 w 324"/>
                <a:gd name="T79" fmla="*/ 74 h 137"/>
                <a:gd name="T80" fmla="*/ 286 w 324"/>
                <a:gd name="T81" fmla="*/ 42 h 137"/>
                <a:gd name="T82" fmla="*/ 304 w 324"/>
                <a:gd name="T83" fmla="*/ 42 h 137"/>
                <a:gd name="T84" fmla="*/ 304 w 324"/>
                <a:gd name="T85" fmla="*/ 32 h 137"/>
                <a:gd name="T86" fmla="*/ 280 w 324"/>
                <a:gd name="T87" fmla="*/ 9 h 137"/>
                <a:gd name="T88" fmla="*/ 253 w 324"/>
                <a:gd name="T89" fmla="*/ 15 h 137"/>
                <a:gd name="T90" fmla="*/ 250 w 324"/>
                <a:gd name="T91" fmla="*/ 6 h 137"/>
                <a:gd name="T92" fmla="*/ 281 w 324"/>
                <a:gd name="T93" fmla="*/ 0 h 137"/>
                <a:gd name="T94" fmla="*/ 315 w 324"/>
                <a:gd name="T95" fmla="*/ 32 h 137"/>
                <a:gd name="T96" fmla="*/ 315 w 324"/>
                <a:gd name="T97" fmla="*/ 80 h 137"/>
                <a:gd name="T98" fmla="*/ 324 w 324"/>
                <a:gd name="T99" fmla="*/ 96 h 137"/>
                <a:gd name="T100" fmla="*/ 304 w 324"/>
                <a:gd name="T101" fmla="*/ 51 h 137"/>
                <a:gd name="T102" fmla="*/ 287 w 324"/>
                <a:gd name="T103" fmla="*/ 51 h 137"/>
                <a:gd name="T104" fmla="*/ 254 w 324"/>
                <a:gd name="T105" fmla="*/ 73 h 137"/>
                <a:gd name="T106" fmla="*/ 276 w 324"/>
                <a:gd name="T107" fmla="*/ 95 h 137"/>
                <a:gd name="T108" fmla="*/ 304 w 324"/>
                <a:gd name="T109" fmla="*/ 76 h 137"/>
                <a:gd name="T110" fmla="*/ 304 w 324"/>
                <a:gd name="T111" fmla="*/ 5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4" h="137">
                  <a:moveTo>
                    <a:pt x="164" y="19"/>
                  </a:moveTo>
                  <a:cubicBezTo>
                    <a:pt x="172" y="7"/>
                    <a:pt x="183" y="0"/>
                    <a:pt x="197" y="0"/>
                  </a:cubicBezTo>
                  <a:cubicBezTo>
                    <a:pt x="216" y="0"/>
                    <a:pt x="224" y="11"/>
                    <a:pt x="224" y="30"/>
                  </a:cubicBezTo>
                  <a:cubicBezTo>
                    <a:pt x="224" y="102"/>
                    <a:pt x="224" y="102"/>
                    <a:pt x="224" y="102"/>
                  </a:cubicBezTo>
                  <a:cubicBezTo>
                    <a:pt x="213" y="102"/>
                    <a:pt x="213" y="102"/>
                    <a:pt x="213" y="102"/>
                  </a:cubicBezTo>
                  <a:cubicBezTo>
                    <a:pt x="213" y="32"/>
                    <a:pt x="213" y="32"/>
                    <a:pt x="213" y="32"/>
                  </a:cubicBezTo>
                  <a:cubicBezTo>
                    <a:pt x="213" y="16"/>
                    <a:pt x="207" y="9"/>
                    <a:pt x="194" y="9"/>
                  </a:cubicBezTo>
                  <a:cubicBezTo>
                    <a:pt x="182" y="9"/>
                    <a:pt x="171" y="20"/>
                    <a:pt x="165" y="30"/>
                  </a:cubicBezTo>
                  <a:cubicBezTo>
                    <a:pt x="165" y="102"/>
                    <a:pt x="165" y="102"/>
                    <a:pt x="165" y="102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63" y="2"/>
                    <a:pt x="163" y="2"/>
                    <a:pt x="163" y="2"/>
                  </a:cubicBezTo>
                  <a:lnTo>
                    <a:pt x="164" y="19"/>
                  </a:lnTo>
                  <a:close/>
                  <a:moveTo>
                    <a:pt x="21" y="2"/>
                  </a:moveTo>
                  <a:cubicBezTo>
                    <a:pt x="21" y="96"/>
                    <a:pt x="21" y="96"/>
                    <a:pt x="21" y="96"/>
                  </a:cubicBezTo>
                  <a:cubicBezTo>
                    <a:pt x="21" y="113"/>
                    <a:pt x="16" y="122"/>
                    <a:pt x="0" y="128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4" y="129"/>
                    <a:pt x="33" y="121"/>
                    <a:pt x="33" y="95"/>
                  </a:cubicBezTo>
                  <a:cubicBezTo>
                    <a:pt x="33" y="2"/>
                    <a:pt x="33" y="2"/>
                    <a:pt x="33" y="2"/>
                  </a:cubicBezTo>
                  <a:lnTo>
                    <a:pt x="21" y="2"/>
                  </a:lnTo>
                  <a:close/>
                  <a:moveTo>
                    <a:pt x="133" y="56"/>
                  </a:moveTo>
                  <a:cubicBezTo>
                    <a:pt x="66" y="56"/>
                    <a:pt x="66" y="56"/>
                    <a:pt x="66" y="56"/>
                  </a:cubicBezTo>
                  <a:cubicBezTo>
                    <a:pt x="67" y="83"/>
                    <a:pt x="81" y="94"/>
                    <a:pt x="98" y="94"/>
                  </a:cubicBezTo>
                  <a:cubicBezTo>
                    <a:pt x="108" y="94"/>
                    <a:pt x="116" y="92"/>
                    <a:pt x="125" y="84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21" y="100"/>
                    <a:pt x="110" y="104"/>
                    <a:pt x="97" y="104"/>
                  </a:cubicBezTo>
                  <a:cubicBezTo>
                    <a:pt x="70" y="104"/>
                    <a:pt x="55" y="84"/>
                    <a:pt x="55" y="52"/>
                  </a:cubicBezTo>
                  <a:cubicBezTo>
                    <a:pt x="55" y="21"/>
                    <a:pt x="70" y="0"/>
                    <a:pt x="95" y="0"/>
                  </a:cubicBezTo>
                  <a:cubicBezTo>
                    <a:pt x="120" y="0"/>
                    <a:pt x="134" y="18"/>
                    <a:pt x="134" y="49"/>
                  </a:cubicBezTo>
                  <a:cubicBezTo>
                    <a:pt x="134" y="51"/>
                    <a:pt x="133" y="54"/>
                    <a:pt x="133" y="56"/>
                  </a:cubicBezTo>
                  <a:close/>
                  <a:moveTo>
                    <a:pt x="123" y="47"/>
                  </a:moveTo>
                  <a:cubicBezTo>
                    <a:pt x="122" y="23"/>
                    <a:pt x="113" y="9"/>
                    <a:pt x="95" y="9"/>
                  </a:cubicBezTo>
                  <a:cubicBezTo>
                    <a:pt x="79" y="9"/>
                    <a:pt x="67" y="21"/>
                    <a:pt x="66" y="47"/>
                  </a:cubicBezTo>
                  <a:lnTo>
                    <a:pt x="123" y="47"/>
                  </a:lnTo>
                  <a:close/>
                  <a:moveTo>
                    <a:pt x="324" y="96"/>
                  </a:moveTo>
                  <a:cubicBezTo>
                    <a:pt x="322" y="104"/>
                    <a:pt x="322" y="104"/>
                    <a:pt x="322" y="104"/>
                  </a:cubicBezTo>
                  <a:cubicBezTo>
                    <a:pt x="313" y="102"/>
                    <a:pt x="307" y="98"/>
                    <a:pt x="305" y="87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298" y="99"/>
                    <a:pt x="286" y="104"/>
                    <a:pt x="273" y="104"/>
                  </a:cubicBezTo>
                  <a:cubicBezTo>
                    <a:pt x="254" y="104"/>
                    <a:pt x="243" y="92"/>
                    <a:pt x="243" y="74"/>
                  </a:cubicBezTo>
                  <a:cubicBezTo>
                    <a:pt x="243" y="53"/>
                    <a:pt x="259" y="42"/>
                    <a:pt x="286" y="42"/>
                  </a:cubicBezTo>
                  <a:cubicBezTo>
                    <a:pt x="304" y="42"/>
                    <a:pt x="304" y="42"/>
                    <a:pt x="304" y="4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4" y="17"/>
                    <a:pt x="297" y="9"/>
                    <a:pt x="280" y="9"/>
                  </a:cubicBezTo>
                  <a:cubicBezTo>
                    <a:pt x="272" y="9"/>
                    <a:pt x="264" y="10"/>
                    <a:pt x="253" y="15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62" y="1"/>
                    <a:pt x="272" y="0"/>
                    <a:pt x="281" y="0"/>
                  </a:cubicBezTo>
                  <a:cubicBezTo>
                    <a:pt x="305" y="0"/>
                    <a:pt x="315" y="12"/>
                    <a:pt x="315" y="32"/>
                  </a:cubicBezTo>
                  <a:cubicBezTo>
                    <a:pt x="315" y="80"/>
                    <a:pt x="315" y="80"/>
                    <a:pt x="315" y="80"/>
                  </a:cubicBezTo>
                  <a:cubicBezTo>
                    <a:pt x="315" y="91"/>
                    <a:pt x="318" y="94"/>
                    <a:pt x="324" y="96"/>
                  </a:cubicBezTo>
                  <a:close/>
                  <a:moveTo>
                    <a:pt x="304" y="51"/>
                  </a:moveTo>
                  <a:cubicBezTo>
                    <a:pt x="287" y="51"/>
                    <a:pt x="287" y="51"/>
                    <a:pt x="287" y="51"/>
                  </a:cubicBezTo>
                  <a:cubicBezTo>
                    <a:pt x="266" y="51"/>
                    <a:pt x="254" y="58"/>
                    <a:pt x="254" y="73"/>
                  </a:cubicBezTo>
                  <a:cubicBezTo>
                    <a:pt x="254" y="87"/>
                    <a:pt x="262" y="95"/>
                    <a:pt x="276" y="95"/>
                  </a:cubicBezTo>
                  <a:cubicBezTo>
                    <a:pt x="289" y="95"/>
                    <a:pt x="298" y="87"/>
                    <a:pt x="304" y="76"/>
                  </a:cubicBezTo>
                  <a:lnTo>
                    <a:pt x="304" y="51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8" name="Freeform 31"/>
            <p:cNvSpPr>
              <a:spLocks noEditPoints="1"/>
            </p:cNvSpPr>
            <p:nvPr userDrawn="1"/>
          </p:nvSpPr>
          <p:spPr bwMode="auto">
            <a:xfrm>
              <a:off x="551" y="1443"/>
              <a:ext cx="5209" cy="1255"/>
            </a:xfrm>
            <a:custGeom>
              <a:avLst/>
              <a:gdLst>
                <a:gd name="T0" fmla="*/ 0 w 993"/>
                <a:gd name="T1" fmla="*/ 58 h 239"/>
                <a:gd name="T2" fmla="*/ 42 w 993"/>
                <a:gd name="T3" fmla="*/ 85 h 239"/>
                <a:gd name="T4" fmla="*/ 620 w 993"/>
                <a:gd name="T5" fmla="*/ 102 h 239"/>
                <a:gd name="T6" fmla="*/ 620 w 993"/>
                <a:gd name="T7" fmla="*/ 102 h 239"/>
                <a:gd name="T8" fmla="*/ 558 w 993"/>
                <a:gd name="T9" fmla="*/ 58 h 239"/>
                <a:gd name="T10" fmla="*/ 523 w 993"/>
                <a:gd name="T11" fmla="*/ 90 h 239"/>
                <a:gd name="T12" fmla="*/ 552 w 993"/>
                <a:gd name="T13" fmla="*/ 27 h 239"/>
                <a:gd name="T14" fmla="*/ 990 w 993"/>
                <a:gd name="T15" fmla="*/ 11 h 239"/>
                <a:gd name="T16" fmla="*/ 969 w 993"/>
                <a:gd name="T17" fmla="*/ 75 h 239"/>
                <a:gd name="T18" fmla="*/ 952 w 993"/>
                <a:gd name="T19" fmla="*/ 104 h 239"/>
                <a:gd name="T20" fmla="*/ 956 w 993"/>
                <a:gd name="T21" fmla="*/ 17 h 239"/>
                <a:gd name="T22" fmla="*/ 130 w 993"/>
                <a:gd name="T23" fmla="*/ 16 h 239"/>
                <a:gd name="T24" fmla="*/ 131 w 993"/>
                <a:gd name="T25" fmla="*/ 102 h 239"/>
                <a:gd name="T26" fmla="*/ 164 w 993"/>
                <a:gd name="T27" fmla="*/ 102 h 239"/>
                <a:gd name="T28" fmla="*/ 212 w 993"/>
                <a:gd name="T29" fmla="*/ 102 h 239"/>
                <a:gd name="T30" fmla="*/ 212 w 993"/>
                <a:gd name="T31" fmla="*/ 102 h 239"/>
                <a:gd name="T32" fmla="*/ 297 w 993"/>
                <a:gd name="T33" fmla="*/ 82 h 239"/>
                <a:gd name="T34" fmla="*/ 311 w 993"/>
                <a:gd name="T35" fmla="*/ 102 h 239"/>
                <a:gd name="T36" fmla="*/ 655 w 993"/>
                <a:gd name="T37" fmla="*/ 20 h 239"/>
                <a:gd name="T38" fmla="*/ 705 w 993"/>
                <a:gd name="T39" fmla="*/ 20 h 239"/>
                <a:gd name="T40" fmla="*/ 356 w 993"/>
                <a:gd name="T41" fmla="*/ 2 h 239"/>
                <a:gd name="T42" fmla="*/ 380 w 993"/>
                <a:gd name="T43" fmla="*/ 85 h 239"/>
                <a:gd name="T44" fmla="*/ 380 w 993"/>
                <a:gd name="T45" fmla="*/ 43 h 239"/>
                <a:gd name="T46" fmla="*/ 459 w 993"/>
                <a:gd name="T47" fmla="*/ 18 h 239"/>
                <a:gd name="T48" fmla="*/ 459 w 993"/>
                <a:gd name="T49" fmla="*/ 47 h 239"/>
                <a:gd name="T50" fmla="*/ 490 w 993"/>
                <a:gd name="T51" fmla="*/ 59 h 239"/>
                <a:gd name="T52" fmla="*/ 436 w 993"/>
                <a:gd name="T53" fmla="*/ 102 h 239"/>
                <a:gd name="T54" fmla="*/ 907 w 993"/>
                <a:gd name="T55" fmla="*/ 20 h 239"/>
                <a:gd name="T56" fmla="*/ 859 w 993"/>
                <a:gd name="T57" fmla="*/ 20 h 239"/>
                <a:gd name="T58" fmla="*/ 907 w 993"/>
                <a:gd name="T59" fmla="*/ 20 h 239"/>
                <a:gd name="T60" fmla="*/ 792 w 993"/>
                <a:gd name="T61" fmla="*/ 63 h 239"/>
                <a:gd name="T62" fmla="*/ 796 w 993"/>
                <a:gd name="T63" fmla="*/ 2 h 239"/>
                <a:gd name="T64" fmla="*/ 767 w 993"/>
                <a:gd name="T65" fmla="*/ 80 h 239"/>
                <a:gd name="T66" fmla="*/ 754 w 993"/>
                <a:gd name="T67" fmla="*/ 20 h 239"/>
                <a:gd name="T68" fmla="*/ 809 w 993"/>
                <a:gd name="T69" fmla="*/ 20 h 239"/>
                <a:gd name="T70" fmla="*/ 283 w 993"/>
                <a:gd name="T71" fmla="*/ 237 h 239"/>
                <a:gd name="T72" fmla="*/ 249 w 993"/>
                <a:gd name="T73" fmla="*/ 150 h 239"/>
                <a:gd name="T74" fmla="*/ 250 w 993"/>
                <a:gd name="T75" fmla="*/ 237 h 239"/>
                <a:gd name="T76" fmla="*/ 283 w 993"/>
                <a:gd name="T77" fmla="*/ 237 h 239"/>
                <a:gd name="T78" fmla="*/ 639 w 993"/>
                <a:gd name="T79" fmla="*/ 167 h 239"/>
                <a:gd name="T80" fmla="*/ 682 w 993"/>
                <a:gd name="T81" fmla="*/ 153 h 239"/>
                <a:gd name="T82" fmla="*/ 716 w 993"/>
                <a:gd name="T83" fmla="*/ 164 h 239"/>
                <a:gd name="T84" fmla="*/ 607 w 993"/>
                <a:gd name="T85" fmla="*/ 150 h 239"/>
                <a:gd name="T86" fmla="*/ 609 w 993"/>
                <a:gd name="T87" fmla="*/ 237 h 239"/>
                <a:gd name="T88" fmla="*/ 331 w 993"/>
                <a:gd name="T89" fmla="*/ 137 h 239"/>
                <a:gd name="T90" fmla="*/ 24 w 993"/>
                <a:gd name="T91" fmla="*/ 137 h 239"/>
                <a:gd name="T92" fmla="*/ 59 w 993"/>
                <a:gd name="T93" fmla="*/ 137 h 239"/>
                <a:gd name="T94" fmla="*/ 50 w 993"/>
                <a:gd name="T95" fmla="*/ 181 h 239"/>
                <a:gd name="T96" fmla="*/ 101 w 993"/>
                <a:gd name="T97" fmla="*/ 137 h 239"/>
                <a:gd name="T98" fmla="*/ 125 w 993"/>
                <a:gd name="T99" fmla="*/ 217 h 239"/>
                <a:gd name="T100" fmla="*/ 177 w 993"/>
                <a:gd name="T101" fmla="*/ 137 h 239"/>
                <a:gd name="T102" fmla="*/ 404 w 993"/>
                <a:gd name="T103" fmla="*/ 137 h 239"/>
                <a:gd name="T104" fmla="*/ 439 w 993"/>
                <a:gd name="T105" fmla="*/ 137 h 239"/>
                <a:gd name="T106" fmla="*/ 430 w 993"/>
                <a:gd name="T107" fmla="*/ 181 h 239"/>
                <a:gd name="T108" fmla="*/ 519 w 993"/>
                <a:gd name="T109" fmla="*/ 220 h 239"/>
                <a:gd name="T110" fmla="*/ 477 w 993"/>
                <a:gd name="T111" fmla="*/ 193 h 239"/>
                <a:gd name="T112" fmla="*/ 538 w 993"/>
                <a:gd name="T113" fmla="*/ 1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3" h="239">
                  <a:moveTo>
                    <a:pt x="85" y="2"/>
                  </a:moveTo>
                  <a:cubicBezTo>
                    <a:pt x="85" y="58"/>
                    <a:pt x="85" y="58"/>
                    <a:pt x="85" y="58"/>
                  </a:cubicBezTo>
                  <a:cubicBezTo>
                    <a:pt x="85" y="85"/>
                    <a:pt x="72" y="104"/>
                    <a:pt x="42" y="104"/>
                  </a:cubicBezTo>
                  <a:cubicBezTo>
                    <a:pt x="11" y="104"/>
                    <a:pt x="0" y="85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76"/>
                    <a:pt x="27" y="85"/>
                    <a:pt x="42" y="85"/>
                  </a:cubicBezTo>
                  <a:cubicBezTo>
                    <a:pt x="57" y="85"/>
                    <a:pt x="61" y="76"/>
                    <a:pt x="61" y="57"/>
                  </a:cubicBezTo>
                  <a:cubicBezTo>
                    <a:pt x="61" y="2"/>
                    <a:pt x="61" y="2"/>
                    <a:pt x="61" y="2"/>
                  </a:cubicBezTo>
                  <a:lnTo>
                    <a:pt x="85" y="2"/>
                  </a:lnTo>
                  <a:close/>
                  <a:moveTo>
                    <a:pt x="620" y="102"/>
                  </a:moveTo>
                  <a:cubicBezTo>
                    <a:pt x="643" y="102"/>
                    <a:pt x="643" y="102"/>
                    <a:pt x="643" y="102"/>
                  </a:cubicBezTo>
                  <a:cubicBezTo>
                    <a:pt x="643" y="2"/>
                    <a:pt x="643" y="2"/>
                    <a:pt x="643" y="2"/>
                  </a:cubicBezTo>
                  <a:cubicBezTo>
                    <a:pt x="620" y="2"/>
                    <a:pt x="620" y="2"/>
                    <a:pt x="620" y="2"/>
                  </a:cubicBezTo>
                  <a:lnTo>
                    <a:pt x="620" y="102"/>
                  </a:lnTo>
                  <a:close/>
                  <a:moveTo>
                    <a:pt x="601" y="11"/>
                  </a:moveTo>
                  <a:cubicBezTo>
                    <a:pt x="592" y="4"/>
                    <a:pt x="580" y="0"/>
                    <a:pt x="566" y="0"/>
                  </a:cubicBezTo>
                  <a:cubicBezTo>
                    <a:pt x="543" y="0"/>
                    <a:pt x="528" y="12"/>
                    <a:pt x="528" y="28"/>
                  </a:cubicBezTo>
                  <a:cubicBezTo>
                    <a:pt x="528" y="43"/>
                    <a:pt x="537" y="53"/>
                    <a:pt x="558" y="58"/>
                  </a:cubicBezTo>
                  <a:cubicBezTo>
                    <a:pt x="576" y="63"/>
                    <a:pt x="580" y="66"/>
                    <a:pt x="580" y="75"/>
                  </a:cubicBezTo>
                  <a:cubicBezTo>
                    <a:pt x="580" y="82"/>
                    <a:pt x="573" y="86"/>
                    <a:pt x="562" y="86"/>
                  </a:cubicBezTo>
                  <a:cubicBezTo>
                    <a:pt x="552" y="86"/>
                    <a:pt x="543" y="82"/>
                    <a:pt x="536" y="76"/>
                  </a:cubicBezTo>
                  <a:cubicBezTo>
                    <a:pt x="523" y="90"/>
                    <a:pt x="523" y="90"/>
                    <a:pt x="523" y="90"/>
                  </a:cubicBezTo>
                  <a:cubicBezTo>
                    <a:pt x="533" y="98"/>
                    <a:pt x="546" y="104"/>
                    <a:pt x="563" y="104"/>
                  </a:cubicBezTo>
                  <a:cubicBezTo>
                    <a:pt x="586" y="104"/>
                    <a:pt x="605" y="93"/>
                    <a:pt x="605" y="73"/>
                  </a:cubicBezTo>
                  <a:cubicBezTo>
                    <a:pt x="605" y="55"/>
                    <a:pt x="593" y="47"/>
                    <a:pt x="573" y="41"/>
                  </a:cubicBezTo>
                  <a:cubicBezTo>
                    <a:pt x="556" y="37"/>
                    <a:pt x="552" y="34"/>
                    <a:pt x="552" y="27"/>
                  </a:cubicBezTo>
                  <a:cubicBezTo>
                    <a:pt x="552" y="21"/>
                    <a:pt x="558" y="17"/>
                    <a:pt x="568" y="17"/>
                  </a:cubicBezTo>
                  <a:cubicBezTo>
                    <a:pt x="576" y="17"/>
                    <a:pt x="584" y="20"/>
                    <a:pt x="592" y="26"/>
                  </a:cubicBezTo>
                  <a:cubicBezTo>
                    <a:pt x="601" y="11"/>
                    <a:pt x="601" y="11"/>
                    <a:pt x="601" y="11"/>
                  </a:cubicBezTo>
                  <a:moveTo>
                    <a:pt x="990" y="11"/>
                  </a:moveTo>
                  <a:cubicBezTo>
                    <a:pt x="981" y="4"/>
                    <a:pt x="969" y="0"/>
                    <a:pt x="955" y="0"/>
                  </a:cubicBezTo>
                  <a:cubicBezTo>
                    <a:pt x="932" y="0"/>
                    <a:pt x="917" y="12"/>
                    <a:pt x="917" y="28"/>
                  </a:cubicBezTo>
                  <a:cubicBezTo>
                    <a:pt x="917" y="43"/>
                    <a:pt x="926" y="53"/>
                    <a:pt x="946" y="58"/>
                  </a:cubicBezTo>
                  <a:cubicBezTo>
                    <a:pt x="965" y="63"/>
                    <a:pt x="969" y="66"/>
                    <a:pt x="969" y="75"/>
                  </a:cubicBezTo>
                  <a:cubicBezTo>
                    <a:pt x="969" y="82"/>
                    <a:pt x="962" y="86"/>
                    <a:pt x="951" y="86"/>
                  </a:cubicBezTo>
                  <a:cubicBezTo>
                    <a:pt x="941" y="86"/>
                    <a:pt x="932" y="82"/>
                    <a:pt x="924" y="76"/>
                  </a:cubicBezTo>
                  <a:cubicBezTo>
                    <a:pt x="912" y="90"/>
                    <a:pt x="912" y="90"/>
                    <a:pt x="912" y="90"/>
                  </a:cubicBezTo>
                  <a:cubicBezTo>
                    <a:pt x="921" y="98"/>
                    <a:pt x="935" y="104"/>
                    <a:pt x="952" y="104"/>
                  </a:cubicBezTo>
                  <a:cubicBezTo>
                    <a:pt x="974" y="104"/>
                    <a:pt x="993" y="93"/>
                    <a:pt x="993" y="73"/>
                  </a:cubicBezTo>
                  <a:cubicBezTo>
                    <a:pt x="993" y="55"/>
                    <a:pt x="982" y="47"/>
                    <a:pt x="962" y="41"/>
                  </a:cubicBezTo>
                  <a:cubicBezTo>
                    <a:pt x="945" y="37"/>
                    <a:pt x="941" y="34"/>
                    <a:pt x="941" y="27"/>
                  </a:cubicBezTo>
                  <a:cubicBezTo>
                    <a:pt x="941" y="21"/>
                    <a:pt x="946" y="17"/>
                    <a:pt x="956" y="17"/>
                  </a:cubicBezTo>
                  <a:cubicBezTo>
                    <a:pt x="965" y="17"/>
                    <a:pt x="973" y="20"/>
                    <a:pt x="981" y="26"/>
                  </a:cubicBezTo>
                  <a:cubicBezTo>
                    <a:pt x="990" y="11"/>
                    <a:pt x="990" y="11"/>
                    <a:pt x="990" y="11"/>
                  </a:cubicBezTo>
                  <a:moveTo>
                    <a:pt x="160" y="0"/>
                  </a:moveTo>
                  <a:cubicBezTo>
                    <a:pt x="148" y="0"/>
                    <a:pt x="138" y="6"/>
                    <a:pt x="130" y="16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7" y="23"/>
                    <a:pt x="144" y="18"/>
                    <a:pt x="152" y="18"/>
                  </a:cubicBezTo>
                  <a:cubicBezTo>
                    <a:pt x="160" y="18"/>
                    <a:pt x="164" y="21"/>
                    <a:pt x="164" y="34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88" y="102"/>
                    <a:pt x="188" y="102"/>
                    <a:pt x="188" y="102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11"/>
                    <a:pt x="178" y="0"/>
                    <a:pt x="160" y="0"/>
                  </a:cubicBezTo>
                  <a:moveTo>
                    <a:pt x="212" y="102"/>
                  </a:moveTo>
                  <a:cubicBezTo>
                    <a:pt x="236" y="102"/>
                    <a:pt x="236" y="102"/>
                    <a:pt x="236" y="102"/>
                  </a:cubicBezTo>
                  <a:cubicBezTo>
                    <a:pt x="236" y="2"/>
                    <a:pt x="236" y="2"/>
                    <a:pt x="236" y="2"/>
                  </a:cubicBezTo>
                  <a:cubicBezTo>
                    <a:pt x="212" y="2"/>
                    <a:pt x="212" y="2"/>
                    <a:pt x="212" y="2"/>
                  </a:cubicBezTo>
                  <a:lnTo>
                    <a:pt x="212" y="102"/>
                  </a:lnTo>
                  <a:close/>
                  <a:moveTo>
                    <a:pt x="311" y="102"/>
                  </a:moveTo>
                  <a:cubicBezTo>
                    <a:pt x="343" y="2"/>
                    <a:pt x="343" y="2"/>
                    <a:pt x="343" y="2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275" y="2"/>
                    <a:pt x="275" y="2"/>
                    <a:pt x="275" y="2"/>
                  </a:cubicBezTo>
                  <a:cubicBezTo>
                    <a:pt x="249" y="2"/>
                    <a:pt x="249" y="2"/>
                    <a:pt x="249" y="2"/>
                  </a:cubicBezTo>
                  <a:cubicBezTo>
                    <a:pt x="282" y="102"/>
                    <a:pt x="282" y="102"/>
                    <a:pt x="282" y="102"/>
                  </a:cubicBezTo>
                  <a:lnTo>
                    <a:pt x="311" y="102"/>
                  </a:lnTo>
                  <a:close/>
                  <a:moveTo>
                    <a:pt x="730" y="20"/>
                  </a:moveTo>
                  <a:cubicBezTo>
                    <a:pt x="732" y="2"/>
                    <a:pt x="732" y="2"/>
                    <a:pt x="732" y="2"/>
                  </a:cubicBezTo>
                  <a:cubicBezTo>
                    <a:pt x="655" y="2"/>
                    <a:pt x="655" y="2"/>
                    <a:pt x="655" y="2"/>
                  </a:cubicBezTo>
                  <a:cubicBezTo>
                    <a:pt x="655" y="20"/>
                    <a:pt x="655" y="20"/>
                    <a:pt x="655" y="20"/>
                  </a:cubicBezTo>
                  <a:cubicBezTo>
                    <a:pt x="681" y="20"/>
                    <a:pt x="681" y="20"/>
                    <a:pt x="681" y="20"/>
                  </a:cubicBezTo>
                  <a:cubicBezTo>
                    <a:pt x="681" y="102"/>
                    <a:pt x="681" y="102"/>
                    <a:pt x="681" y="102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20"/>
                    <a:pt x="705" y="20"/>
                    <a:pt x="705" y="20"/>
                  </a:cubicBezTo>
                  <a:lnTo>
                    <a:pt x="730" y="20"/>
                  </a:lnTo>
                  <a:close/>
                  <a:moveTo>
                    <a:pt x="415" y="19"/>
                  </a:moveTo>
                  <a:cubicBezTo>
                    <a:pt x="417" y="2"/>
                    <a:pt x="417" y="2"/>
                    <a:pt x="417" y="2"/>
                  </a:cubicBezTo>
                  <a:cubicBezTo>
                    <a:pt x="356" y="2"/>
                    <a:pt x="356" y="2"/>
                    <a:pt x="356" y="2"/>
                  </a:cubicBezTo>
                  <a:cubicBezTo>
                    <a:pt x="356" y="102"/>
                    <a:pt x="356" y="102"/>
                    <a:pt x="356" y="102"/>
                  </a:cubicBezTo>
                  <a:cubicBezTo>
                    <a:pt x="417" y="102"/>
                    <a:pt x="417" y="102"/>
                    <a:pt x="417" y="102"/>
                  </a:cubicBezTo>
                  <a:cubicBezTo>
                    <a:pt x="417" y="85"/>
                    <a:pt x="417" y="85"/>
                    <a:pt x="417" y="85"/>
                  </a:cubicBezTo>
                  <a:cubicBezTo>
                    <a:pt x="380" y="85"/>
                    <a:pt x="380" y="85"/>
                    <a:pt x="380" y="85"/>
                  </a:cubicBezTo>
                  <a:cubicBezTo>
                    <a:pt x="380" y="59"/>
                    <a:pt x="380" y="59"/>
                    <a:pt x="380" y="59"/>
                  </a:cubicBezTo>
                  <a:cubicBezTo>
                    <a:pt x="410" y="59"/>
                    <a:pt x="410" y="59"/>
                    <a:pt x="410" y="59"/>
                  </a:cubicBezTo>
                  <a:cubicBezTo>
                    <a:pt x="410" y="43"/>
                    <a:pt x="410" y="43"/>
                    <a:pt x="410" y="43"/>
                  </a:cubicBezTo>
                  <a:cubicBezTo>
                    <a:pt x="380" y="43"/>
                    <a:pt x="380" y="43"/>
                    <a:pt x="380" y="43"/>
                  </a:cubicBezTo>
                  <a:cubicBezTo>
                    <a:pt x="380" y="19"/>
                    <a:pt x="380" y="19"/>
                    <a:pt x="380" y="19"/>
                  </a:cubicBezTo>
                  <a:lnTo>
                    <a:pt x="415" y="19"/>
                  </a:lnTo>
                  <a:close/>
                  <a:moveTo>
                    <a:pt x="459" y="47"/>
                  </a:moveTo>
                  <a:cubicBezTo>
                    <a:pt x="459" y="18"/>
                    <a:pt x="459" y="18"/>
                    <a:pt x="459" y="18"/>
                  </a:cubicBezTo>
                  <a:cubicBezTo>
                    <a:pt x="468" y="18"/>
                    <a:pt x="468" y="18"/>
                    <a:pt x="468" y="18"/>
                  </a:cubicBezTo>
                  <a:cubicBezTo>
                    <a:pt x="480" y="18"/>
                    <a:pt x="485" y="23"/>
                    <a:pt x="485" y="32"/>
                  </a:cubicBezTo>
                  <a:cubicBezTo>
                    <a:pt x="485" y="43"/>
                    <a:pt x="480" y="47"/>
                    <a:pt x="469" y="47"/>
                  </a:cubicBezTo>
                  <a:lnTo>
                    <a:pt x="459" y="47"/>
                  </a:lnTo>
                  <a:close/>
                  <a:moveTo>
                    <a:pt x="469" y="64"/>
                  </a:moveTo>
                  <a:cubicBezTo>
                    <a:pt x="489" y="102"/>
                    <a:pt x="489" y="102"/>
                    <a:pt x="489" y="102"/>
                  </a:cubicBezTo>
                  <a:cubicBezTo>
                    <a:pt x="516" y="102"/>
                    <a:pt x="516" y="102"/>
                    <a:pt x="516" y="102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503" y="53"/>
                    <a:pt x="510" y="45"/>
                    <a:pt x="510" y="32"/>
                  </a:cubicBezTo>
                  <a:cubicBezTo>
                    <a:pt x="510" y="11"/>
                    <a:pt x="496" y="2"/>
                    <a:pt x="468" y="2"/>
                  </a:cubicBezTo>
                  <a:cubicBezTo>
                    <a:pt x="436" y="2"/>
                    <a:pt x="436" y="2"/>
                    <a:pt x="436" y="2"/>
                  </a:cubicBezTo>
                  <a:cubicBezTo>
                    <a:pt x="436" y="102"/>
                    <a:pt x="436" y="102"/>
                    <a:pt x="436" y="102"/>
                  </a:cubicBezTo>
                  <a:cubicBezTo>
                    <a:pt x="459" y="102"/>
                    <a:pt x="459" y="102"/>
                    <a:pt x="459" y="102"/>
                  </a:cubicBezTo>
                  <a:cubicBezTo>
                    <a:pt x="459" y="64"/>
                    <a:pt x="459" y="64"/>
                    <a:pt x="459" y="64"/>
                  </a:cubicBezTo>
                  <a:lnTo>
                    <a:pt x="469" y="64"/>
                  </a:lnTo>
                  <a:close/>
                  <a:moveTo>
                    <a:pt x="907" y="20"/>
                  </a:moveTo>
                  <a:cubicBezTo>
                    <a:pt x="910" y="2"/>
                    <a:pt x="910" y="2"/>
                    <a:pt x="910" y="2"/>
                  </a:cubicBezTo>
                  <a:cubicBezTo>
                    <a:pt x="833" y="2"/>
                    <a:pt x="833" y="2"/>
                    <a:pt x="833" y="2"/>
                  </a:cubicBezTo>
                  <a:cubicBezTo>
                    <a:pt x="833" y="20"/>
                    <a:pt x="833" y="20"/>
                    <a:pt x="833" y="20"/>
                  </a:cubicBezTo>
                  <a:cubicBezTo>
                    <a:pt x="859" y="20"/>
                    <a:pt x="859" y="20"/>
                    <a:pt x="859" y="20"/>
                  </a:cubicBezTo>
                  <a:cubicBezTo>
                    <a:pt x="859" y="102"/>
                    <a:pt x="859" y="102"/>
                    <a:pt x="859" y="102"/>
                  </a:cubicBezTo>
                  <a:cubicBezTo>
                    <a:pt x="883" y="102"/>
                    <a:pt x="883" y="102"/>
                    <a:pt x="883" y="102"/>
                  </a:cubicBezTo>
                  <a:cubicBezTo>
                    <a:pt x="883" y="20"/>
                    <a:pt x="883" y="20"/>
                    <a:pt x="883" y="20"/>
                  </a:cubicBezTo>
                  <a:lnTo>
                    <a:pt x="907" y="20"/>
                  </a:lnTo>
                  <a:close/>
                  <a:moveTo>
                    <a:pt x="792" y="63"/>
                  </a:moveTo>
                  <a:cubicBezTo>
                    <a:pt x="771" y="63"/>
                    <a:pt x="771" y="63"/>
                    <a:pt x="771" y="63"/>
                  </a:cubicBezTo>
                  <a:cubicBezTo>
                    <a:pt x="781" y="19"/>
                    <a:pt x="781" y="19"/>
                    <a:pt x="781" y="19"/>
                  </a:cubicBezTo>
                  <a:lnTo>
                    <a:pt x="792" y="63"/>
                  </a:lnTo>
                  <a:close/>
                  <a:moveTo>
                    <a:pt x="796" y="80"/>
                  </a:moveTo>
                  <a:cubicBezTo>
                    <a:pt x="801" y="102"/>
                    <a:pt x="801" y="102"/>
                    <a:pt x="801" y="102"/>
                  </a:cubicBezTo>
                  <a:cubicBezTo>
                    <a:pt x="826" y="102"/>
                    <a:pt x="826" y="102"/>
                    <a:pt x="826" y="102"/>
                  </a:cubicBezTo>
                  <a:cubicBezTo>
                    <a:pt x="796" y="2"/>
                    <a:pt x="796" y="2"/>
                    <a:pt x="796" y="2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37" y="102"/>
                    <a:pt x="737" y="102"/>
                    <a:pt x="737" y="102"/>
                  </a:cubicBezTo>
                  <a:cubicBezTo>
                    <a:pt x="762" y="102"/>
                    <a:pt x="762" y="102"/>
                    <a:pt x="762" y="102"/>
                  </a:cubicBezTo>
                  <a:cubicBezTo>
                    <a:pt x="767" y="80"/>
                    <a:pt x="767" y="80"/>
                    <a:pt x="767" y="80"/>
                  </a:cubicBezTo>
                  <a:lnTo>
                    <a:pt x="796" y="80"/>
                  </a:lnTo>
                  <a:close/>
                  <a:moveTo>
                    <a:pt x="740" y="2"/>
                  </a:moveTo>
                  <a:cubicBezTo>
                    <a:pt x="740" y="20"/>
                    <a:pt x="740" y="20"/>
                    <a:pt x="740" y="20"/>
                  </a:cubicBezTo>
                  <a:cubicBezTo>
                    <a:pt x="754" y="20"/>
                    <a:pt x="754" y="20"/>
                    <a:pt x="754" y="20"/>
                  </a:cubicBezTo>
                  <a:cubicBezTo>
                    <a:pt x="757" y="2"/>
                    <a:pt x="757" y="2"/>
                    <a:pt x="757" y="2"/>
                  </a:cubicBezTo>
                  <a:lnTo>
                    <a:pt x="740" y="2"/>
                  </a:lnTo>
                  <a:close/>
                  <a:moveTo>
                    <a:pt x="809" y="2"/>
                  </a:moveTo>
                  <a:cubicBezTo>
                    <a:pt x="809" y="20"/>
                    <a:pt x="809" y="20"/>
                    <a:pt x="809" y="20"/>
                  </a:cubicBezTo>
                  <a:cubicBezTo>
                    <a:pt x="824" y="20"/>
                    <a:pt x="824" y="20"/>
                    <a:pt x="824" y="20"/>
                  </a:cubicBezTo>
                  <a:cubicBezTo>
                    <a:pt x="826" y="2"/>
                    <a:pt x="826" y="2"/>
                    <a:pt x="826" y="2"/>
                  </a:cubicBezTo>
                  <a:lnTo>
                    <a:pt x="809" y="2"/>
                  </a:lnTo>
                  <a:close/>
                  <a:moveTo>
                    <a:pt x="283" y="237"/>
                  </a:moveTo>
                  <a:cubicBezTo>
                    <a:pt x="307" y="237"/>
                    <a:pt x="307" y="237"/>
                    <a:pt x="307" y="237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46"/>
                    <a:pt x="298" y="135"/>
                    <a:pt x="280" y="135"/>
                  </a:cubicBezTo>
                  <a:cubicBezTo>
                    <a:pt x="268" y="135"/>
                    <a:pt x="257" y="140"/>
                    <a:pt x="249" y="150"/>
                  </a:cubicBezTo>
                  <a:cubicBezTo>
                    <a:pt x="247" y="137"/>
                    <a:pt x="247" y="137"/>
                    <a:pt x="247" y="13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237"/>
                    <a:pt x="226" y="237"/>
                    <a:pt x="226" y="237"/>
                  </a:cubicBezTo>
                  <a:cubicBezTo>
                    <a:pt x="250" y="237"/>
                    <a:pt x="250" y="237"/>
                    <a:pt x="250" y="237"/>
                  </a:cubicBezTo>
                  <a:cubicBezTo>
                    <a:pt x="250" y="167"/>
                    <a:pt x="250" y="167"/>
                    <a:pt x="250" y="167"/>
                  </a:cubicBezTo>
                  <a:cubicBezTo>
                    <a:pt x="256" y="159"/>
                    <a:pt x="262" y="153"/>
                    <a:pt x="271" y="153"/>
                  </a:cubicBezTo>
                  <a:cubicBezTo>
                    <a:pt x="279" y="153"/>
                    <a:pt x="283" y="157"/>
                    <a:pt x="283" y="167"/>
                  </a:cubicBezTo>
                  <a:lnTo>
                    <a:pt x="283" y="237"/>
                  </a:lnTo>
                  <a:close/>
                  <a:moveTo>
                    <a:pt x="609" y="237"/>
                  </a:moveTo>
                  <a:cubicBezTo>
                    <a:pt x="609" y="166"/>
                    <a:pt x="609" y="166"/>
                    <a:pt x="609" y="166"/>
                  </a:cubicBezTo>
                  <a:cubicBezTo>
                    <a:pt x="614" y="159"/>
                    <a:pt x="621" y="153"/>
                    <a:pt x="628" y="153"/>
                  </a:cubicBezTo>
                  <a:cubicBezTo>
                    <a:pt x="635" y="153"/>
                    <a:pt x="639" y="157"/>
                    <a:pt x="639" y="167"/>
                  </a:cubicBezTo>
                  <a:cubicBezTo>
                    <a:pt x="639" y="237"/>
                    <a:pt x="639" y="237"/>
                    <a:pt x="639" y="237"/>
                  </a:cubicBezTo>
                  <a:cubicBezTo>
                    <a:pt x="663" y="237"/>
                    <a:pt x="663" y="237"/>
                    <a:pt x="663" y="237"/>
                  </a:cubicBezTo>
                  <a:cubicBezTo>
                    <a:pt x="663" y="166"/>
                    <a:pt x="663" y="166"/>
                    <a:pt x="663" y="166"/>
                  </a:cubicBezTo>
                  <a:cubicBezTo>
                    <a:pt x="668" y="159"/>
                    <a:pt x="674" y="153"/>
                    <a:pt x="682" y="153"/>
                  </a:cubicBezTo>
                  <a:cubicBezTo>
                    <a:pt x="689" y="153"/>
                    <a:pt x="692" y="157"/>
                    <a:pt x="692" y="167"/>
                  </a:cubicBezTo>
                  <a:cubicBezTo>
                    <a:pt x="692" y="237"/>
                    <a:pt x="692" y="237"/>
                    <a:pt x="692" y="237"/>
                  </a:cubicBezTo>
                  <a:cubicBezTo>
                    <a:pt x="716" y="237"/>
                    <a:pt x="716" y="237"/>
                    <a:pt x="716" y="237"/>
                  </a:cubicBezTo>
                  <a:cubicBezTo>
                    <a:pt x="716" y="164"/>
                    <a:pt x="716" y="164"/>
                    <a:pt x="716" y="164"/>
                  </a:cubicBezTo>
                  <a:cubicBezTo>
                    <a:pt x="716" y="146"/>
                    <a:pt x="708" y="135"/>
                    <a:pt x="690" y="135"/>
                  </a:cubicBezTo>
                  <a:cubicBezTo>
                    <a:pt x="680" y="135"/>
                    <a:pt x="669" y="140"/>
                    <a:pt x="660" y="150"/>
                  </a:cubicBezTo>
                  <a:cubicBezTo>
                    <a:pt x="657" y="140"/>
                    <a:pt x="649" y="135"/>
                    <a:pt x="636" y="135"/>
                  </a:cubicBezTo>
                  <a:cubicBezTo>
                    <a:pt x="626" y="135"/>
                    <a:pt x="616" y="140"/>
                    <a:pt x="607" y="150"/>
                  </a:cubicBezTo>
                  <a:cubicBezTo>
                    <a:pt x="606" y="137"/>
                    <a:pt x="606" y="137"/>
                    <a:pt x="606" y="137"/>
                  </a:cubicBezTo>
                  <a:cubicBezTo>
                    <a:pt x="585" y="137"/>
                    <a:pt x="585" y="137"/>
                    <a:pt x="585" y="137"/>
                  </a:cubicBezTo>
                  <a:cubicBezTo>
                    <a:pt x="585" y="237"/>
                    <a:pt x="585" y="237"/>
                    <a:pt x="585" y="237"/>
                  </a:cubicBezTo>
                  <a:lnTo>
                    <a:pt x="609" y="237"/>
                  </a:lnTo>
                  <a:close/>
                  <a:moveTo>
                    <a:pt x="331" y="237"/>
                  </a:moveTo>
                  <a:cubicBezTo>
                    <a:pt x="355" y="237"/>
                    <a:pt x="355" y="237"/>
                    <a:pt x="355" y="237"/>
                  </a:cubicBezTo>
                  <a:cubicBezTo>
                    <a:pt x="355" y="137"/>
                    <a:pt x="355" y="137"/>
                    <a:pt x="355" y="137"/>
                  </a:cubicBezTo>
                  <a:cubicBezTo>
                    <a:pt x="331" y="137"/>
                    <a:pt x="331" y="137"/>
                    <a:pt x="331" y="137"/>
                  </a:cubicBezTo>
                  <a:lnTo>
                    <a:pt x="331" y="237"/>
                  </a:lnTo>
                  <a:close/>
                  <a:moveTo>
                    <a:pt x="0" y="237"/>
                  </a:moveTo>
                  <a:cubicBezTo>
                    <a:pt x="24" y="237"/>
                    <a:pt x="24" y="237"/>
                    <a:pt x="24" y="237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0" y="237"/>
                  </a:lnTo>
                  <a:close/>
                  <a:moveTo>
                    <a:pt x="84" y="137"/>
                  </a:moveTo>
                  <a:cubicBezTo>
                    <a:pt x="59" y="137"/>
                    <a:pt x="59" y="137"/>
                    <a:pt x="59" y="137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59" y="237"/>
                    <a:pt x="59" y="237"/>
                    <a:pt x="59" y="237"/>
                  </a:cubicBezTo>
                  <a:cubicBezTo>
                    <a:pt x="86" y="237"/>
                    <a:pt x="86" y="237"/>
                    <a:pt x="86" y="237"/>
                  </a:cubicBezTo>
                  <a:cubicBezTo>
                    <a:pt x="50" y="181"/>
                    <a:pt x="50" y="181"/>
                    <a:pt x="50" y="181"/>
                  </a:cubicBezTo>
                  <a:lnTo>
                    <a:pt x="84" y="137"/>
                  </a:lnTo>
                  <a:close/>
                  <a:moveTo>
                    <a:pt x="125" y="217"/>
                  </a:moveTo>
                  <a:cubicBezTo>
                    <a:pt x="125" y="137"/>
                    <a:pt x="125" y="137"/>
                    <a:pt x="125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237"/>
                    <a:pt x="101" y="237"/>
                    <a:pt x="101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59" y="217"/>
                    <a:pt x="159" y="217"/>
                    <a:pt x="159" y="217"/>
                  </a:cubicBezTo>
                  <a:lnTo>
                    <a:pt x="125" y="217"/>
                  </a:lnTo>
                  <a:close/>
                  <a:moveTo>
                    <a:pt x="177" y="237"/>
                  </a:moveTo>
                  <a:cubicBezTo>
                    <a:pt x="201" y="237"/>
                    <a:pt x="201" y="237"/>
                    <a:pt x="201" y="237"/>
                  </a:cubicBezTo>
                  <a:cubicBezTo>
                    <a:pt x="201" y="137"/>
                    <a:pt x="201" y="137"/>
                    <a:pt x="201" y="137"/>
                  </a:cubicBezTo>
                  <a:cubicBezTo>
                    <a:pt x="177" y="137"/>
                    <a:pt x="177" y="137"/>
                    <a:pt x="177" y="137"/>
                  </a:cubicBezTo>
                  <a:lnTo>
                    <a:pt x="177" y="237"/>
                  </a:lnTo>
                  <a:close/>
                  <a:moveTo>
                    <a:pt x="380" y="237"/>
                  </a:moveTo>
                  <a:cubicBezTo>
                    <a:pt x="404" y="237"/>
                    <a:pt x="404" y="237"/>
                    <a:pt x="404" y="237"/>
                  </a:cubicBezTo>
                  <a:cubicBezTo>
                    <a:pt x="404" y="137"/>
                    <a:pt x="404" y="137"/>
                    <a:pt x="404" y="137"/>
                  </a:cubicBezTo>
                  <a:cubicBezTo>
                    <a:pt x="380" y="137"/>
                    <a:pt x="380" y="137"/>
                    <a:pt x="380" y="137"/>
                  </a:cubicBezTo>
                  <a:lnTo>
                    <a:pt x="380" y="237"/>
                  </a:lnTo>
                  <a:close/>
                  <a:moveTo>
                    <a:pt x="464" y="137"/>
                  </a:moveTo>
                  <a:cubicBezTo>
                    <a:pt x="439" y="137"/>
                    <a:pt x="439" y="137"/>
                    <a:pt x="439" y="137"/>
                  </a:cubicBezTo>
                  <a:cubicBezTo>
                    <a:pt x="405" y="182"/>
                    <a:pt x="405" y="182"/>
                    <a:pt x="405" y="182"/>
                  </a:cubicBezTo>
                  <a:cubicBezTo>
                    <a:pt x="439" y="237"/>
                    <a:pt x="439" y="237"/>
                    <a:pt x="439" y="237"/>
                  </a:cubicBezTo>
                  <a:cubicBezTo>
                    <a:pt x="467" y="237"/>
                    <a:pt x="467" y="237"/>
                    <a:pt x="467" y="237"/>
                  </a:cubicBezTo>
                  <a:cubicBezTo>
                    <a:pt x="430" y="181"/>
                    <a:pt x="430" y="181"/>
                    <a:pt x="430" y="181"/>
                  </a:cubicBezTo>
                  <a:lnTo>
                    <a:pt x="464" y="137"/>
                  </a:lnTo>
                  <a:close/>
                  <a:moveTo>
                    <a:pt x="538" y="137"/>
                  </a:moveTo>
                  <a:cubicBezTo>
                    <a:pt x="538" y="192"/>
                    <a:pt x="538" y="192"/>
                    <a:pt x="538" y="192"/>
                  </a:cubicBezTo>
                  <a:cubicBezTo>
                    <a:pt x="538" y="211"/>
                    <a:pt x="535" y="220"/>
                    <a:pt x="519" y="220"/>
                  </a:cubicBezTo>
                  <a:cubicBezTo>
                    <a:pt x="504" y="220"/>
                    <a:pt x="501" y="211"/>
                    <a:pt x="501" y="192"/>
                  </a:cubicBezTo>
                  <a:cubicBezTo>
                    <a:pt x="501" y="137"/>
                    <a:pt x="501" y="137"/>
                    <a:pt x="501" y="137"/>
                  </a:cubicBezTo>
                  <a:cubicBezTo>
                    <a:pt x="477" y="137"/>
                    <a:pt x="477" y="137"/>
                    <a:pt x="477" y="137"/>
                  </a:cubicBezTo>
                  <a:cubicBezTo>
                    <a:pt x="477" y="193"/>
                    <a:pt x="477" y="193"/>
                    <a:pt x="477" y="193"/>
                  </a:cubicBezTo>
                  <a:cubicBezTo>
                    <a:pt x="477" y="220"/>
                    <a:pt x="489" y="239"/>
                    <a:pt x="519" y="239"/>
                  </a:cubicBezTo>
                  <a:cubicBezTo>
                    <a:pt x="550" y="239"/>
                    <a:pt x="562" y="220"/>
                    <a:pt x="562" y="193"/>
                  </a:cubicBezTo>
                  <a:cubicBezTo>
                    <a:pt x="562" y="137"/>
                    <a:pt x="562" y="137"/>
                    <a:pt x="562" y="137"/>
                  </a:cubicBezTo>
                  <a:lnTo>
                    <a:pt x="538" y="137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9" name="Freeform 32"/>
            <p:cNvSpPr>
              <a:spLocks/>
            </p:cNvSpPr>
            <p:nvPr userDrawn="1"/>
          </p:nvSpPr>
          <p:spPr bwMode="auto">
            <a:xfrm>
              <a:off x="425" y="740"/>
              <a:ext cx="425" cy="567"/>
            </a:xfrm>
            <a:custGeom>
              <a:avLst/>
              <a:gdLst>
                <a:gd name="T0" fmla="*/ 0 w 425"/>
                <a:gd name="T1" fmla="*/ 567 h 567"/>
                <a:gd name="T2" fmla="*/ 0 w 425"/>
                <a:gd name="T3" fmla="*/ 247 h 567"/>
                <a:gd name="T4" fmla="*/ 425 w 425"/>
                <a:gd name="T5" fmla="*/ 0 h 567"/>
                <a:gd name="T6" fmla="*/ 425 w 425"/>
                <a:gd name="T7" fmla="*/ 320 h 567"/>
                <a:gd name="T8" fmla="*/ 0 w 425"/>
                <a:gd name="T9" fmla="*/ 567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567"/>
                  </a:moveTo>
                  <a:lnTo>
                    <a:pt x="0" y="247"/>
                  </a:lnTo>
                  <a:lnTo>
                    <a:pt x="425" y="0"/>
                  </a:lnTo>
                  <a:lnTo>
                    <a:pt x="425" y="320"/>
                  </a:lnTo>
                  <a:lnTo>
                    <a:pt x="0" y="567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33"/>
            <p:cNvSpPr>
              <a:spLocks/>
            </p:cNvSpPr>
            <p:nvPr userDrawn="1"/>
          </p:nvSpPr>
          <p:spPr bwMode="auto">
            <a:xfrm>
              <a:off x="0" y="740"/>
              <a:ext cx="425" cy="567"/>
            </a:xfrm>
            <a:custGeom>
              <a:avLst/>
              <a:gdLst>
                <a:gd name="T0" fmla="*/ 0 w 425"/>
                <a:gd name="T1" fmla="*/ 0 h 567"/>
                <a:gd name="T2" fmla="*/ 0 w 425"/>
                <a:gd name="T3" fmla="*/ 320 h 567"/>
                <a:gd name="T4" fmla="*/ 425 w 425"/>
                <a:gd name="T5" fmla="*/ 567 h 567"/>
                <a:gd name="T6" fmla="*/ 425 w 425"/>
                <a:gd name="T7" fmla="*/ 247 h 567"/>
                <a:gd name="T8" fmla="*/ 0 w 425"/>
                <a:gd name="T9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0"/>
                  </a:moveTo>
                  <a:lnTo>
                    <a:pt x="0" y="320"/>
                  </a:lnTo>
                  <a:lnTo>
                    <a:pt x="425" y="567"/>
                  </a:lnTo>
                  <a:lnTo>
                    <a:pt x="425" y="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34"/>
            <p:cNvSpPr>
              <a:spLocks/>
            </p:cNvSpPr>
            <p:nvPr userDrawn="1"/>
          </p:nvSpPr>
          <p:spPr bwMode="auto">
            <a:xfrm>
              <a:off x="0" y="1144"/>
              <a:ext cx="425" cy="404"/>
            </a:xfrm>
            <a:custGeom>
              <a:avLst/>
              <a:gdLst>
                <a:gd name="T0" fmla="*/ 0 w 425"/>
                <a:gd name="T1" fmla="*/ 404 h 404"/>
                <a:gd name="T2" fmla="*/ 0 w 425"/>
                <a:gd name="T3" fmla="*/ 84 h 404"/>
                <a:gd name="T4" fmla="*/ 147 w 425"/>
                <a:gd name="T5" fmla="*/ 0 h 404"/>
                <a:gd name="T6" fmla="*/ 425 w 425"/>
                <a:gd name="T7" fmla="*/ 163 h 404"/>
                <a:gd name="T8" fmla="*/ 0 w 425"/>
                <a:gd name="T9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404">
                  <a:moveTo>
                    <a:pt x="0" y="404"/>
                  </a:moveTo>
                  <a:lnTo>
                    <a:pt x="0" y="84"/>
                  </a:lnTo>
                  <a:lnTo>
                    <a:pt x="147" y="0"/>
                  </a:lnTo>
                  <a:lnTo>
                    <a:pt x="425" y="163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316275" y="5113759"/>
            <a:ext cx="11540364" cy="792088"/>
          </a:xfrm>
        </p:spPr>
        <p:txBody>
          <a:bodyPr bIns="9144" anchor="ctr" anchorCtr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Veranstaltung</a:t>
            </a:r>
            <a:endParaRPr lang="en-US" dirty="0"/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277" y="5986273"/>
            <a:ext cx="11540364" cy="567646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Ort | Datum | Vortragender</a:t>
            </a:r>
          </a:p>
        </p:txBody>
      </p:sp>
      <p:grpSp>
        <p:nvGrpSpPr>
          <p:cNvPr id="38" name="Gruppieren 37"/>
          <p:cNvGrpSpPr/>
          <p:nvPr userDrawn="1"/>
        </p:nvGrpSpPr>
        <p:grpSpPr>
          <a:xfrm>
            <a:off x="6385952" y="468582"/>
            <a:ext cx="5854731" cy="697762"/>
            <a:chOff x="4789464" y="468582"/>
            <a:chExt cx="4391048" cy="697762"/>
          </a:xfrm>
        </p:grpSpPr>
        <p:pic>
          <p:nvPicPr>
            <p:cNvPr id="39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856">
              <a:off x="4789464" y="468582"/>
              <a:ext cx="414854" cy="399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feld 39"/>
            <p:cNvSpPr txBox="1"/>
            <p:nvPr userDrawn="1"/>
          </p:nvSpPr>
          <p:spPr>
            <a:xfrm>
              <a:off x="4941572" y="666207"/>
              <a:ext cx="4238940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de-DE" sz="2650" b="0">
                  <a:solidFill>
                    <a:schemeClr val="accent1"/>
                  </a:solidFill>
                  <a:latin typeface="Fira Sans" pitchFamily="34" charset="0"/>
                  <a:ea typeface="Fira Sans" pitchFamily="34" charset="0"/>
                </a:rPr>
                <a:t>Klinik für Nuklearmedizin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18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4CB7-FE7D-427E-8998-548E38E1FD4F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0D2E-0D3F-411B-B240-2191E511F6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44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rgbClr val="FFFF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bg1"/>
              </a:buClr>
              <a:defRPr sz="2800"/>
            </a:lvl2pPr>
            <a:lvl3pPr>
              <a:buClr>
                <a:schemeClr val="bg1"/>
              </a:buClr>
              <a:defRPr sz="2800"/>
            </a:lvl3pPr>
            <a:lvl4pPr>
              <a:buClr>
                <a:schemeClr val="bg1"/>
              </a:buClr>
              <a:defRPr sz="2800" i="0"/>
            </a:lvl4pPr>
            <a:lvl5pPr>
              <a:buClr>
                <a:schemeClr val="bg1"/>
              </a:buClr>
              <a:defRPr sz="2800" i="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098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2060848"/>
            <a:ext cx="5472608" cy="4248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2060848"/>
            <a:ext cx="5472608" cy="4248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91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0" y="2060848"/>
            <a:ext cx="5472608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360" y="2708920"/>
            <a:ext cx="5472608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32" y="2060848"/>
            <a:ext cx="5472608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32" y="2708920"/>
            <a:ext cx="5472608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036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24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6678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hteck 73"/>
          <p:cNvSpPr/>
          <p:nvPr userDrawn="1"/>
        </p:nvSpPr>
        <p:spPr>
          <a:xfrm>
            <a:off x="-9693" y="1268760"/>
            <a:ext cx="12216000" cy="3573016"/>
          </a:xfrm>
          <a:prstGeom prst="rect">
            <a:avLst/>
          </a:prstGeom>
          <a:solidFill>
            <a:srgbClr val="D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60" name="Group 4"/>
          <p:cNvGrpSpPr>
            <a:grpSpLocks noChangeAspect="1"/>
          </p:cNvGrpSpPr>
          <p:nvPr userDrawn="1"/>
        </p:nvGrpSpPr>
        <p:grpSpPr bwMode="auto">
          <a:xfrm>
            <a:off x="-20281" y="-57368"/>
            <a:ext cx="12227023" cy="3392488"/>
            <a:chOff x="-13" y="921"/>
            <a:chExt cx="5773" cy="2137"/>
          </a:xfrm>
        </p:grpSpPr>
        <p:sp>
          <p:nvSpPr>
            <p:cNvPr id="6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262"/>
              <a:ext cx="5760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2" name="Freeform 5"/>
            <p:cNvSpPr>
              <a:spLocks/>
            </p:cNvSpPr>
            <p:nvPr userDrawn="1"/>
          </p:nvSpPr>
          <p:spPr bwMode="auto">
            <a:xfrm>
              <a:off x="-13" y="921"/>
              <a:ext cx="5770" cy="2137"/>
            </a:xfrm>
            <a:custGeom>
              <a:avLst/>
              <a:gdLst>
                <a:gd name="T0" fmla="*/ 0 w 5760"/>
                <a:gd name="T1" fmla="*/ 0 h 1796"/>
                <a:gd name="T2" fmla="*/ 0 w 5760"/>
                <a:gd name="T3" fmla="*/ 1796 h 1796"/>
                <a:gd name="T4" fmla="*/ 2003 w 5760"/>
                <a:gd name="T5" fmla="*/ 623 h 1796"/>
                <a:gd name="T6" fmla="*/ 5760 w 5760"/>
                <a:gd name="T7" fmla="*/ 623 h 1796"/>
                <a:gd name="T8" fmla="*/ 5760 w 5760"/>
                <a:gd name="T9" fmla="*/ 0 h 1796"/>
                <a:gd name="T10" fmla="*/ 0 w 5760"/>
                <a:gd name="T11" fmla="*/ 0 h 1796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10000 w 10000"/>
                <a:gd name="connsiteY4" fmla="*/ 1897 h 11897"/>
                <a:gd name="connsiteX5" fmla="*/ 0 w 10000"/>
                <a:gd name="connsiteY5" fmla="*/ 0 h 11897"/>
                <a:gd name="connsiteX0" fmla="*/ 0 w 10000"/>
                <a:gd name="connsiteY0" fmla="*/ 135 h 12032"/>
                <a:gd name="connsiteX1" fmla="*/ 0 w 10000"/>
                <a:gd name="connsiteY1" fmla="*/ 12032 h 12032"/>
                <a:gd name="connsiteX2" fmla="*/ 3477 w 10000"/>
                <a:gd name="connsiteY2" fmla="*/ 5501 h 12032"/>
                <a:gd name="connsiteX3" fmla="*/ 10000 w 10000"/>
                <a:gd name="connsiteY3" fmla="*/ 5501 h 12032"/>
                <a:gd name="connsiteX4" fmla="*/ 9993 w 10000"/>
                <a:gd name="connsiteY4" fmla="*/ 0 h 12032"/>
                <a:gd name="connsiteX5" fmla="*/ 0 w 10000"/>
                <a:gd name="connsiteY5" fmla="*/ 135 h 12032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9993 w 10000"/>
                <a:gd name="connsiteY4" fmla="*/ 23 h 11897"/>
                <a:gd name="connsiteX5" fmla="*/ 0 w 10000"/>
                <a:gd name="connsiteY5" fmla="*/ 0 h 11897"/>
                <a:gd name="connsiteX0" fmla="*/ 0 w 10007"/>
                <a:gd name="connsiteY0" fmla="*/ 0 h 11942"/>
                <a:gd name="connsiteX1" fmla="*/ 7 w 10007"/>
                <a:gd name="connsiteY1" fmla="*/ 11942 h 11942"/>
                <a:gd name="connsiteX2" fmla="*/ 3484 w 10007"/>
                <a:gd name="connsiteY2" fmla="*/ 5411 h 11942"/>
                <a:gd name="connsiteX3" fmla="*/ 10007 w 10007"/>
                <a:gd name="connsiteY3" fmla="*/ 5411 h 11942"/>
                <a:gd name="connsiteX4" fmla="*/ 10000 w 10007"/>
                <a:gd name="connsiteY4" fmla="*/ 68 h 11942"/>
                <a:gd name="connsiteX5" fmla="*/ 0 w 10007"/>
                <a:gd name="connsiteY5" fmla="*/ 0 h 11942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0 w 10014"/>
                <a:gd name="connsiteY0" fmla="*/ 0 h 11897"/>
                <a:gd name="connsiteX1" fmla="*/ 14 w 10014"/>
                <a:gd name="connsiteY1" fmla="*/ 11897 h 11897"/>
                <a:gd name="connsiteX2" fmla="*/ 3491 w 10014"/>
                <a:gd name="connsiteY2" fmla="*/ 5366 h 11897"/>
                <a:gd name="connsiteX3" fmla="*/ 10014 w 10014"/>
                <a:gd name="connsiteY3" fmla="*/ 5366 h 11897"/>
                <a:gd name="connsiteX4" fmla="*/ 10007 w 10014"/>
                <a:gd name="connsiteY4" fmla="*/ 23 h 11897"/>
                <a:gd name="connsiteX5" fmla="*/ 0 w 10014"/>
                <a:gd name="connsiteY5" fmla="*/ 0 h 1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4" h="11897">
                  <a:moveTo>
                    <a:pt x="0" y="0"/>
                  </a:moveTo>
                  <a:cubicBezTo>
                    <a:pt x="2" y="3981"/>
                    <a:pt x="12" y="7916"/>
                    <a:pt x="14" y="11897"/>
                  </a:cubicBezTo>
                  <a:lnTo>
                    <a:pt x="3491" y="5366"/>
                  </a:lnTo>
                  <a:lnTo>
                    <a:pt x="10014" y="5366"/>
                  </a:lnTo>
                  <a:cubicBezTo>
                    <a:pt x="10012" y="3532"/>
                    <a:pt x="10009" y="1857"/>
                    <a:pt x="10007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34" t="16279" r="9717" b="16358"/>
          <a:stretch/>
        </p:blipFill>
        <p:spPr>
          <a:xfrm>
            <a:off x="388995" y="450464"/>
            <a:ext cx="3522843" cy="1313762"/>
          </a:xfrm>
          <a:prstGeom prst="rect">
            <a:avLst/>
          </a:prstGeom>
        </p:spPr>
      </p:pic>
      <p:grpSp>
        <p:nvGrpSpPr>
          <p:cNvPr id="63" name="Group 22"/>
          <p:cNvGrpSpPr>
            <a:grpSpLocks noChangeAspect="1"/>
          </p:cNvGrpSpPr>
          <p:nvPr userDrawn="1"/>
        </p:nvGrpSpPr>
        <p:grpSpPr bwMode="auto">
          <a:xfrm>
            <a:off x="-32694" y="2422822"/>
            <a:ext cx="2127251" cy="1760538"/>
            <a:chOff x="0" y="1636"/>
            <a:chExt cx="1005" cy="1109"/>
          </a:xfrm>
        </p:grpSpPr>
        <p:sp>
          <p:nvSpPr>
            <p:cNvPr id="64" name="Freeform 24"/>
            <p:cNvSpPr>
              <a:spLocks/>
            </p:cNvSpPr>
            <p:nvPr userDrawn="1"/>
          </p:nvSpPr>
          <p:spPr bwMode="auto">
            <a:xfrm>
              <a:off x="308" y="1636"/>
              <a:ext cx="697" cy="930"/>
            </a:xfrm>
            <a:custGeom>
              <a:avLst/>
              <a:gdLst>
                <a:gd name="T0" fmla="*/ 0 w 697"/>
                <a:gd name="T1" fmla="*/ 930 h 930"/>
                <a:gd name="T2" fmla="*/ 0 w 697"/>
                <a:gd name="T3" fmla="*/ 403 h 930"/>
                <a:gd name="T4" fmla="*/ 697 w 697"/>
                <a:gd name="T5" fmla="*/ 0 h 930"/>
                <a:gd name="T6" fmla="*/ 697 w 697"/>
                <a:gd name="T7" fmla="*/ 527 h 930"/>
                <a:gd name="T8" fmla="*/ 0 w 697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930">
                  <a:moveTo>
                    <a:pt x="0" y="930"/>
                  </a:moveTo>
                  <a:lnTo>
                    <a:pt x="0" y="403"/>
                  </a:lnTo>
                  <a:lnTo>
                    <a:pt x="697" y="0"/>
                  </a:lnTo>
                  <a:lnTo>
                    <a:pt x="697" y="527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5" name="Freeform 25"/>
            <p:cNvSpPr>
              <a:spLocks/>
            </p:cNvSpPr>
            <p:nvPr userDrawn="1"/>
          </p:nvSpPr>
          <p:spPr bwMode="auto">
            <a:xfrm>
              <a:off x="0" y="1861"/>
              <a:ext cx="308" cy="705"/>
            </a:xfrm>
            <a:custGeom>
              <a:avLst/>
              <a:gdLst>
                <a:gd name="T0" fmla="*/ 0 w 308"/>
                <a:gd name="T1" fmla="*/ 0 h 705"/>
                <a:gd name="T2" fmla="*/ 0 w 308"/>
                <a:gd name="T3" fmla="*/ 528 h 705"/>
                <a:gd name="T4" fmla="*/ 308 w 308"/>
                <a:gd name="T5" fmla="*/ 705 h 705"/>
                <a:gd name="T6" fmla="*/ 308 w 308"/>
                <a:gd name="T7" fmla="*/ 178 h 705"/>
                <a:gd name="T8" fmla="*/ 0 w 308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705">
                  <a:moveTo>
                    <a:pt x="0" y="0"/>
                  </a:moveTo>
                  <a:lnTo>
                    <a:pt x="0" y="528"/>
                  </a:lnTo>
                  <a:lnTo>
                    <a:pt x="308" y="705"/>
                  </a:lnTo>
                  <a:lnTo>
                    <a:pt x="308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6" name="Freeform 26"/>
            <p:cNvSpPr>
              <a:spLocks/>
            </p:cNvSpPr>
            <p:nvPr userDrawn="1"/>
          </p:nvSpPr>
          <p:spPr bwMode="auto">
            <a:xfrm>
              <a:off x="0" y="2389"/>
              <a:ext cx="308" cy="356"/>
            </a:xfrm>
            <a:custGeom>
              <a:avLst/>
              <a:gdLst>
                <a:gd name="T0" fmla="*/ 0 w 308"/>
                <a:gd name="T1" fmla="*/ 0 h 356"/>
                <a:gd name="T2" fmla="*/ 0 w 308"/>
                <a:gd name="T3" fmla="*/ 356 h 356"/>
                <a:gd name="T4" fmla="*/ 308 w 308"/>
                <a:gd name="T5" fmla="*/ 177 h 356"/>
                <a:gd name="T6" fmla="*/ 0 w 308"/>
                <a:gd name="T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356">
                  <a:moveTo>
                    <a:pt x="0" y="0"/>
                  </a:moveTo>
                  <a:lnTo>
                    <a:pt x="0" y="356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5787" y="1725084"/>
            <a:ext cx="7680853" cy="1204306"/>
          </a:xfrm>
        </p:spPr>
        <p:txBody>
          <a:bodyPr bIns="9144"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787" y="3107985"/>
            <a:ext cx="7680852" cy="1094506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48" name="Textplatzhalt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4175787" y="492106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Klinik </a:t>
            </a:r>
            <a:r>
              <a:rPr lang="de-DE"/>
              <a:t>für Allgemeinmedizin</a:t>
            </a:r>
            <a:endParaRPr lang="de-DE" dirty="0"/>
          </a:p>
        </p:txBody>
      </p:sp>
      <p:sp>
        <p:nvSpPr>
          <p:cNvPr id="49" name="Textplatzhalter 47"/>
          <p:cNvSpPr>
            <a:spLocks noGrp="1"/>
          </p:cNvSpPr>
          <p:nvPr>
            <p:ph type="body" sz="quarter" idx="13" hasCustomPrompt="1"/>
          </p:nvPr>
        </p:nvSpPr>
        <p:spPr>
          <a:xfrm>
            <a:off x="4175787" y="780138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50" name="Textplatzhalter 47"/>
          <p:cNvSpPr>
            <a:spLocks noGrp="1"/>
          </p:cNvSpPr>
          <p:nvPr>
            <p:ph type="body" sz="quarter" idx="14" hasCustomPrompt="1"/>
          </p:nvPr>
        </p:nvSpPr>
        <p:spPr>
          <a:xfrm>
            <a:off x="4175787" y="5066587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Ort | Datum</a:t>
            </a:r>
          </a:p>
        </p:txBody>
      </p:sp>
      <p:sp>
        <p:nvSpPr>
          <p:cNvPr id="51" name="Textplatzhalter 47"/>
          <p:cNvSpPr>
            <a:spLocks noGrp="1"/>
          </p:cNvSpPr>
          <p:nvPr>
            <p:ph type="body" sz="quarter" idx="15" hasCustomPrompt="1"/>
          </p:nvPr>
        </p:nvSpPr>
        <p:spPr>
          <a:xfrm>
            <a:off x="4175787" y="5426627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Vortragender</a:t>
            </a:r>
          </a:p>
        </p:txBody>
      </p:sp>
    </p:spTree>
    <p:extLst>
      <p:ext uri="{BB962C8B-B14F-4D97-AF65-F5344CB8AC3E}">
        <p14:creationId xmlns:p14="http://schemas.microsoft.com/office/powerpoint/2010/main" val="2164752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bg1"/>
              </a:buClr>
              <a:defRPr sz="2800"/>
            </a:lvl2pPr>
            <a:lvl3pPr>
              <a:buClr>
                <a:schemeClr val="bg1"/>
              </a:buClr>
              <a:defRPr sz="2800"/>
            </a:lvl3pPr>
            <a:lvl4pPr>
              <a:buClr>
                <a:schemeClr val="bg1"/>
              </a:buClr>
              <a:defRPr sz="2800" i="0"/>
            </a:lvl4pPr>
            <a:lvl5pPr>
              <a:buClr>
                <a:schemeClr val="bg1"/>
              </a:buClr>
              <a:defRPr sz="2800" i="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979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Bilder\Baustelle\Drohnenbilder\08-2015 Blick von Drackendorf\UKJ-Baustelle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178" y="1561381"/>
            <a:ext cx="12220487" cy="333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4"/>
          <p:cNvGrpSpPr>
            <a:grpSpLocks noChangeAspect="1"/>
          </p:cNvGrpSpPr>
          <p:nvPr userDrawn="1"/>
        </p:nvGrpSpPr>
        <p:grpSpPr bwMode="auto">
          <a:xfrm>
            <a:off x="-23361" y="-57368"/>
            <a:ext cx="12230101" cy="3392488"/>
            <a:chOff x="-18" y="921"/>
            <a:chExt cx="5778" cy="2137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262"/>
              <a:ext cx="5760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>
                <a:solidFill>
                  <a:schemeClr val="accent1"/>
                </a:solidFill>
              </a:endParaRPr>
            </a:p>
          </p:txBody>
        </p:sp>
        <p:sp>
          <p:nvSpPr>
            <p:cNvPr id="25" name="Freeform 5"/>
            <p:cNvSpPr>
              <a:spLocks/>
            </p:cNvSpPr>
            <p:nvPr userDrawn="1"/>
          </p:nvSpPr>
          <p:spPr bwMode="auto">
            <a:xfrm>
              <a:off x="-18" y="921"/>
              <a:ext cx="5774" cy="2137"/>
            </a:xfrm>
            <a:custGeom>
              <a:avLst/>
              <a:gdLst>
                <a:gd name="T0" fmla="*/ 0 w 5760"/>
                <a:gd name="T1" fmla="*/ 0 h 1796"/>
                <a:gd name="T2" fmla="*/ 0 w 5760"/>
                <a:gd name="T3" fmla="*/ 1796 h 1796"/>
                <a:gd name="T4" fmla="*/ 2003 w 5760"/>
                <a:gd name="T5" fmla="*/ 623 h 1796"/>
                <a:gd name="T6" fmla="*/ 5760 w 5760"/>
                <a:gd name="T7" fmla="*/ 623 h 1796"/>
                <a:gd name="T8" fmla="*/ 5760 w 5760"/>
                <a:gd name="T9" fmla="*/ 0 h 1796"/>
                <a:gd name="T10" fmla="*/ 0 w 5760"/>
                <a:gd name="T11" fmla="*/ 0 h 1796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10000 w 10000"/>
                <a:gd name="connsiteY4" fmla="*/ 1897 h 11897"/>
                <a:gd name="connsiteX5" fmla="*/ 0 w 10000"/>
                <a:gd name="connsiteY5" fmla="*/ 0 h 11897"/>
                <a:gd name="connsiteX0" fmla="*/ 0 w 10000"/>
                <a:gd name="connsiteY0" fmla="*/ 135 h 12032"/>
                <a:gd name="connsiteX1" fmla="*/ 0 w 10000"/>
                <a:gd name="connsiteY1" fmla="*/ 12032 h 12032"/>
                <a:gd name="connsiteX2" fmla="*/ 3477 w 10000"/>
                <a:gd name="connsiteY2" fmla="*/ 5501 h 12032"/>
                <a:gd name="connsiteX3" fmla="*/ 10000 w 10000"/>
                <a:gd name="connsiteY3" fmla="*/ 5501 h 12032"/>
                <a:gd name="connsiteX4" fmla="*/ 9993 w 10000"/>
                <a:gd name="connsiteY4" fmla="*/ 0 h 12032"/>
                <a:gd name="connsiteX5" fmla="*/ 0 w 10000"/>
                <a:gd name="connsiteY5" fmla="*/ 135 h 12032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9993 w 10000"/>
                <a:gd name="connsiteY4" fmla="*/ 23 h 11897"/>
                <a:gd name="connsiteX5" fmla="*/ 0 w 10000"/>
                <a:gd name="connsiteY5" fmla="*/ 0 h 11897"/>
                <a:gd name="connsiteX0" fmla="*/ 0 w 10007"/>
                <a:gd name="connsiteY0" fmla="*/ 0 h 11942"/>
                <a:gd name="connsiteX1" fmla="*/ 7 w 10007"/>
                <a:gd name="connsiteY1" fmla="*/ 11942 h 11942"/>
                <a:gd name="connsiteX2" fmla="*/ 3484 w 10007"/>
                <a:gd name="connsiteY2" fmla="*/ 5411 h 11942"/>
                <a:gd name="connsiteX3" fmla="*/ 10007 w 10007"/>
                <a:gd name="connsiteY3" fmla="*/ 5411 h 11942"/>
                <a:gd name="connsiteX4" fmla="*/ 10000 w 10007"/>
                <a:gd name="connsiteY4" fmla="*/ 68 h 11942"/>
                <a:gd name="connsiteX5" fmla="*/ 0 w 10007"/>
                <a:gd name="connsiteY5" fmla="*/ 0 h 11942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0 w 10014"/>
                <a:gd name="connsiteY0" fmla="*/ 0 h 11897"/>
                <a:gd name="connsiteX1" fmla="*/ 14 w 10014"/>
                <a:gd name="connsiteY1" fmla="*/ 11897 h 11897"/>
                <a:gd name="connsiteX2" fmla="*/ 3491 w 10014"/>
                <a:gd name="connsiteY2" fmla="*/ 5366 h 11897"/>
                <a:gd name="connsiteX3" fmla="*/ 10014 w 10014"/>
                <a:gd name="connsiteY3" fmla="*/ 5366 h 11897"/>
                <a:gd name="connsiteX4" fmla="*/ 10007 w 10014"/>
                <a:gd name="connsiteY4" fmla="*/ 23 h 11897"/>
                <a:gd name="connsiteX5" fmla="*/ 0 w 10014"/>
                <a:gd name="connsiteY5" fmla="*/ 0 h 1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4" h="11897">
                  <a:moveTo>
                    <a:pt x="0" y="0"/>
                  </a:moveTo>
                  <a:cubicBezTo>
                    <a:pt x="2" y="3981"/>
                    <a:pt x="12" y="7916"/>
                    <a:pt x="14" y="11897"/>
                  </a:cubicBezTo>
                  <a:lnTo>
                    <a:pt x="3491" y="5366"/>
                  </a:lnTo>
                  <a:lnTo>
                    <a:pt x="10014" y="5366"/>
                  </a:lnTo>
                  <a:cubicBezTo>
                    <a:pt x="10012" y="3532"/>
                    <a:pt x="10009" y="1857"/>
                    <a:pt x="10007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Group 22"/>
          <p:cNvGrpSpPr>
            <a:grpSpLocks noChangeAspect="1"/>
          </p:cNvGrpSpPr>
          <p:nvPr userDrawn="1"/>
        </p:nvGrpSpPr>
        <p:grpSpPr bwMode="auto">
          <a:xfrm>
            <a:off x="-32694" y="2422822"/>
            <a:ext cx="2127251" cy="1760538"/>
            <a:chOff x="0" y="1636"/>
            <a:chExt cx="1005" cy="1109"/>
          </a:xfrm>
        </p:grpSpPr>
        <p:sp>
          <p:nvSpPr>
            <p:cNvPr id="12" name="Freeform 24"/>
            <p:cNvSpPr>
              <a:spLocks/>
            </p:cNvSpPr>
            <p:nvPr userDrawn="1"/>
          </p:nvSpPr>
          <p:spPr bwMode="auto">
            <a:xfrm>
              <a:off x="308" y="1636"/>
              <a:ext cx="697" cy="930"/>
            </a:xfrm>
            <a:custGeom>
              <a:avLst/>
              <a:gdLst>
                <a:gd name="T0" fmla="*/ 0 w 697"/>
                <a:gd name="T1" fmla="*/ 930 h 930"/>
                <a:gd name="T2" fmla="*/ 0 w 697"/>
                <a:gd name="T3" fmla="*/ 403 h 930"/>
                <a:gd name="T4" fmla="*/ 697 w 697"/>
                <a:gd name="T5" fmla="*/ 0 h 930"/>
                <a:gd name="T6" fmla="*/ 697 w 697"/>
                <a:gd name="T7" fmla="*/ 527 h 930"/>
                <a:gd name="T8" fmla="*/ 0 w 697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930">
                  <a:moveTo>
                    <a:pt x="0" y="930"/>
                  </a:moveTo>
                  <a:lnTo>
                    <a:pt x="0" y="403"/>
                  </a:lnTo>
                  <a:lnTo>
                    <a:pt x="697" y="0"/>
                  </a:lnTo>
                  <a:lnTo>
                    <a:pt x="697" y="527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" name="Freeform 25"/>
            <p:cNvSpPr>
              <a:spLocks/>
            </p:cNvSpPr>
            <p:nvPr userDrawn="1"/>
          </p:nvSpPr>
          <p:spPr bwMode="auto">
            <a:xfrm>
              <a:off x="0" y="1861"/>
              <a:ext cx="308" cy="705"/>
            </a:xfrm>
            <a:custGeom>
              <a:avLst/>
              <a:gdLst>
                <a:gd name="T0" fmla="*/ 0 w 308"/>
                <a:gd name="T1" fmla="*/ 0 h 705"/>
                <a:gd name="T2" fmla="*/ 0 w 308"/>
                <a:gd name="T3" fmla="*/ 528 h 705"/>
                <a:gd name="T4" fmla="*/ 308 w 308"/>
                <a:gd name="T5" fmla="*/ 705 h 705"/>
                <a:gd name="T6" fmla="*/ 308 w 308"/>
                <a:gd name="T7" fmla="*/ 178 h 705"/>
                <a:gd name="T8" fmla="*/ 0 w 308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705">
                  <a:moveTo>
                    <a:pt x="0" y="0"/>
                  </a:moveTo>
                  <a:lnTo>
                    <a:pt x="0" y="528"/>
                  </a:lnTo>
                  <a:lnTo>
                    <a:pt x="308" y="705"/>
                  </a:lnTo>
                  <a:lnTo>
                    <a:pt x="308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4" name="Freeform 26"/>
            <p:cNvSpPr>
              <a:spLocks/>
            </p:cNvSpPr>
            <p:nvPr userDrawn="1"/>
          </p:nvSpPr>
          <p:spPr bwMode="auto">
            <a:xfrm>
              <a:off x="0" y="2389"/>
              <a:ext cx="308" cy="356"/>
            </a:xfrm>
            <a:custGeom>
              <a:avLst/>
              <a:gdLst>
                <a:gd name="T0" fmla="*/ 0 w 308"/>
                <a:gd name="T1" fmla="*/ 0 h 356"/>
                <a:gd name="T2" fmla="*/ 0 w 308"/>
                <a:gd name="T3" fmla="*/ 356 h 356"/>
                <a:gd name="T4" fmla="*/ 308 w 308"/>
                <a:gd name="T5" fmla="*/ 177 h 356"/>
                <a:gd name="T6" fmla="*/ 0 w 308"/>
                <a:gd name="T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356">
                  <a:moveTo>
                    <a:pt x="0" y="0"/>
                  </a:moveTo>
                  <a:lnTo>
                    <a:pt x="0" y="356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pic>
        <p:nvPicPr>
          <p:cNvPr id="26" name="Grafik 2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34" t="16279" r="9717" b="16358"/>
          <a:stretch/>
        </p:blipFill>
        <p:spPr>
          <a:xfrm>
            <a:off x="388995" y="450464"/>
            <a:ext cx="3522843" cy="1313762"/>
          </a:xfrm>
          <a:prstGeom prst="rect">
            <a:avLst/>
          </a:prstGeom>
        </p:spPr>
      </p:pic>
      <p:sp>
        <p:nvSpPr>
          <p:cNvPr id="30" name="Rechteck 29"/>
          <p:cNvSpPr/>
          <p:nvPr userDrawn="1"/>
        </p:nvSpPr>
        <p:spPr>
          <a:xfrm>
            <a:off x="-9692" y="4581128"/>
            <a:ext cx="12216000" cy="2276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31" name="Textplatzhalt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4175787" y="492106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Klinikname</a:t>
            </a:r>
          </a:p>
        </p:txBody>
      </p:sp>
      <p:sp>
        <p:nvSpPr>
          <p:cNvPr id="32" name="Textplatzhalter 47"/>
          <p:cNvSpPr>
            <a:spLocks noGrp="1"/>
          </p:cNvSpPr>
          <p:nvPr>
            <p:ph type="body" sz="quarter" idx="13" hasCustomPrompt="1"/>
          </p:nvPr>
        </p:nvSpPr>
        <p:spPr>
          <a:xfrm>
            <a:off x="4175787" y="780138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33" name="Title 1"/>
          <p:cNvSpPr>
            <a:spLocks noGrp="1"/>
          </p:cNvSpPr>
          <p:nvPr>
            <p:ph type="ctrTitle"/>
          </p:nvPr>
        </p:nvSpPr>
        <p:spPr>
          <a:xfrm>
            <a:off x="316275" y="4869160"/>
            <a:ext cx="11540364" cy="792088"/>
          </a:xfrm>
        </p:spPr>
        <p:txBody>
          <a:bodyPr bIns="9144" anchor="ctr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>
            <p:ph type="subTitle" idx="1"/>
          </p:nvPr>
        </p:nvSpPr>
        <p:spPr>
          <a:xfrm>
            <a:off x="316277" y="5741674"/>
            <a:ext cx="11540364" cy="567646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35" name="Textplatzhalter 47"/>
          <p:cNvSpPr>
            <a:spLocks noGrp="1"/>
          </p:cNvSpPr>
          <p:nvPr>
            <p:ph type="body" sz="quarter" idx="14" hasCustomPrompt="1"/>
          </p:nvPr>
        </p:nvSpPr>
        <p:spPr>
          <a:xfrm>
            <a:off x="318550" y="6453188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Ort | Datum | Vortragender</a:t>
            </a:r>
          </a:p>
        </p:txBody>
      </p:sp>
    </p:spTree>
    <p:extLst>
      <p:ext uri="{BB962C8B-B14F-4D97-AF65-F5344CB8AC3E}">
        <p14:creationId xmlns:p14="http://schemas.microsoft.com/office/powerpoint/2010/main" val="2063470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2060848"/>
            <a:ext cx="5472608" cy="4248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2060848"/>
            <a:ext cx="5472608" cy="4248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8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" descr="Logo_KNMJena_reduziert-SW"/>
          <p:cNvSpPr>
            <a:spLocks noChangeArrowheads="1"/>
          </p:cNvSpPr>
          <p:nvPr userDrawn="1"/>
        </p:nvSpPr>
        <p:spPr bwMode="auto">
          <a:xfrm>
            <a:off x="6813286" y="2780011"/>
            <a:ext cx="5376597" cy="4077990"/>
          </a:xfrm>
          <a:prstGeom prst="rect">
            <a:avLst/>
          </a:prstGeom>
          <a:blipFill dpi="0" rotWithShape="0"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/>
          </a:p>
        </p:txBody>
      </p:sp>
      <p:pic>
        <p:nvPicPr>
          <p:cNvPr id="1027" name="Picture 3" descr="P:\NUKL_ALL\01-PR\2015-12-10--Fotos-Frau-Schroll--Radiopharmazie-Portraits\nuklearmedizin_17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689" y="476672"/>
            <a:ext cx="12216432" cy="437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4"/>
          <p:cNvGrpSpPr>
            <a:grpSpLocks noChangeAspect="1"/>
          </p:cNvGrpSpPr>
          <p:nvPr userDrawn="1"/>
        </p:nvGrpSpPr>
        <p:grpSpPr bwMode="auto">
          <a:xfrm>
            <a:off x="-21168" y="-38908"/>
            <a:ext cx="12227984" cy="3392488"/>
            <a:chOff x="-8" y="921"/>
            <a:chExt cx="5768" cy="2137"/>
          </a:xfrm>
        </p:grpSpPr>
        <p:sp>
          <p:nvSpPr>
            <p:cNvPr id="3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262"/>
              <a:ext cx="5760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5"/>
            <p:cNvSpPr>
              <a:spLocks/>
            </p:cNvSpPr>
            <p:nvPr userDrawn="1"/>
          </p:nvSpPr>
          <p:spPr bwMode="auto">
            <a:xfrm>
              <a:off x="-8" y="921"/>
              <a:ext cx="5768" cy="2137"/>
            </a:xfrm>
            <a:custGeom>
              <a:avLst/>
              <a:gdLst>
                <a:gd name="T0" fmla="*/ 0 w 5760"/>
                <a:gd name="T1" fmla="*/ 0 h 1796"/>
                <a:gd name="T2" fmla="*/ 0 w 5760"/>
                <a:gd name="T3" fmla="*/ 1796 h 1796"/>
                <a:gd name="T4" fmla="*/ 2003 w 5760"/>
                <a:gd name="T5" fmla="*/ 623 h 1796"/>
                <a:gd name="T6" fmla="*/ 5760 w 5760"/>
                <a:gd name="T7" fmla="*/ 623 h 1796"/>
                <a:gd name="T8" fmla="*/ 5760 w 5760"/>
                <a:gd name="T9" fmla="*/ 0 h 1796"/>
                <a:gd name="T10" fmla="*/ 0 w 5760"/>
                <a:gd name="T11" fmla="*/ 0 h 1796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10000 w 10000"/>
                <a:gd name="connsiteY4" fmla="*/ 1897 h 11897"/>
                <a:gd name="connsiteX5" fmla="*/ 0 w 10000"/>
                <a:gd name="connsiteY5" fmla="*/ 0 h 11897"/>
                <a:gd name="connsiteX0" fmla="*/ 0 w 10000"/>
                <a:gd name="connsiteY0" fmla="*/ 135 h 12032"/>
                <a:gd name="connsiteX1" fmla="*/ 0 w 10000"/>
                <a:gd name="connsiteY1" fmla="*/ 12032 h 12032"/>
                <a:gd name="connsiteX2" fmla="*/ 3477 w 10000"/>
                <a:gd name="connsiteY2" fmla="*/ 5501 h 12032"/>
                <a:gd name="connsiteX3" fmla="*/ 10000 w 10000"/>
                <a:gd name="connsiteY3" fmla="*/ 5501 h 12032"/>
                <a:gd name="connsiteX4" fmla="*/ 9993 w 10000"/>
                <a:gd name="connsiteY4" fmla="*/ 0 h 12032"/>
                <a:gd name="connsiteX5" fmla="*/ 0 w 10000"/>
                <a:gd name="connsiteY5" fmla="*/ 135 h 12032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9993 w 10000"/>
                <a:gd name="connsiteY4" fmla="*/ 23 h 11897"/>
                <a:gd name="connsiteX5" fmla="*/ 0 w 10000"/>
                <a:gd name="connsiteY5" fmla="*/ 0 h 11897"/>
                <a:gd name="connsiteX0" fmla="*/ 0 w 10007"/>
                <a:gd name="connsiteY0" fmla="*/ 0 h 11942"/>
                <a:gd name="connsiteX1" fmla="*/ 7 w 10007"/>
                <a:gd name="connsiteY1" fmla="*/ 11942 h 11942"/>
                <a:gd name="connsiteX2" fmla="*/ 3484 w 10007"/>
                <a:gd name="connsiteY2" fmla="*/ 5411 h 11942"/>
                <a:gd name="connsiteX3" fmla="*/ 10007 w 10007"/>
                <a:gd name="connsiteY3" fmla="*/ 5411 h 11942"/>
                <a:gd name="connsiteX4" fmla="*/ 10000 w 10007"/>
                <a:gd name="connsiteY4" fmla="*/ 68 h 11942"/>
                <a:gd name="connsiteX5" fmla="*/ 0 w 10007"/>
                <a:gd name="connsiteY5" fmla="*/ 0 h 11942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0 w 10014"/>
                <a:gd name="connsiteY0" fmla="*/ 0 h 11897"/>
                <a:gd name="connsiteX1" fmla="*/ 14 w 10014"/>
                <a:gd name="connsiteY1" fmla="*/ 11897 h 11897"/>
                <a:gd name="connsiteX2" fmla="*/ 3491 w 10014"/>
                <a:gd name="connsiteY2" fmla="*/ 5366 h 11897"/>
                <a:gd name="connsiteX3" fmla="*/ 10014 w 10014"/>
                <a:gd name="connsiteY3" fmla="*/ 5366 h 11897"/>
                <a:gd name="connsiteX4" fmla="*/ 10007 w 10014"/>
                <a:gd name="connsiteY4" fmla="*/ 23 h 11897"/>
                <a:gd name="connsiteX5" fmla="*/ 0 w 10014"/>
                <a:gd name="connsiteY5" fmla="*/ 0 h 1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4" h="11897">
                  <a:moveTo>
                    <a:pt x="0" y="0"/>
                  </a:moveTo>
                  <a:cubicBezTo>
                    <a:pt x="2" y="3981"/>
                    <a:pt x="12" y="7916"/>
                    <a:pt x="14" y="11897"/>
                  </a:cubicBezTo>
                  <a:lnTo>
                    <a:pt x="3491" y="5366"/>
                  </a:lnTo>
                  <a:lnTo>
                    <a:pt x="10014" y="5366"/>
                  </a:lnTo>
                  <a:cubicBezTo>
                    <a:pt x="10012" y="3532"/>
                    <a:pt x="10009" y="1857"/>
                    <a:pt x="10007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grpSp>
        <p:nvGrpSpPr>
          <p:cNvPr id="15" name="Group 29"/>
          <p:cNvGrpSpPr>
            <a:grpSpLocks noChangeAspect="1"/>
          </p:cNvGrpSpPr>
          <p:nvPr userDrawn="1"/>
        </p:nvGrpSpPr>
        <p:grpSpPr bwMode="auto">
          <a:xfrm>
            <a:off x="387780" y="468582"/>
            <a:ext cx="3503712" cy="1295644"/>
            <a:chOff x="0" y="740"/>
            <a:chExt cx="5760" cy="2840"/>
          </a:xfrm>
        </p:grpSpPr>
        <p:sp>
          <p:nvSpPr>
            <p:cNvPr id="16" name="AutoShape 28"/>
            <p:cNvSpPr>
              <a:spLocks noChangeAspect="1" noChangeArrowheads="1" noTextEdit="1"/>
            </p:cNvSpPr>
            <p:nvPr userDrawn="1"/>
          </p:nvSpPr>
          <p:spPr bwMode="auto">
            <a:xfrm>
              <a:off x="0" y="740"/>
              <a:ext cx="5760" cy="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7" name="Freeform 30"/>
            <p:cNvSpPr>
              <a:spLocks noEditPoints="1"/>
            </p:cNvSpPr>
            <p:nvPr userDrawn="1"/>
          </p:nvSpPr>
          <p:spPr bwMode="auto">
            <a:xfrm>
              <a:off x="504" y="2861"/>
              <a:ext cx="1699" cy="719"/>
            </a:xfrm>
            <a:custGeom>
              <a:avLst/>
              <a:gdLst>
                <a:gd name="T0" fmla="*/ 164 w 324"/>
                <a:gd name="T1" fmla="*/ 19 h 137"/>
                <a:gd name="T2" fmla="*/ 197 w 324"/>
                <a:gd name="T3" fmla="*/ 0 h 137"/>
                <a:gd name="T4" fmla="*/ 224 w 324"/>
                <a:gd name="T5" fmla="*/ 30 h 137"/>
                <a:gd name="T6" fmla="*/ 224 w 324"/>
                <a:gd name="T7" fmla="*/ 102 h 137"/>
                <a:gd name="T8" fmla="*/ 213 w 324"/>
                <a:gd name="T9" fmla="*/ 102 h 137"/>
                <a:gd name="T10" fmla="*/ 213 w 324"/>
                <a:gd name="T11" fmla="*/ 32 h 137"/>
                <a:gd name="T12" fmla="*/ 194 w 324"/>
                <a:gd name="T13" fmla="*/ 9 h 137"/>
                <a:gd name="T14" fmla="*/ 165 w 324"/>
                <a:gd name="T15" fmla="*/ 30 h 137"/>
                <a:gd name="T16" fmla="*/ 165 w 324"/>
                <a:gd name="T17" fmla="*/ 102 h 137"/>
                <a:gd name="T18" fmla="*/ 154 w 324"/>
                <a:gd name="T19" fmla="*/ 102 h 137"/>
                <a:gd name="T20" fmla="*/ 154 w 324"/>
                <a:gd name="T21" fmla="*/ 2 h 137"/>
                <a:gd name="T22" fmla="*/ 163 w 324"/>
                <a:gd name="T23" fmla="*/ 2 h 137"/>
                <a:gd name="T24" fmla="*/ 164 w 324"/>
                <a:gd name="T25" fmla="*/ 19 h 137"/>
                <a:gd name="T26" fmla="*/ 21 w 324"/>
                <a:gd name="T27" fmla="*/ 2 h 137"/>
                <a:gd name="T28" fmla="*/ 21 w 324"/>
                <a:gd name="T29" fmla="*/ 96 h 137"/>
                <a:gd name="T30" fmla="*/ 0 w 324"/>
                <a:gd name="T31" fmla="*/ 128 h 137"/>
                <a:gd name="T32" fmla="*/ 3 w 324"/>
                <a:gd name="T33" fmla="*/ 137 h 137"/>
                <a:gd name="T34" fmla="*/ 33 w 324"/>
                <a:gd name="T35" fmla="*/ 95 h 137"/>
                <a:gd name="T36" fmla="*/ 33 w 324"/>
                <a:gd name="T37" fmla="*/ 2 h 137"/>
                <a:gd name="T38" fmla="*/ 21 w 324"/>
                <a:gd name="T39" fmla="*/ 2 h 137"/>
                <a:gd name="T40" fmla="*/ 133 w 324"/>
                <a:gd name="T41" fmla="*/ 56 h 137"/>
                <a:gd name="T42" fmla="*/ 66 w 324"/>
                <a:gd name="T43" fmla="*/ 56 h 137"/>
                <a:gd name="T44" fmla="*/ 98 w 324"/>
                <a:gd name="T45" fmla="*/ 94 h 137"/>
                <a:gd name="T46" fmla="*/ 125 w 324"/>
                <a:gd name="T47" fmla="*/ 84 h 137"/>
                <a:gd name="T48" fmla="*/ 130 w 324"/>
                <a:gd name="T49" fmla="*/ 92 h 137"/>
                <a:gd name="T50" fmla="*/ 97 w 324"/>
                <a:gd name="T51" fmla="*/ 104 h 137"/>
                <a:gd name="T52" fmla="*/ 55 w 324"/>
                <a:gd name="T53" fmla="*/ 52 h 137"/>
                <a:gd name="T54" fmla="*/ 95 w 324"/>
                <a:gd name="T55" fmla="*/ 0 h 137"/>
                <a:gd name="T56" fmla="*/ 134 w 324"/>
                <a:gd name="T57" fmla="*/ 49 h 137"/>
                <a:gd name="T58" fmla="*/ 133 w 324"/>
                <a:gd name="T59" fmla="*/ 56 h 137"/>
                <a:gd name="T60" fmla="*/ 123 w 324"/>
                <a:gd name="T61" fmla="*/ 47 h 137"/>
                <a:gd name="T62" fmla="*/ 95 w 324"/>
                <a:gd name="T63" fmla="*/ 9 h 137"/>
                <a:gd name="T64" fmla="*/ 66 w 324"/>
                <a:gd name="T65" fmla="*/ 47 h 137"/>
                <a:gd name="T66" fmla="*/ 123 w 324"/>
                <a:gd name="T67" fmla="*/ 47 h 137"/>
                <a:gd name="T68" fmla="*/ 324 w 324"/>
                <a:gd name="T69" fmla="*/ 96 h 137"/>
                <a:gd name="T70" fmla="*/ 322 w 324"/>
                <a:gd name="T71" fmla="*/ 104 h 137"/>
                <a:gd name="T72" fmla="*/ 305 w 324"/>
                <a:gd name="T73" fmla="*/ 87 h 137"/>
                <a:gd name="T74" fmla="*/ 305 w 324"/>
                <a:gd name="T75" fmla="*/ 87 h 137"/>
                <a:gd name="T76" fmla="*/ 273 w 324"/>
                <a:gd name="T77" fmla="*/ 104 h 137"/>
                <a:gd name="T78" fmla="*/ 243 w 324"/>
                <a:gd name="T79" fmla="*/ 74 h 137"/>
                <a:gd name="T80" fmla="*/ 286 w 324"/>
                <a:gd name="T81" fmla="*/ 42 h 137"/>
                <a:gd name="T82" fmla="*/ 304 w 324"/>
                <a:gd name="T83" fmla="*/ 42 h 137"/>
                <a:gd name="T84" fmla="*/ 304 w 324"/>
                <a:gd name="T85" fmla="*/ 32 h 137"/>
                <a:gd name="T86" fmla="*/ 280 w 324"/>
                <a:gd name="T87" fmla="*/ 9 h 137"/>
                <a:gd name="T88" fmla="*/ 253 w 324"/>
                <a:gd name="T89" fmla="*/ 15 h 137"/>
                <a:gd name="T90" fmla="*/ 250 w 324"/>
                <a:gd name="T91" fmla="*/ 6 h 137"/>
                <a:gd name="T92" fmla="*/ 281 w 324"/>
                <a:gd name="T93" fmla="*/ 0 h 137"/>
                <a:gd name="T94" fmla="*/ 315 w 324"/>
                <a:gd name="T95" fmla="*/ 32 h 137"/>
                <a:gd name="T96" fmla="*/ 315 w 324"/>
                <a:gd name="T97" fmla="*/ 80 h 137"/>
                <a:gd name="T98" fmla="*/ 324 w 324"/>
                <a:gd name="T99" fmla="*/ 96 h 137"/>
                <a:gd name="T100" fmla="*/ 304 w 324"/>
                <a:gd name="T101" fmla="*/ 51 h 137"/>
                <a:gd name="T102" fmla="*/ 287 w 324"/>
                <a:gd name="T103" fmla="*/ 51 h 137"/>
                <a:gd name="T104" fmla="*/ 254 w 324"/>
                <a:gd name="T105" fmla="*/ 73 h 137"/>
                <a:gd name="T106" fmla="*/ 276 w 324"/>
                <a:gd name="T107" fmla="*/ 95 h 137"/>
                <a:gd name="T108" fmla="*/ 304 w 324"/>
                <a:gd name="T109" fmla="*/ 76 h 137"/>
                <a:gd name="T110" fmla="*/ 304 w 324"/>
                <a:gd name="T111" fmla="*/ 5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4" h="137">
                  <a:moveTo>
                    <a:pt x="164" y="19"/>
                  </a:moveTo>
                  <a:cubicBezTo>
                    <a:pt x="172" y="7"/>
                    <a:pt x="183" y="0"/>
                    <a:pt x="197" y="0"/>
                  </a:cubicBezTo>
                  <a:cubicBezTo>
                    <a:pt x="216" y="0"/>
                    <a:pt x="224" y="11"/>
                    <a:pt x="224" y="30"/>
                  </a:cubicBezTo>
                  <a:cubicBezTo>
                    <a:pt x="224" y="102"/>
                    <a:pt x="224" y="102"/>
                    <a:pt x="224" y="102"/>
                  </a:cubicBezTo>
                  <a:cubicBezTo>
                    <a:pt x="213" y="102"/>
                    <a:pt x="213" y="102"/>
                    <a:pt x="213" y="102"/>
                  </a:cubicBezTo>
                  <a:cubicBezTo>
                    <a:pt x="213" y="32"/>
                    <a:pt x="213" y="32"/>
                    <a:pt x="213" y="32"/>
                  </a:cubicBezTo>
                  <a:cubicBezTo>
                    <a:pt x="213" y="16"/>
                    <a:pt x="207" y="9"/>
                    <a:pt x="194" y="9"/>
                  </a:cubicBezTo>
                  <a:cubicBezTo>
                    <a:pt x="182" y="9"/>
                    <a:pt x="171" y="20"/>
                    <a:pt x="165" y="30"/>
                  </a:cubicBezTo>
                  <a:cubicBezTo>
                    <a:pt x="165" y="102"/>
                    <a:pt x="165" y="102"/>
                    <a:pt x="165" y="102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63" y="2"/>
                    <a:pt x="163" y="2"/>
                    <a:pt x="163" y="2"/>
                  </a:cubicBezTo>
                  <a:lnTo>
                    <a:pt x="164" y="19"/>
                  </a:lnTo>
                  <a:close/>
                  <a:moveTo>
                    <a:pt x="21" y="2"/>
                  </a:moveTo>
                  <a:cubicBezTo>
                    <a:pt x="21" y="96"/>
                    <a:pt x="21" y="96"/>
                    <a:pt x="21" y="96"/>
                  </a:cubicBezTo>
                  <a:cubicBezTo>
                    <a:pt x="21" y="113"/>
                    <a:pt x="16" y="122"/>
                    <a:pt x="0" y="128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4" y="129"/>
                    <a:pt x="33" y="121"/>
                    <a:pt x="33" y="95"/>
                  </a:cubicBezTo>
                  <a:cubicBezTo>
                    <a:pt x="33" y="2"/>
                    <a:pt x="33" y="2"/>
                    <a:pt x="33" y="2"/>
                  </a:cubicBezTo>
                  <a:lnTo>
                    <a:pt x="21" y="2"/>
                  </a:lnTo>
                  <a:close/>
                  <a:moveTo>
                    <a:pt x="133" y="56"/>
                  </a:moveTo>
                  <a:cubicBezTo>
                    <a:pt x="66" y="56"/>
                    <a:pt x="66" y="56"/>
                    <a:pt x="66" y="56"/>
                  </a:cubicBezTo>
                  <a:cubicBezTo>
                    <a:pt x="67" y="83"/>
                    <a:pt x="81" y="94"/>
                    <a:pt x="98" y="94"/>
                  </a:cubicBezTo>
                  <a:cubicBezTo>
                    <a:pt x="108" y="94"/>
                    <a:pt x="116" y="92"/>
                    <a:pt x="125" y="84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21" y="100"/>
                    <a:pt x="110" y="104"/>
                    <a:pt x="97" y="104"/>
                  </a:cubicBezTo>
                  <a:cubicBezTo>
                    <a:pt x="70" y="104"/>
                    <a:pt x="55" y="84"/>
                    <a:pt x="55" y="52"/>
                  </a:cubicBezTo>
                  <a:cubicBezTo>
                    <a:pt x="55" y="21"/>
                    <a:pt x="70" y="0"/>
                    <a:pt x="95" y="0"/>
                  </a:cubicBezTo>
                  <a:cubicBezTo>
                    <a:pt x="120" y="0"/>
                    <a:pt x="134" y="18"/>
                    <a:pt x="134" y="49"/>
                  </a:cubicBezTo>
                  <a:cubicBezTo>
                    <a:pt x="134" y="51"/>
                    <a:pt x="133" y="54"/>
                    <a:pt x="133" y="56"/>
                  </a:cubicBezTo>
                  <a:close/>
                  <a:moveTo>
                    <a:pt x="123" y="47"/>
                  </a:moveTo>
                  <a:cubicBezTo>
                    <a:pt x="122" y="23"/>
                    <a:pt x="113" y="9"/>
                    <a:pt x="95" y="9"/>
                  </a:cubicBezTo>
                  <a:cubicBezTo>
                    <a:pt x="79" y="9"/>
                    <a:pt x="67" y="21"/>
                    <a:pt x="66" y="47"/>
                  </a:cubicBezTo>
                  <a:lnTo>
                    <a:pt x="123" y="47"/>
                  </a:lnTo>
                  <a:close/>
                  <a:moveTo>
                    <a:pt x="324" y="96"/>
                  </a:moveTo>
                  <a:cubicBezTo>
                    <a:pt x="322" y="104"/>
                    <a:pt x="322" y="104"/>
                    <a:pt x="322" y="104"/>
                  </a:cubicBezTo>
                  <a:cubicBezTo>
                    <a:pt x="313" y="102"/>
                    <a:pt x="307" y="98"/>
                    <a:pt x="305" y="87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298" y="99"/>
                    <a:pt x="286" y="104"/>
                    <a:pt x="273" y="104"/>
                  </a:cubicBezTo>
                  <a:cubicBezTo>
                    <a:pt x="254" y="104"/>
                    <a:pt x="243" y="92"/>
                    <a:pt x="243" y="74"/>
                  </a:cubicBezTo>
                  <a:cubicBezTo>
                    <a:pt x="243" y="53"/>
                    <a:pt x="259" y="42"/>
                    <a:pt x="286" y="42"/>
                  </a:cubicBezTo>
                  <a:cubicBezTo>
                    <a:pt x="304" y="42"/>
                    <a:pt x="304" y="42"/>
                    <a:pt x="304" y="4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4" y="17"/>
                    <a:pt x="297" y="9"/>
                    <a:pt x="280" y="9"/>
                  </a:cubicBezTo>
                  <a:cubicBezTo>
                    <a:pt x="272" y="9"/>
                    <a:pt x="264" y="10"/>
                    <a:pt x="253" y="15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62" y="1"/>
                    <a:pt x="272" y="0"/>
                    <a:pt x="281" y="0"/>
                  </a:cubicBezTo>
                  <a:cubicBezTo>
                    <a:pt x="305" y="0"/>
                    <a:pt x="315" y="12"/>
                    <a:pt x="315" y="32"/>
                  </a:cubicBezTo>
                  <a:cubicBezTo>
                    <a:pt x="315" y="80"/>
                    <a:pt x="315" y="80"/>
                    <a:pt x="315" y="80"/>
                  </a:cubicBezTo>
                  <a:cubicBezTo>
                    <a:pt x="315" y="91"/>
                    <a:pt x="318" y="94"/>
                    <a:pt x="324" y="96"/>
                  </a:cubicBezTo>
                  <a:close/>
                  <a:moveTo>
                    <a:pt x="304" y="51"/>
                  </a:moveTo>
                  <a:cubicBezTo>
                    <a:pt x="287" y="51"/>
                    <a:pt x="287" y="51"/>
                    <a:pt x="287" y="51"/>
                  </a:cubicBezTo>
                  <a:cubicBezTo>
                    <a:pt x="266" y="51"/>
                    <a:pt x="254" y="58"/>
                    <a:pt x="254" y="73"/>
                  </a:cubicBezTo>
                  <a:cubicBezTo>
                    <a:pt x="254" y="87"/>
                    <a:pt x="262" y="95"/>
                    <a:pt x="276" y="95"/>
                  </a:cubicBezTo>
                  <a:cubicBezTo>
                    <a:pt x="289" y="95"/>
                    <a:pt x="298" y="87"/>
                    <a:pt x="304" y="76"/>
                  </a:cubicBezTo>
                  <a:lnTo>
                    <a:pt x="304" y="51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8" name="Freeform 31"/>
            <p:cNvSpPr>
              <a:spLocks noEditPoints="1"/>
            </p:cNvSpPr>
            <p:nvPr userDrawn="1"/>
          </p:nvSpPr>
          <p:spPr bwMode="auto">
            <a:xfrm>
              <a:off x="551" y="1443"/>
              <a:ext cx="5209" cy="1255"/>
            </a:xfrm>
            <a:custGeom>
              <a:avLst/>
              <a:gdLst>
                <a:gd name="T0" fmla="*/ 0 w 993"/>
                <a:gd name="T1" fmla="*/ 58 h 239"/>
                <a:gd name="T2" fmla="*/ 42 w 993"/>
                <a:gd name="T3" fmla="*/ 85 h 239"/>
                <a:gd name="T4" fmla="*/ 620 w 993"/>
                <a:gd name="T5" fmla="*/ 102 h 239"/>
                <a:gd name="T6" fmla="*/ 620 w 993"/>
                <a:gd name="T7" fmla="*/ 102 h 239"/>
                <a:gd name="T8" fmla="*/ 558 w 993"/>
                <a:gd name="T9" fmla="*/ 58 h 239"/>
                <a:gd name="T10" fmla="*/ 523 w 993"/>
                <a:gd name="T11" fmla="*/ 90 h 239"/>
                <a:gd name="T12" fmla="*/ 552 w 993"/>
                <a:gd name="T13" fmla="*/ 27 h 239"/>
                <a:gd name="T14" fmla="*/ 990 w 993"/>
                <a:gd name="T15" fmla="*/ 11 h 239"/>
                <a:gd name="T16" fmla="*/ 969 w 993"/>
                <a:gd name="T17" fmla="*/ 75 h 239"/>
                <a:gd name="T18" fmla="*/ 952 w 993"/>
                <a:gd name="T19" fmla="*/ 104 h 239"/>
                <a:gd name="T20" fmla="*/ 956 w 993"/>
                <a:gd name="T21" fmla="*/ 17 h 239"/>
                <a:gd name="T22" fmla="*/ 130 w 993"/>
                <a:gd name="T23" fmla="*/ 16 h 239"/>
                <a:gd name="T24" fmla="*/ 131 w 993"/>
                <a:gd name="T25" fmla="*/ 102 h 239"/>
                <a:gd name="T26" fmla="*/ 164 w 993"/>
                <a:gd name="T27" fmla="*/ 102 h 239"/>
                <a:gd name="T28" fmla="*/ 212 w 993"/>
                <a:gd name="T29" fmla="*/ 102 h 239"/>
                <a:gd name="T30" fmla="*/ 212 w 993"/>
                <a:gd name="T31" fmla="*/ 102 h 239"/>
                <a:gd name="T32" fmla="*/ 297 w 993"/>
                <a:gd name="T33" fmla="*/ 82 h 239"/>
                <a:gd name="T34" fmla="*/ 311 w 993"/>
                <a:gd name="T35" fmla="*/ 102 h 239"/>
                <a:gd name="T36" fmla="*/ 655 w 993"/>
                <a:gd name="T37" fmla="*/ 20 h 239"/>
                <a:gd name="T38" fmla="*/ 705 w 993"/>
                <a:gd name="T39" fmla="*/ 20 h 239"/>
                <a:gd name="T40" fmla="*/ 356 w 993"/>
                <a:gd name="T41" fmla="*/ 2 h 239"/>
                <a:gd name="T42" fmla="*/ 380 w 993"/>
                <a:gd name="T43" fmla="*/ 85 h 239"/>
                <a:gd name="T44" fmla="*/ 380 w 993"/>
                <a:gd name="T45" fmla="*/ 43 h 239"/>
                <a:gd name="T46" fmla="*/ 459 w 993"/>
                <a:gd name="T47" fmla="*/ 18 h 239"/>
                <a:gd name="T48" fmla="*/ 459 w 993"/>
                <a:gd name="T49" fmla="*/ 47 h 239"/>
                <a:gd name="T50" fmla="*/ 490 w 993"/>
                <a:gd name="T51" fmla="*/ 59 h 239"/>
                <a:gd name="T52" fmla="*/ 436 w 993"/>
                <a:gd name="T53" fmla="*/ 102 h 239"/>
                <a:gd name="T54" fmla="*/ 907 w 993"/>
                <a:gd name="T55" fmla="*/ 20 h 239"/>
                <a:gd name="T56" fmla="*/ 859 w 993"/>
                <a:gd name="T57" fmla="*/ 20 h 239"/>
                <a:gd name="T58" fmla="*/ 907 w 993"/>
                <a:gd name="T59" fmla="*/ 20 h 239"/>
                <a:gd name="T60" fmla="*/ 792 w 993"/>
                <a:gd name="T61" fmla="*/ 63 h 239"/>
                <a:gd name="T62" fmla="*/ 796 w 993"/>
                <a:gd name="T63" fmla="*/ 2 h 239"/>
                <a:gd name="T64" fmla="*/ 767 w 993"/>
                <a:gd name="T65" fmla="*/ 80 h 239"/>
                <a:gd name="T66" fmla="*/ 754 w 993"/>
                <a:gd name="T67" fmla="*/ 20 h 239"/>
                <a:gd name="T68" fmla="*/ 809 w 993"/>
                <a:gd name="T69" fmla="*/ 20 h 239"/>
                <a:gd name="T70" fmla="*/ 283 w 993"/>
                <a:gd name="T71" fmla="*/ 237 h 239"/>
                <a:gd name="T72" fmla="*/ 249 w 993"/>
                <a:gd name="T73" fmla="*/ 150 h 239"/>
                <a:gd name="T74" fmla="*/ 250 w 993"/>
                <a:gd name="T75" fmla="*/ 237 h 239"/>
                <a:gd name="T76" fmla="*/ 283 w 993"/>
                <a:gd name="T77" fmla="*/ 237 h 239"/>
                <a:gd name="T78" fmla="*/ 639 w 993"/>
                <a:gd name="T79" fmla="*/ 167 h 239"/>
                <a:gd name="T80" fmla="*/ 682 w 993"/>
                <a:gd name="T81" fmla="*/ 153 h 239"/>
                <a:gd name="T82" fmla="*/ 716 w 993"/>
                <a:gd name="T83" fmla="*/ 164 h 239"/>
                <a:gd name="T84" fmla="*/ 607 w 993"/>
                <a:gd name="T85" fmla="*/ 150 h 239"/>
                <a:gd name="T86" fmla="*/ 609 w 993"/>
                <a:gd name="T87" fmla="*/ 237 h 239"/>
                <a:gd name="T88" fmla="*/ 331 w 993"/>
                <a:gd name="T89" fmla="*/ 137 h 239"/>
                <a:gd name="T90" fmla="*/ 24 w 993"/>
                <a:gd name="T91" fmla="*/ 137 h 239"/>
                <a:gd name="T92" fmla="*/ 59 w 993"/>
                <a:gd name="T93" fmla="*/ 137 h 239"/>
                <a:gd name="T94" fmla="*/ 50 w 993"/>
                <a:gd name="T95" fmla="*/ 181 h 239"/>
                <a:gd name="T96" fmla="*/ 101 w 993"/>
                <a:gd name="T97" fmla="*/ 137 h 239"/>
                <a:gd name="T98" fmla="*/ 125 w 993"/>
                <a:gd name="T99" fmla="*/ 217 h 239"/>
                <a:gd name="T100" fmla="*/ 177 w 993"/>
                <a:gd name="T101" fmla="*/ 137 h 239"/>
                <a:gd name="T102" fmla="*/ 404 w 993"/>
                <a:gd name="T103" fmla="*/ 137 h 239"/>
                <a:gd name="T104" fmla="*/ 439 w 993"/>
                <a:gd name="T105" fmla="*/ 137 h 239"/>
                <a:gd name="T106" fmla="*/ 430 w 993"/>
                <a:gd name="T107" fmla="*/ 181 h 239"/>
                <a:gd name="T108" fmla="*/ 519 w 993"/>
                <a:gd name="T109" fmla="*/ 220 h 239"/>
                <a:gd name="T110" fmla="*/ 477 w 993"/>
                <a:gd name="T111" fmla="*/ 193 h 239"/>
                <a:gd name="T112" fmla="*/ 538 w 993"/>
                <a:gd name="T113" fmla="*/ 1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3" h="239">
                  <a:moveTo>
                    <a:pt x="85" y="2"/>
                  </a:moveTo>
                  <a:cubicBezTo>
                    <a:pt x="85" y="58"/>
                    <a:pt x="85" y="58"/>
                    <a:pt x="85" y="58"/>
                  </a:cubicBezTo>
                  <a:cubicBezTo>
                    <a:pt x="85" y="85"/>
                    <a:pt x="72" y="104"/>
                    <a:pt x="42" y="104"/>
                  </a:cubicBezTo>
                  <a:cubicBezTo>
                    <a:pt x="11" y="104"/>
                    <a:pt x="0" y="85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76"/>
                    <a:pt x="27" y="85"/>
                    <a:pt x="42" y="85"/>
                  </a:cubicBezTo>
                  <a:cubicBezTo>
                    <a:pt x="57" y="85"/>
                    <a:pt x="61" y="76"/>
                    <a:pt x="61" y="57"/>
                  </a:cubicBezTo>
                  <a:cubicBezTo>
                    <a:pt x="61" y="2"/>
                    <a:pt x="61" y="2"/>
                    <a:pt x="61" y="2"/>
                  </a:cubicBezTo>
                  <a:lnTo>
                    <a:pt x="85" y="2"/>
                  </a:lnTo>
                  <a:close/>
                  <a:moveTo>
                    <a:pt x="620" y="102"/>
                  </a:moveTo>
                  <a:cubicBezTo>
                    <a:pt x="643" y="102"/>
                    <a:pt x="643" y="102"/>
                    <a:pt x="643" y="102"/>
                  </a:cubicBezTo>
                  <a:cubicBezTo>
                    <a:pt x="643" y="2"/>
                    <a:pt x="643" y="2"/>
                    <a:pt x="643" y="2"/>
                  </a:cubicBezTo>
                  <a:cubicBezTo>
                    <a:pt x="620" y="2"/>
                    <a:pt x="620" y="2"/>
                    <a:pt x="620" y="2"/>
                  </a:cubicBezTo>
                  <a:lnTo>
                    <a:pt x="620" y="102"/>
                  </a:lnTo>
                  <a:close/>
                  <a:moveTo>
                    <a:pt x="601" y="11"/>
                  </a:moveTo>
                  <a:cubicBezTo>
                    <a:pt x="592" y="4"/>
                    <a:pt x="580" y="0"/>
                    <a:pt x="566" y="0"/>
                  </a:cubicBezTo>
                  <a:cubicBezTo>
                    <a:pt x="543" y="0"/>
                    <a:pt x="528" y="12"/>
                    <a:pt x="528" y="28"/>
                  </a:cubicBezTo>
                  <a:cubicBezTo>
                    <a:pt x="528" y="43"/>
                    <a:pt x="537" y="53"/>
                    <a:pt x="558" y="58"/>
                  </a:cubicBezTo>
                  <a:cubicBezTo>
                    <a:pt x="576" y="63"/>
                    <a:pt x="580" y="66"/>
                    <a:pt x="580" y="75"/>
                  </a:cubicBezTo>
                  <a:cubicBezTo>
                    <a:pt x="580" y="82"/>
                    <a:pt x="573" y="86"/>
                    <a:pt x="562" y="86"/>
                  </a:cubicBezTo>
                  <a:cubicBezTo>
                    <a:pt x="552" y="86"/>
                    <a:pt x="543" y="82"/>
                    <a:pt x="536" y="76"/>
                  </a:cubicBezTo>
                  <a:cubicBezTo>
                    <a:pt x="523" y="90"/>
                    <a:pt x="523" y="90"/>
                    <a:pt x="523" y="90"/>
                  </a:cubicBezTo>
                  <a:cubicBezTo>
                    <a:pt x="533" y="98"/>
                    <a:pt x="546" y="104"/>
                    <a:pt x="563" y="104"/>
                  </a:cubicBezTo>
                  <a:cubicBezTo>
                    <a:pt x="586" y="104"/>
                    <a:pt x="605" y="93"/>
                    <a:pt x="605" y="73"/>
                  </a:cubicBezTo>
                  <a:cubicBezTo>
                    <a:pt x="605" y="55"/>
                    <a:pt x="593" y="47"/>
                    <a:pt x="573" y="41"/>
                  </a:cubicBezTo>
                  <a:cubicBezTo>
                    <a:pt x="556" y="37"/>
                    <a:pt x="552" y="34"/>
                    <a:pt x="552" y="27"/>
                  </a:cubicBezTo>
                  <a:cubicBezTo>
                    <a:pt x="552" y="21"/>
                    <a:pt x="558" y="17"/>
                    <a:pt x="568" y="17"/>
                  </a:cubicBezTo>
                  <a:cubicBezTo>
                    <a:pt x="576" y="17"/>
                    <a:pt x="584" y="20"/>
                    <a:pt x="592" y="26"/>
                  </a:cubicBezTo>
                  <a:cubicBezTo>
                    <a:pt x="601" y="11"/>
                    <a:pt x="601" y="11"/>
                    <a:pt x="601" y="11"/>
                  </a:cubicBezTo>
                  <a:moveTo>
                    <a:pt x="990" y="11"/>
                  </a:moveTo>
                  <a:cubicBezTo>
                    <a:pt x="981" y="4"/>
                    <a:pt x="969" y="0"/>
                    <a:pt x="955" y="0"/>
                  </a:cubicBezTo>
                  <a:cubicBezTo>
                    <a:pt x="932" y="0"/>
                    <a:pt x="917" y="12"/>
                    <a:pt x="917" y="28"/>
                  </a:cubicBezTo>
                  <a:cubicBezTo>
                    <a:pt x="917" y="43"/>
                    <a:pt x="926" y="53"/>
                    <a:pt x="946" y="58"/>
                  </a:cubicBezTo>
                  <a:cubicBezTo>
                    <a:pt x="965" y="63"/>
                    <a:pt x="969" y="66"/>
                    <a:pt x="969" y="75"/>
                  </a:cubicBezTo>
                  <a:cubicBezTo>
                    <a:pt x="969" y="82"/>
                    <a:pt x="962" y="86"/>
                    <a:pt x="951" y="86"/>
                  </a:cubicBezTo>
                  <a:cubicBezTo>
                    <a:pt x="941" y="86"/>
                    <a:pt x="932" y="82"/>
                    <a:pt x="924" y="76"/>
                  </a:cubicBezTo>
                  <a:cubicBezTo>
                    <a:pt x="912" y="90"/>
                    <a:pt x="912" y="90"/>
                    <a:pt x="912" y="90"/>
                  </a:cubicBezTo>
                  <a:cubicBezTo>
                    <a:pt x="921" y="98"/>
                    <a:pt x="935" y="104"/>
                    <a:pt x="952" y="104"/>
                  </a:cubicBezTo>
                  <a:cubicBezTo>
                    <a:pt x="974" y="104"/>
                    <a:pt x="993" y="93"/>
                    <a:pt x="993" y="73"/>
                  </a:cubicBezTo>
                  <a:cubicBezTo>
                    <a:pt x="993" y="55"/>
                    <a:pt x="982" y="47"/>
                    <a:pt x="962" y="41"/>
                  </a:cubicBezTo>
                  <a:cubicBezTo>
                    <a:pt x="945" y="37"/>
                    <a:pt x="941" y="34"/>
                    <a:pt x="941" y="27"/>
                  </a:cubicBezTo>
                  <a:cubicBezTo>
                    <a:pt x="941" y="21"/>
                    <a:pt x="946" y="17"/>
                    <a:pt x="956" y="17"/>
                  </a:cubicBezTo>
                  <a:cubicBezTo>
                    <a:pt x="965" y="17"/>
                    <a:pt x="973" y="20"/>
                    <a:pt x="981" y="26"/>
                  </a:cubicBezTo>
                  <a:cubicBezTo>
                    <a:pt x="990" y="11"/>
                    <a:pt x="990" y="11"/>
                    <a:pt x="990" y="11"/>
                  </a:cubicBezTo>
                  <a:moveTo>
                    <a:pt x="160" y="0"/>
                  </a:moveTo>
                  <a:cubicBezTo>
                    <a:pt x="148" y="0"/>
                    <a:pt x="138" y="6"/>
                    <a:pt x="130" y="16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7" y="23"/>
                    <a:pt x="144" y="18"/>
                    <a:pt x="152" y="18"/>
                  </a:cubicBezTo>
                  <a:cubicBezTo>
                    <a:pt x="160" y="18"/>
                    <a:pt x="164" y="21"/>
                    <a:pt x="164" y="34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88" y="102"/>
                    <a:pt x="188" y="102"/>
                    <a:pt x="188" y="102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11"/>
                    <a:pt x="178" y="0"/>
                    <a:pt x="160" y="0"/>
                  </a:cubicBezTo>
                  <a:moveTo>
                    <a:pt x="212" y="102"/>
                  </a:moveTo>
                  <a:cubicBezTo>
                    <a:pt x="236" y="102"/>
                    <a:pt x="236" y="102"/>
                    <a:pt x="236" y="102"/>
                  </a:cubicBezTo>
                  <a:cubicBezTo>
                    <a:pt x="236" y="2"/>
                    <a:pt x="236" y="2"/>
                    <a:pt x="236" y="2"/>
                  </a:cubicBezTo>
                  <a:cubicBezTo>
                    <a:pt x="212" y="2"/>
                    <a:pt x="212" y="2"/>
                    <a:pt x="212" y="2"/>
                  </a:cubicBezTo>
                  <a:lnTo>
                    <a:pt x="212" y="102"/>
                  </a:lnTo>
                  <a:close/>
                  <a:moveTo>
                    <a:pt x="311" y="102"/>
                  </a:moveTo>
                  <a:cubicBezTo>
                    <a:pt x="343" y="2"/>
                    <a:pt x="343" y="2"/>
                    <a:pt x="343" y="2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275" y="2"/>
                    <a:pt x="275" y="2"/>
                    <a:pt x="275" y="2"/>
                  </a:cubicBezTo>
                  <a:cubicBezTo>
                    <a:pt x="249" y="2"/>
                    <a:pt x="249" y="2"/>
                    <a:pt x="249" y="2"/>
                  </a:cubicBezTo>
                  <a:cubicBezTo>
                    <a:pt x="282" y="102"/>
                    <a:pt x="282" y="102"/>
                    <a:pt x="282" y="102"/>
                  </a:cubicBezTo>
                  <a:lnTo>
                    <a:pt x="311" y="102"/>
                  </a:lnTo>
                  <a:close/>
                  <a:moveTo>
                    <a:pt x="730" y="20"/>
                  </a:moveTo>
                  <a:cubicBezTo>
                    <a:pt x="732" y="2"/>
                    <a:pt x="732" y="2"/>
                    <a:pt x="732" y="2"/>
                  </a:cubicBezTo>
                  <a:cubicBezTo>
                    <a:pt x="655" y="2"/>
                    <a:pt x="655" y="2"/>
                    <a:pt x="655" y="2"/>
                  </a:cubicBezTo>
                  <a:cubicBezTo>
                    <a:pt x="655" y="20"/>
                    <a:pt x="655" y="20"/>
                    <a:pt x="655" y="20"/>
                  </a:cubicBezTo>
                  <a:cubicBezTo>
                    <a:pt x="681" y="20"/>
                    <a:pt x="681" y="20"/>
                    <a:pt x="681" y="20"/>
                  </a:cubicBezTo>
                  <a:cubicBezTo>
                    <a:pt x="681" y="102"/>
                    <a:pt x="681" y="102"/>
                    <a:pt x="681" y="102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20"/>
                    <a:pt x="705" y="20"/>
                    <a:pt x="705" y="20"/>
                  </a:cubicBezTo>
                  <a:lnTo>
                    <a:pt x="730" y="20"/>
                  </a:lnTo>
                  <a:close/>
                  <a:moveTo>
                    <a:pt x="415" y="19"/>
                  </a:moveTo>
                  <a:cubicBezTo>
                    <a:pt x="417" y="2"/>
                    <a:pt x="417" y="2"/>
                    <a:pt x="417" y="2"/>
                  </a:cubicBezTo>
                  <a:cubicBezTo>
                    <a:pt x="356" y="2"/>
                    <a:pt x="356" y="2"/>
                    <a:pt x="356" y="2"/>
                  </a:cubicBezTo>
                  <a:cubicBezTo>
                    <a:pt x="356" y="102"/>
                    <a:pt x="356" y="102"/>
                    <a:pt x="356" y="102"/>
                  </a:cubicBezTo>
                  <a:cubicBezTo>
                    <a:pt x="417" y="102"/>
                    <a:pt x="417" y="102"/>
                    <a:pt x="417" y="102"/>
                  </a:cubicBezTo>
                  <a:cubicBezTo>
                    <a:pt x="417" y="85"/>
                    <a:pt x="417" y="85"/>
                    <a:pt x="417" y="85"/>
                  </a:cubicBezTo>
                  <a:cubicBezTo>
                    <a:pt x="380" y="85"/>
                    <a:pt x="380" y="85"/>
                    <a:pt x="380" y="85"/>
                  </a:cubicBezTo>
                  <a:cubicBezTo>
                    <a:pt x="380" y="59"/>
                    <a:pt x="380" y="59"/>
                    <a:pt x="380" y="59"/>
                  </a:cubicBezTo>
                  <a:cubicBezTo>
                    <a:pt x="410" y="59"/>
                    <a:pt x="410" y="59"/>
                    <a:pt x="410" y="59"/>
                  </a:cubicBezTo>
                  <a:cubicBezTo>
                    <a:pt x="410" y="43"/>
                    <a:pt x="410" y="43"/>
                    <a:pt x="410" y="43"/>
                  </a:cubicBezTo>
                  <a:cubicBezTo>
                    <a:pt x="380" y="43"/>
                    <a:pt x="380" y="43"/>
                    <a:pt x="380" y="43"/>
                  </a:cubicBezTo>
                  <a:cubicBezTo>
                    <a:pt x="380" y="19"/>
                    <a:pt x="380" y="19"/>
                    <a:pt x="380" y="19"/>
                  </a:cubicBezTo>
                  <a:lnTo>
                    <a:pt x="415" y="19"/>
                  </a:lnTo>
                  <a:close/>
                  <a:moveTo>
                    <a:pt x="459" y="47"/>
                  </a:moveTo>
                  <a:cubicBezTo>
                    <a:pt x="459" y="18"/>
                    <a:pt x="459" y="18"/>
                    <a:pt x="459" y="18"/>
                  </a:cubicBezTo>
                  <a:cubicBezTo>
                    <a:pt x="468" y="18"/>
                    <a:pt x="468" y="18"/>
                    <a:pt x="468" y="18"/>
                  </a:cubicBezTo>
                  <a:cubicBezTo>
                    <a:pt x="480" y="18"/>
                    <a:pt x="485" y="23"/>
                    <a:pt x="485" y="32"/>
                  </a:cubicBezTo>
                  <a:cubicBezTo>
                    <a:pt x="485" y="43"/>
                    <a:pt x="480" y="47"/>
                    <a:pt x="469" y="47"/>
                  </a:cubicBezTo>
                  <a:lnTo>
                    <a:pt x="459" y="47"/>
                  </a:lnTo>
                  <a:close/>
                  <a:moveTo>
                    <a:pt x="469" y="64"/>
                  </a:moveTo>
                  <a:cubicBezTo>
                    <a:pt x="489" y="102"/>
                    <a:pt x="489" y="102"/>
                    <a:pt x="489" y="102"/>
                  </a:cubicBezTo>
                  <a:cubicBezTo>
                    <a:pt x="516" y="102"/>
                    <a:pt x="516" y="102"/>
                    <a:pt x="516" y="102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503" y="53"/>
                    <a:pt x="510" y="45"/>
                    <a:pt x="510" y="32"/>
                  </a:cubicBezTo>
                  <a:cubicBezTo>
                    <a:pt x="510" y="11"/>
                    <a:pt x="496" y="2"/>
                    <a:pt x="468" y="2"/>
                  </a:cubicBezTo>
                  <a:cubicBezTo>
                    <a:pt x="436" y="2"/>
                    <a:pt x="436" y="2"/>
                    <a:pt x="436" y="2"/>
                  </a:cubicBezTo>
                  <a:cubicBezTo>
                    <a:pt x="436" y="102"/>
                    <a:pt x="436" y="102"/>
                    <a:pt x="436" y="102"/>
                  </a:cubicBezTo>
                  <a:cubicBezTo>
                    <a:pt x="459" y="102"/>
                    <a:pt x="459" y="102"/>
                    <a:pt x="459" y="102"/>
                  </a:cubicBezTo>
                  <a:cubicBezTo>
                    <a:pt x="459" y="64"/>
                    <a:pt x="459" y="64"/>
                    <a:pt x="459" y="64"/>
                  </a:cubicBezTo>
                  <a:lnTo>
                    <a:pt x="469" y="64"/>
                  </a:lnTo>
                  <a:close/>
                  <a:moveTo>
                    <a:pt x="907" y="20"/>
                  </a:moveTo>
                  <a:cubicBezTo>
                    <a:pt x="910" y="2"/>
                    <a:pt x="910" y="2"/>
                    <a:pt x="910" y="2"/>
                  </a:cubicBezTo>
                  <a:cubicBezTo>
                    <a:pt x="833" y="2"/>
                    <a:pt x="833" y="2"/>
                    <a:pt x="833" y="2"/>
                  </a:cubicBezTo>
                  <a:cubicBezTo>
                    <a:pt x="833" y="20"/>
                    <a:pt x="833" y="20"/>
                    <a:pt x="833" y="20"/>
                  </a:cubicBezTo>
                  <a:cubicBezTo>
                    <a:pt x="859" y="20"/>
                    <a:pt x="859" y="20"/>
                    <a:pt x="859" y="20"/>
                  </a:cubicBezTo>
                  <a:cubicBezTo>
                    <a:pt x="859" y="102"/>
                    <a:pt x="859" y="102"/>
                    <a:pt x="859" y="102"/>
                  </a:cubicBezTo>
                  <a:cubicBezTo>
                    <a:pt x="883" y="102"/>
                    <a:pt x="883" y="102"/>
                    <a:pt x="883" y="102"/>
                  </a:cubicBezTo>
                  <a:cubicBezTo>
                    <a:pt x="883" y="20"/>
                    <a:pt x="883" y="20"/>
                    <a:pt x="883" y="20"/>
                  </a:cubicBezTo>
                  <a:lnTo>
                    <a:pt x="907" y="20"/>
                  </a:lnTo>
                  <a:close/>
                  <a:moveTo>
                    <a:pt x="792" y="63"/>
                  </a:moveTo>
                  <a:cubicBezTo>
                    <a:pt x="771" y="63"/>
                    <a:pt x="771" y="63"/>
                    <a:pt x="771" y="63"/>
                  </a:cubicBezTo>
                  <a:cubicBezTo>
                    <a:pt x="781" y="19"/>
                    <a:pt x="781" y="19"/>
                    <a:pt x="781" y="19"/>
                  </a:cubicBezTo>
                  <a:lnTo>
                    <a:pt x="792" y="63"/>
                  </a:lnTo>
                  <a:close/>
                  <a:moveTo>
                    <a:pt x="796" y="80"/>
                  </a:moveTo>
                  <a:cubicBezTo>
                    <a:pt x="801" y="102"/>
                    <a:pt x="801" y="102"/>
                    <a:pt x="801" y="102"/>
                  </a:cubicBezTo>
                  <a:cubicBezTo>
                    <a:pt x="826" y="102"/>
                    <a:pt x="826" y="102"/>
                    <a:pt x="826" y="102"/>
                  </a:cubicBezTo>
                  <a:cubicBezTo>
                    <a:pt x="796" y="2"/>
                    <a:pt x="796" y="2"/>
                    <a:pt x="796" y="2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37" y="102"/>
                    <a:pt x="737" y="102"/>
                    <a:pt x="737" y="102"/>
                  </a:cubicBezTo>
                  <a:cubicBezTo>
                    <a:pt x="762" y="102"/>
                    <a:pt x="762" y="102"/>
                    <a:pt x="762" y="102"/>
                  </a:cubicBezTo>
                  <a:cubicBezTo>
                    <a:pt x="767" y="80"/>
                    <a:pt x="767" y="80"/>
                    <a:pt x="767" y="80"/>
                  </a:cubicBezTo>
                  <a:lnTo>
                    <a:pt x="796" y="80"/>
                  </a:lnTo>
                  <a:close/>
                  <a:moveTo>
                    <a:pt x="740" y="2"/>
                  </a:moveTo>
                  <a:cubicBezTo>
                    <a:pt x="740" y="20"/>
                    <a:pt x="740" y="20"/>
                    <a:pt x="740" y="20"/>
                  </a:cubicBezTo>
                  <a:cubicBezTo>
                    <a:pt x="754" y="20"/>
                    <a:pt x="754" y="20"/>
                    <a:pt x="754" y="20"/>
                  </a:cubicBezTo>
                  <a:cubicBezTo>
                    <a:pt x="757" y="2"/>
                    <a:pt x="757" y="2"/>
                    <a:pt x="757" y="2"/>
                  </a:cubicBezTo>
                  <a:lnTo>
                    <a:pt x="740" y="2"/>
                  </a:lnTo>
                  <a:close/>
                  <a:moveTo>
                    <a:pt x="809" y="2"/>
                  </a:moveTo>
                  <a:cubicBezTo>
                    <a:pt x="809" y="20"/>
                    <a:pt x="809" y="20"/>
                    <a:pt x="809" y="20"/>
                  </a:cubicBezTo>
                  <a:cubicBezTo>
                    <a:pt x="824" y="20"/>
                    <a:pt x="824" y="20"/>
                    <a:pt x="824" y="20"/>
                  </a:cubicBezTo>
                  <a:cubicBezTo>
                    <a:pt x="826" y="2"/>
                    <a:pt x="826" y="2"/>
                    <a:pt x="826" y="2"/>
                  </a:cubicBezTo>
                  <a:lnTo>
                    <a:pt x="809" y="2"/>
                  </a:lnTo>
                  <a:close/>
                  <a:moveTo>
                    <a:pt x="283" y="237"/>
                  </a:moveTo>
                  <a:cubicBezTo>
                    <a:pt x="307" y="237"/>
                    <a:pt x="307" y="237"/>
                    <a:pt x="307" y="237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46"/>
                    <a:pt x="298" y="135"/>
                    <a:pt x="280" y="135"/>
                  </a:cubicBezTo>
                  <a:cubicBezTo>
                    <a:pt x="268" y="135"/>
                    <a:pt x="257" y="140"/>
                    <a:pt x="249" y="150"/>
                  </a:cubicBezTo>
                  <a:cubicBezTo>
                    <a:pt x="247" y="137"/>
                    <a:pt x="247" y="137"/>
                    <a:pt x="247" y="13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237"/>
                    <a:pt x="226" y="237"/>
                    <a:pt x="226" y="237"/>
                  </a:cubicBezTo>
                  <a:cubicBezTo>
                    <a:pt x="250" y="237"/>
                    <a:pt x="250" y="237"/>
                    <a:pt x="250" y="237"/>
                  </a:cubicBezTo>
                  <a:cubicBezTo>
                    <a:pt x="250" y="167"/>
                    <a:pt x="250" y="167"/>
                    <a:pt x="250" y="167"/>
                  </a:cubicBezTo>
                  <a:cubicBezTo>
                    <a:pt x="256" y="159"/>
                    <a:pt x="262" y="153"/>
                    <a:pt x="271" y="153"/>
                  </a:cubicBezTo>
                  <a:cubicBezTo>
                    <a:pt x="279" y="153"/>
                    <a:pt x="283" y="157"/>
                    <a:pt x="283" y="167"/>
                  </a:cubicBezTo>
                  <a:lnTo>
                    <a:pt x="283" y="237"/>
                  </a:lnTo>
                  <a:close/>
                  <a:moveTo>
                    <a:pt x="609" y="237"/>
                  </a:moveTo>
                  <a:cubicBezTo>
                    <a:pt x="609" y="166"/>
                    <a:pt x="609" y="166"/>
                    <a:pt x="609" y="166"/>
                  </a:cubicBezTo>
                  <a:cubicBezTo>
                    <a:pt x="614" y="159"/>
                    <a:pt x="621" y="153"/>
                    <a:pt x="628" y="153"/>
                  </a:cubicBezTo>
                  <a:cubicBezTo>
                    <a:pt x="635" y="153"/>
                    <a:pt x="639" y="157"/>
                    <a:pt x="639" y="167"/>
                  </a:cubicBezTo>
                  <a:cubicBezTo>
                    <a:pt x="639" y="237"/>
                    <a:pt x="639" y="237"/>
                    <a:pt x="639" y="237"/>
                  </a:cubicBezTo>
                  <a:cubicBezTo>
                    <a:pt x="663" y="237"/>
                    <a:pt x="663" y="237"/>
                    <a:pt x="663" y="237"/>
                  </a:cubicBezTo>
                  <a:cubicBezTo>
                    <a:pt x="663" y="166"/>
                    <a:pt x="663" y="166"/>
                    <a:pt x="663" y="166"/>
                  </a:cubicBezTo>
                  <a:cubicBezTo>
                    <a:pt x="668" y="159"/>
                    <a:pt x="674" y="153"/>
                    <a:pt x="682" y="153"/>
                  </a:cubicBezTo>
                  <a:cubicBezTo>
                    <a:pt x="689" y="153"/>
                    <a:pt x="692" y="157"/>
                    <a:pt x="692" y="167"/>
                  </a:cubicBezTo>
                  <a:cubicBezTo>
                    <a:pt x="692" y="237"/>
                    <a:pt x="692" y="237"/>
                    <a:pt x="692" y="237"/>
                  </a:cubicBezTo>
                  <a:cubicBezTo>
                    <a:pt x="716" y="237"/>
                    <a:pt x="716" y="237"/>
                    <a:pt x="716" y="237"/>
                  </a:cubicBezTo>
                  <a:cubicBezTo>
                    <a:pt x="716" y="164"/>
                    <a:pt x="716" y="164"/>
                    <a:pt x="716" y="164"/>
                  </a:cubicBezTo>
                  <a:cubicBezTo>
                    <a:pt x="716" y="146"/>
                    <a:pt x="708" y="135"/>
                    <a:pt x="690" y="135"/>
                  </a:cubicBezTo>
                  <a:cubicBezTo>
                    <a:pt x="680" y="135"/>
                    <a:pt x="669" y="140"/>
                    <a:pt x="660" y="150"/>
                  </a:cubicBezTo>
                  <a:cubicBezTo>
                    <a:pt x="657" y="140"/>
                    <a:pt x="649" y="135"/>
                    <a:pt x="636" y="135"/>
                  </a:cubicBezTo>
                  <a:cubicBezTo>
                    <a:pt x="626" y="135"/>
                    <a:pt x="616" y="140"/>
                    <a:pt x="607" y="150"/>
                  </a:cubicBezTo>
                  <a:cubicBezTo>
                    <a:pt x="606" y="137"/>
                    <a:pt x="606" y="137"/>
                    <a:pt x="606" y="137"/>
                  </a:cubicBezTo>
                  <a:cubicBezTo>
                    <a:pt x="585" y="137"/>
                    <a:pt x="585" y="137"/>
                    <a:pt x="585" y="137"/>
                  </a:cubicBezTo>
                  <a:cubicBezTo>
                    <a:pt x="585" y="237"/>
                    <a:pt x="585" y="237"/>
                    <a:pt x="585" y="237"/>
                  </a:cubicBezTo>
                  <a:lnTo>
                    <a:pt x="609" y="237"/>
                  </a:lnTo>
                  <a:close/>
                  <a:moveTo>
                    <a:pt x="331" y="237"/>
                  </a:moveTo>
                  <a:cubicBezTo>
                    <a:pt x="355" y="237"/>
                    <a:pt x="355" y="237"/>
                    <a:pt x="355" y="237"/>
                  </a:cubicBezTo>
                  <a:cubicBezTo>
                    <a:pt x="355" y="137"/>
                    <a:pt x="355" y="137"/>
                    <a:pt x="355" y="137"/>
                  </a:cubicBezTo>
                  <a:cubicBezTo>
                    <a:pt x="331" y="137"/>
                    <a:pt x="331" y="137"/>
                    <a:pt x="331" y="137"/>
                  </a:cubicBezTo>
                  <a:lnTo>
                    <a:pt x="331" y="237"/>
                  </a:lnTo>
                  <a:close/>
                  <a:moveTo>
                    <a:pt x="0" y="237"/>
                  </a:moveTo>
                  <a:cubicBezTo>
                    <a:pt x="24" y="237"/>
                    <a:pt x="24" y="237"/>
                    <a:pt x="24" y="237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0" y="237"/>
                  </a:lnTo>
                  <a:close/>
                  <a:moveTo>
                    <a:pt x="84" y="137"/>
                  </a:moveTo>
                  <a:cubicBezTo>
                    <a:pt x="59" y="137"/>
                    <a:pt x="59" y="137"/>
                    <a:pt x="59" y="137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59" y="237"/>
                    <a:pt x="59" y="237"/>
                    <a:pt x="59" y="237"/>
                  </a:cubicBezTo>
                  <a:cubicBezTo>
                    <a:pt x="86" y="237"/>
                    <a:pt x="86" y="237"/>
                    <a:pt x="86" y="237"/>
                  </a:cubicBezTo>
                  <a:cubicBezTo>
                    <a:pt x="50" y="181"/>
                    <a:pt x="50" y="181"/>
                    <a:pt x="50" y="181"/>
                  </a:cubicBezTo>
                  <a:lnTo>
                    <a:pt x="84" y="137"/>
                  </a:lnTo>
                  <a:close/>
                  <a:moveTo>
                    <a:pt x="125" y="217"/>
                  </a:moveTo>
                  <a:cubicBezTo>
                    <a:pt x="125" y="137"/>
                    <a:pt x="125" y="137"/>
                    <a:pt x="125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237"/>
                    <a:pt x="101" y="237"/>
                    <a:pt x="101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59" y="217"/>
                    <a:pt x="159" y="217"/>
                    <a:pt x="159" y="217"/>
                  </a:cubicBezTo>
                  <a:lnTo>
                    <a:pt x="125" y="217"/>
                  </a:lnTo>
                  <a:close/>
                  <a:moveTo>
                    <a:pt x="177" y="237"/>
                  </a:moveTo>
                  <a:cubicBezTo>
                    <a:pt x="201" y="237"/>
                    <a:pt x="201" y="237"/>
                    <a:pt x="201" y="237"/>
                  </a:cubicBezTo>
                  <a:cubicBezTo>
                    <a:pt x="201" y="137"/>
                    <a:pt x="201" y="137"/>
                    <a:pt x="201" y="137"/>
                  </a:cubicBezTo>
                  <a:cubicBezTo>
                    <a:pt x="177" y="137"/>
                    <a:pt x="177" y="137"/>
                    <a:pt x="177" y="137"/>
                  </a:cubicBezTo>
                  <a:lnTo>
                    <a:pt x="177" y="237"/>
                  </a:lnTo>
                  <a:close/>
                  <a:moveTo>
                    <a:pt x="380" y="237"/>
                  </a:moveTo>
                  <a:cubicBezTo>
                    <a:pt x="404" y="237"/>
                    <a:pt x="404" y="237"/>
                    <a:pt x="404" y="237"/>
                  </a:cubicBezTo>
                  <a:cubicBezTo>
                    <a:pt x="404" y="137"/>
                    <a:pt x="404" y="137"/>
                    <a:pt x="404" y="137"/>
                  </a:cubicBezTo>
                  <a:cubicBezTo>
                    <a:pt x="380" y="137"/>
                    <a:pt x="380" y="137"/>
                    <a:pt x="380" y="137"/>
                  </a:cubicBezTo>
                  <a:lnTo>
                    <a:pt x="380" y="237"/>
                  </a:lnTo>
                  <a:close/>
                  <a:moveTo>
                    <a:pt x="464" y="137"/>
                  </a:moveTo>
                  <a:cubicBezTo>
                    <a:pt x="439" y="137"/>
                    <a:pt x="439" y="137"/>
                    <a:pt x="439" y="137"/>
                  </a:cubicBezTo>
                  <a:cubicBezTo>
                    <a:pt x="405" y="182"/>
                    <a:pt x="405" y="182"/>
                    <a:pt x="405" y="182"/>
                  </a:cubicBezTo>
                  <a:cubicBezTo>
                    <a:pt x="439" y="237"/>
                    <a:pt x="439" y="237"/>
                    <a:pt x="439" y="237"/>
                  </a:cubicBezTo>
                  <a:cubicBezTo>
                    <a:pt x="467" y="237"/>
                    <a:pt x="467" y="237"/>
                    <a:pt x="467" y="237"/>
                  </a:cubicBezTo>
                  <a:cubicBezTo>
                    <a:pt x="430" y="181"/>
                    <a:pt x="430" y="181"/>
                    <a:pt x="430" y="181"/>
                  </a:cubicBezTo>
                  <a:lnTo>
                    <a:pt x="464" y="137"/>
                  </a:lnTo>
                  <a:close/>
                  <a:moveTo>
                    <a:pt x="538" y="137"/>
                  </a:moveTo>
                  <a:cubicBezTo>
                    <a:pt x="538" y="192"/>
                    <a:pt x="538" y="192"/>
                    <a:pt x="538" y="192"/>
                  </a:cubicBezTo>
                  <a:cubicBezTo>
                    <a:pt x="538" y="211"/>
                    <a:pt x="535" y="220"/>
                    <a:pt x="519" y="220"/>
                  </a:cubicBezTo>
                  <a:cubicBezTo>
                    <a:pt x="504" y="220"/>
                    <a:pt x="501" y="211"/>
                    <a:pt x="501" y="192"/>
                  </a:cubicBezTo>
                  <a:cubicBezTo>
                    <a:pt x="501" y="137"/>
                    <a:pt x="501" y="137"/>
                    <a:pt x="501" y="137"/>
                  </a:cubicBezTo>
                  <a:cubicBezTo>
                    <a:pt x="477" y="137"/>
                    <a:pt x="477" y="137"/>
                    <a:pt x="477" y="137"/>
                  </a:cubicBezTo>
                  <a:cubicBezTo>
                    <a:pt x="477" y="193"/>
                    <a:pt x="477" y="193"/>
                    <a:pt x="477" y="193"/>
                  </a:cubicBezTo>
                  <a:cubicBezTo>
                    <a:pt x="477" y="220"/>
                    <a:pt x="489" y="239"/>
                    <a:pt x="519" y="239"/>
                  </a:cubicBezTo>
                  <a:cubicBezTo>
                    <a:pt x="550" y="239"/>
                    <a:pt x="562" y="220"/>
                    <a:pt x="562" y="193"/>
                  </a:cubicBezTo>
                  <a:cubicBezTo>
                    <a:pt x="562" y="137"/>
                    <a:pt x="562" y="137"/>
                    <a:pt x="562" y="137"/>
                  </a:cubicBezTo>
                  <a:lnTo>
                    <a:pt x="538" y="137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9" name="Freeform 32"/>
            <p:cNvSpPr>
              <a:spLocks/>
            </p:cNvSpPr>
            <p:nvPr userDrawn="1"/>
          </p:nvSpPr>
          <p:spPr bwMode="auto">
            <a:xfrm>
              <a:off x="425" y="740"/>
              <a:ext cx="425" cy="567"/>
            </a:xfrm>
            <a:custGeom>
              <a:avLst/>
              <a:gdLst>
                <a:gd name="T0" fmla="*/ 0 w 425"/>
                <a:gd name="T1" fmla="*/ 567 h 567"/>
                <a:gd name="T2" fmla="*/ 0 w 425"/>
                <a:gd name="T3" fmla="*/ 247 h 567"/>
                <a:gd name="T4" fmla="*/ 425 w 425"/>
                <a:gd name="T5" fmla="*/ 0 h 567"/>
                <a:gd name="T6" fmla="*/ 425 w 425"/>
                <a:gd name="T7" fmla="*/ 320 h 567"/>
                <a:gd name="T8" fmla="*/ 0 w 425"/>
                <a:gd name="T9" fmla="*/ 567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567"/>
                  </a:moveTo>
                  <a:lnTo>
                    <a:pt x="0" y="247"/>
                  </a:lnTo>
                  <a:lnTo>
                    <a:pt x="425" y="0"/>
                  </a:lnTo>
                  <a:lnTo>
                    <a:pt x="425" y="320"/>
                  </a:lnTo>
                  <a:lnTo>
                    <a:pt x="0" y="567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33"/>
            <p:cNvSpPr>
              <a:spLocks/>
            </p:cNvSpPr>
            <p:nvPr userDrawn="1"/>
          </p:nvSpPr>
          <p:spPr bwMode="auto">
            <a:xfrm>
              <a:off x="0" y="740"/>
              <a:ext cx="425" cy="567"/>
            </a:xfrm>
            <a:custGeom>
              <a:avLst/>
              <a:gdLst>
                <a:gd name="T0" fmla="*/ 0 w 425"/>
                <a:gd name="T1" fmla="*/ 0 h 567"/>
                <a:gd name="T2" fmla="*/ 0 w 425"/>
                <a:gd name="T3" fmla="*/ 320 h 567"/>
                <a:gd name="T4" fmla="*/ 425 w 425"/>
                <a:gd name="T5" fmla="*/ 567 h 567"/>
                <a:gd name="T6" fmla="*/ 425 w 425"/>
                <a:gd name="T7" fmla="*/ 247 h 567"/>
                <a:gd name="T8" fmla="*/ 0 w 425"/>
                <a:gd name="T9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0"/>
                  </a:moveTo>
                  <a:lnTo>
                    <a:pt x="0" y="320"/>
                  </a:lnTo>
                  <a:lnTo>
                    <a:pt x="425" y="567"/>
                  </a:lnTo>
                  <a:lnTo>
                    <a:pt x="425" y="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34"/>
            <p:cNvSpPr>
              <a:spLocks/>
            </p:cNvSpPr>
            <p:nvPr userDrawn="1"/>
          </p:nvSpPr>
          <p:spPr bwMode="auto">
            <a:xfrm>
              <a:off x="0" y="1144"/>
              <a:ext cx="425" cy="404"/>
            </a:xfrm>
            <a:custGeom>
              <a:avLst/>
              <a:gdLst>
                <a:gd name="T0" fmla="*/ 0 w 425"/>
                <a:gd name="T1" fmla="*/ 404 h 404"/>
                <a:gd name="T2" fmla="*/ 0 w 425"/>
                <a:gd name="T3" fmla="*/ 84 h 404"/>
                <a:gd name="T4" fmla="*/ 147 w 425"/>
                <a:gd name="T5" fmla="*/ 0 h 404"/>
                <a:gd name="T6" fmla="*/ 425 w 425"/>
                <a:gd name="T7" fmla="*/ 163 h 404"/>
                <a:gd name="T8" fmla="*/ 0 w 425"/>
                <a:gd name="T9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404">
                  <a:moveTo>
                    <a:pt x="0" y="404"/>
                  </a:moveTo>
                  <a:lnTo>
                    <a:pt x="0" y="84"/>
                  </a:lnTo>
                  <a:lnTo>
                    <a:pt x="147" y="0"/>
                  </a:lnTo>
                  <a:lnTo>
                    <a:pt x="425" y="163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30" name="Rechteck 29"/>
          <p:cNvSpPr/>
          <p:nvPr userDrawn="1"/>
        </p:nvSpPr>
        <p:spPr>
          <a:xfrm>
            <a:off x="-9689" y="4850110"/>
            <a:ext cx="5529625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1" name="Title 1"/>
          <p:cNvSpPr>
            <a:spLocks noGrp="1"/>
          </p:cNvSpPr>
          <p:nvPr>
            <p:ph type="ctrTitle" hasCustomPrompt="1"/>
          </p:nvPr>
        </p:nvSpPr>
        <p:spPr>
          <a:xfrm>
            <a:off x="316275" y="5113759"/>
            <a:ext cx="11540364" cy="792088"/>
          </a:xfrm>
        </p:spPr>
        <p:txBody>
          <a:bodyPr bIns="9144" anchor="ctr" anchorCtr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Veranstaltung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277" y="5986273"/>
            <a:ext cx="11540364" cy="567646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Ort | Datum | Vortragender</a:t>
            </a:r>
          </a:p>
        </p:txBody>
      </p:sp>
      <p:grpSp>
        <p:nvGrpSpPr>
          <p:cNvPr id="34" name="Gruppieren 33"/>
          <p:cNvGrpSpPr/>
          <p:nvPr userDrawn="1"/>
        </p:nvGrpSpPr>
        <p:grpSpPr>
          <a:xfrm>
            <a:off x="6385952" y="468582"/>
            <a:ext cx="5854731" cy="697762"/>
            <a:chOff x="4789464" y="468582"/>
            <a:chExt cx="4391048" cy="697762"/>
          </a:xfrm>
        </p:grpSpPr>
        <p:pic>
          <p:nvPicPr>
            <p:cNvPr id="39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856">
              <a:off x="4789464" y="468582"/>
              <a:ext cx="414854" cy="399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feld 39"/>
            <p:cNvSpPr txBox="1"/>
            <p:nvPr userDrawn="1"/>
          </p:nvSpPr>
          <p:spPr>
            <a:xfrm>
              <a:off x="4941572" y="666207"/>
              <a:ext cx="4238940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de-DE" sz="2650" b="0">
                  <a:solidFill>
                    <a:schemeClr val="accent1"/>
                  </a:solidFill>
                  <a:latin typeface="Fira Sans" pitchFamily="34" charset="0"/>
                  <a:ea typeface="Fira Sans" pitchFamily="34" charset="0"/>
                </a:rPr>
                <a:t>Klinik für Nuklearmedizin</a:t>
              </a:r>
            </a:p>
          </p:txBody>
        </p:sp>
      </p:grpSp>
      <p:grpSp>
        <p:nvGrpSpPr>
          <p:cNvPr id="26" name="Group 22"/>
          <p:cNvGrpSpPr>
            <a:grpSpLocks noChangeAspect="1"/>
          </p:cNvGrpSpPr>
          <p:nvPr userDrawn="1"/>
        </p:nvGrpSpPr>
        <p:grpSpPr bwMode="auto">
          <a:xfrm>
            <a:off x="-9691" y="2422822"/>
            <a:ext cx="2127251" cy="1760538"/>
            <a:chOff x="0" y="1636"/>
            <a:chExt cx="1005" cy="1109"/>
          </a:xfrm>
        </p:grpSpPr>
        <p:sp>
          <p:nvSpPr>
            <p:cNvPr id="27" name="Freeform 24"/>
            <p:cNvSpPr>
              <a:spLocks/>
            </p:cNvSpPr>
            <p:nvPr userDrawn="1"/>
          </p:nvSpPr>
          <p:spPr bwMode="auto">
            <a:xfrm>
              <a:off x="308" y="1636"/>
              <a:ext cx="697" cy="930"/>
            </a:xfrm>
            <a:custGeom>
              <a:avLst/>
              <a:gdLst>
                <a:gd name="T0" fmla="*/ 0 w 697"/>
                <a:gd name="T1" fmla="*/ 930 h 930"/>
                <a:gd name="T2" fmla="*/ 0 w 697"/>
                <a:gd name="T3" fmla="*/ 403 h 930"/>
                <a:gd name="T4" fmla="*/ 697 w 697"/>
                <a:gd name="T5" fmla="*/ 0 h 930"/>
                <a:gd name="T6" fmla="*/ 697 w 697"/>
                <a:gd name="T7" fmla="*/ 527 h 930"/>
                <a:gd name="T8" fmla="*/ 0 w 697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930">
                  <a:moveTo>
                    <a:pt x="0" y="930"/>
                  </a:moveTo>
                  <a:lnTo>
                    <a:pt x="0" y="403"/>
                  </a:lnTo>
                  <a:lnTo>
                    <a:pt x="697" y="0"/>
                  </a:lnTo>
                  <a:lnTo>
                    <a:pt x="697" y="527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Freeform 25"/>
            <p:cNvSpPr>
              <a:spLocks/>
            </p:cNvSpPr>
            <p:nvPr userDrawn="1"/>
          </p:nvSpPr>
          <p:spPr bwMode="auto">
            <a:xfrm>
              <a:off x="0" y="1861"/>
              <a:ext cx="308" cy="705"/>
            </a:xfrm>
            <a:custGeom>
              <a:avLst/>
              <a:gdLst>
                <a:gd name="T0" fmla="*/ 0 w 308"/>
                <a:gd name="T1" fmla="*/ 0 h 705"/>
                <a:gd name="T2" fmla="*/ 0 w 308"/>
                <a:gd name="T3" fmla="*/ 528 h 705"/>
                <a:gd name="T4" fmla="*/ 308 w 308"/>
                <a:gd name="T5" fmla="*/ 705 h 705"/>
                <a:gd name="T6" fmla="*/ 308 w 308"/>
                <a:gd name="T7" fmla="*/ 178 h 705"/>
                <a:gd name="T8" fmla="*/ 0 w 308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705">
                  <a:moveTo>
                    <a:pt x="0" y="0"/>
                  </a:moveTo>
                  <a:lnTo>
                    <a:pt x="0" y="528"/>
                  </a:lnTo>
                  <a:lnTo>
                    <a:pt x="308" y="705"/>
                  </a:lnTo>
                  <a:lnTo>
                    <a:pt x="308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9" name="Freeform 26"/>
            <p:cNvSpPr>
              <a:spLocks/>
            </p:cNvSpPr>
            <p:nvPr userDrawn="1"/>
          </p:nvSpPr>
          <p:spPr bwMode="auto">
            <a:xfrm>
              <a:off x="0" y="2389"/>
              <a:ext cx="308" cy="356"/>
            </a:xfrm>
            <a:custGeom>
              <a:avLst/>
              <a:gdLst>
                <a:gd name="T0" fmla="*/ 0 w 308"/>
                <a:gd name="T1" fmla="*/ 0 h 356"/>
                <a:gd name="T2" fmla="*/ 0 w 308"/>
                <a:gd name="T3" fmla="*/ 356 h 356"/>
                <a:gd name="T4" fmla="*/ 308 w 308"/>
                <a:gd name="T5" fmla="*/ 177 h 356"/>
                <a:gd name="T6" fmla="*/ 0 w 308"/>
                <a:gd name="T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356">
                  <a:moveTo>
                    <a:pt x="0" y="0"/>
                  </a:moveTo>
                  <a:lnTo>
                    <a:pt x="0" y="356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0" y="2060848"/>
            <a:ext cx="5472608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360" y="2708920"/>
            <a:ext cx="5472608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32" y="2060848"/>
            <a:ext cx="5472608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32" y="2708920"/>
            <a:ext cx="5472608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232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124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160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hteck 95"/>
          <p:cNvSpPr/>
          <p:nvPr userDrawn="1"/>
        </p:nvSpPr>
        <p:spPr>
          <a:xfrm>
            <a:off x="-9691" y="1268760"/>
            <a:ext cx="12192001" cy="5040560"/>
          </a:xfrm>
          <a:prstGeom prst="rect">
            <a:avLst/>
          </a:prstGeom>
          <a:solidFill>
            <a:srgbClr val="D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97" name="Group 4"/>
          <p:cNvGrpSpPr>
            <a:grpSpLocks noChangeAspect="1"/>
          </p:cNvGrpSpPr>
          <p:nvPr userDrawn="1"/>
        </p:nvGrpSpPr>
        <p:grpSpPr bwMode="auto">
          <a:xfrm>
            <a:off x="-25197" y="-57368"/>
            <a:ext cx="12220800" cy="3395785"/>
            <a:chOff x="-8" y="921"/>
            <a:chExt cx="5768" cy="2137"/>
          </a:xfrm>
        </p:grpSpPr>
        <p:sp>
          <p:nvSpPr>
            <p:cNvPr id="9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262"/>
              <a:ext cx="5760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9" name="Freeform 5"/>
            <p:cNvSpPr>
              <a:spLocks/>
            </p:cNvSpPr>
            <p:nvPr userDrawn="1"/>
          </p:nvSpPr>
          <p:spPr bwMode="auto">
            <a:xfrm>
              <a:off x="-8" y="921"/>
              <a:ext cx="5768" cy="2137"/>
            </a:xfrm>
            <a:custGeom>
              <a:avLst/>
              <a:gdLst>
                <a:gd name="T0" fmla="*/ 0 w 5760"/>
                <a:gd name="T1" fmla="*/ 0 h 1796"/>
                <a:gd name="T2" fmla="*/ 0 w 5760"/>
                <a:gd name="T3" fmla="*/ 1796 h 1796"/>
                <a:gd name="T4" fmla="*/ 2003 w 5760"/>
                <a:gd name="T5" fmla="*/ 623 h 1796"/>
                <a:gd name="T6" fmla="*/ 5760 w 5760"/>
                <a:gd name="T7" fmla="*/ 623 h 1796"/>
                <a:gd name="T8" fmla="*/ 5760 w 5760"/>
                <a:gd name="T9" fmla="*/ 0 h 1796"/>
                <a:gd name="T10" fmla="*/ 0 w 5760"/>
                <a:gd name="T11" fmla="*/ 0 h 1796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10000 w 10000"/>
                <a:gd name="connsiteY4" fmla="*/ 1897 h 11897"/>
                <a:gd name="connsiteX5" fmla="*/ 0 w 10000"/>
                <a:gd name="connsiteY5" fmla="*/ 0 h 11897"/>
                <a:gd name="connsiteX0" fmla="*/ 0 w 10000"/>
                <a:gd name="connsiteY0" fmla="*/ 135 h 12032"/>
                <a:gd name="connsiteX1" fmla="*/ 0 w 10000"/>
                <a:gd name="connsiteY1" fmla="*/ 12032 h 12032"/>
                <a:gd name="connsiteX2" fmla="*/ 3477 w 10000"/>
                <a:gd name="connsiteY2" fmla="*/ 5501 h 12032"/>
                <a:gd name="connsiteX3" fmla="*/ 10000 w 10000"/>
                <a:gd name="connsiteY3" fmla="*/ 5501 h 12032"/>
                <a:gd name="connsiteX4" fmla="*/ 9993 w 10000"/>
                <a:gd name="connsiteY4" fmla="*/ 0 h 12032"/>
                <a:gd name="connsiteX5" fmla="*/ 0 w 10000"/>
                <a:gd name="connsiteY5" fmla="*/ 135 h 12032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9993 w 10000"/>
                <a:gd name="connsiteY4" fmla="*/ 23 h 11897"/>
                <a:gd name="connsiteX5" fmla="*/ 0 w 10000"/>
                <a:gd name="connsiteY5" fmla="*/ 0 h 11897"/>
                <a:gd name="connsiteX0" fmla="*/ 0 w 10007"/>
                <a:gd name="connsiteY0" fmla="*/ 0 h 11942"/>
                <a:gd name="connsiteX1" fmla="*/ 7 w 10007"/>
                <a:gd name="connsiteY1" fmla="*/ 11942 h 11942"/>
                <a:gd name="connsiteX2" fmla="*/ 3484 w 10007"/>
                <a:gd name="connsiteY2" fmla="*/ 5411 h 11942"/>
                <a:gd name="connsiteX3" fmla="*/ 10007 w 10007"/>
                <a:gd name="connsiteY3" fmla="*/ 5411 h 11942"/>
                <a:gd name="connsiteX4" fmla="*/ 10000 w 10007"/>
                <a:gd name="connsiteY4" fmla="*/ 68 h 11942"/>
                <a:gd name="connsiteX5" fmla="*/ 0 w 10007"/>
                <a:gd name="connsiteY5" fmla="*/ 0 h 11942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0 w 10014"/>
                <a:gd name="connsiteY0" fmla="*/ 0 h 11897"/>
                <a:gd name="connsiteX1" fmla="*/ 14 w 10014"/>
                <a:gd name="connsiteY1" fmla="*/ 11897 h 11897"/>
                <a:gd name="connsiteX2" fmla="*/ 3491 w 10014"/>
                <a:gd name="connsiteY2" fmla="*/ 5366 h 11897"/>
                <a:gd name="connsiteX3" fmla="*/ 10014 w 10014"/>
                <a:gd name="connsiteY3" fmla="*/ 5366 h 11897"/>
                <a:gd name="connsiteX4" fmla="*/ 10007 w 10014"/>
                <a:gd name="connsiteY4" fmla="*/ 23 h 11897"/>
                <a:gd name="connsiteX5" fmla="*/ 0 w 10014"/>
                <a:gd name="connsiteY5" fmla="*/ 0 h 1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4" h="11897">
                  <a:moveTo>
                    <a:pt x="0" y="0"/>
                  </a:moveTo>
                  <a:cubicBezTo>
                    <a:pt x="2" y="3981"/>
                    <a:pt x="12" y="7916"/>
                    <a:pt x="14" y="11897"/>
                  </a:cubicBezTo>
                  <a:lnTo>
                    <a:pt x="3491" y="5366"/>
                  </a:lnTo>
                  <a:lnTo>
                    <a:pt x="10014" y="5366"/>
                  </a:lnTo>
                  <a:cubicBezTo>
                    <a:pt x="10012" y="3532"/>
                    <a:pt x="10009" y="1857"/>
                    <a:pt x="10007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grpSp>
        <p:nvGrpSpPr>
          <p:cNvPr id="100" name="Group 22"/>
          <p:cNvGrpSpPr>
            <a:grpSpLocks noChangeAspect="1"/>
          </p:cNvGrpSpPr>
          <p:nvPr userDrawn="1"/>
        </p:nvGrpSpPr>
        <p:grpSpPr bwMode="auto">
          <a:xfrm>
            <a:off x="-44195" y="2422822"/>
            <a:ext cx="2127251" cy="1760538"/>
            <a:chOff x="0" y="1636"/>
            <a:chExt cx="1005" cy="1109"/>
          </a:xfrm>
        </p:grpSpPr>
        <p:sp>
          <p:nvSpPr>
            <p:cNvPr id="101" name="Freeform 24"/>
            <p:cNvSpPr>
              <a:spLocks/>
            </p:cNvSpPr>
            <p:nvPr userDrawn="1"/>
          </p:nvSpPr>
          <p:spPr bwMode="auto">
            <a:xfrm>
              <a:off x="308" y="1636"/>
              <a:ext cx="697" cy="930"/>
            </a:xfrm>
            <a:custGeom>
              <a:avLst/>
              <a:gdLst>
                <a:gd name="T0" fmla="*/ 0 w 697"/>
                <a:gd name="T1" fmla="*/ 930 h 930"/>
                <a:gd name="T2" fmla="*/ 0 w 697"/>
                <a:gd name="T3" fmla="*/ 403 h 930"/>
                <a:gd name="T4" fmla="*/ 697 w 697"/>
                <a:gd name="T5" fmla="*/ 0 h 930"/>
                <a:gd name="T6" fmla="*/ 697 w 697"/>
                <a:gd name="T7" fmla="*/ 527 h 930"/>
                <a:gd name="T8" fmla="*/ 0 w 697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930">
                  <a:moveTo>
                    <a:pt x="0" y="930"/>
                  </a:moveTo>
                  <a:lnTo>
                    <a:pt x="0" y="403"/>
                  </a:lnTo>
                  <a:lnTo>
                    <a:pt x="697" y="0"/>
                  </a:lnTo>
                  <a:lnTo>
                    <a:pt x="697" y="527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2" name="Freeform 25"/>
            <p:cNvSpPr>
              <a:spLocks/>
            </p:cNvSpPr>
            <p:nvPr userDrawn="1"/>
          </p:nvSpPr>
          <p:spPr bwMode="auto">
            <a:xfrm>
              <a:off x="0" y="1861"/>
              <a:ext cx="308" cy="705"/>
            </a:xfrm>
            <a:custGeom>
              <a:avLst/>
              <a:gdLst>
                <a:gd name="T0" fmla="*/ 0 w 308"/>
                <a:gd name="T1" fmla="*/ 0 h 705"/>
                <a:gd name="T2" fmla="*/ 0 w 308"/>
                <a:gd name="T3" fmla="*/ 528 h 705"/>
                <a:gd name="T4" fmla="*/ 308 w 308"/>
                <a:gd name="T5" fmla="*/ 705 h 705"/>
                <a:gd name="T6" fmla="*/ 308 w 308"/>
                <a:gd name="T7" fmla="*/ 178 h 705"/>
                <a:gd name="T8" fmla="*/ 0 w 308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705">
                  <a:moveTo>
                    <a:pt x="0" y="0"/>
                  </a:moveTo>
                  <a:lnTo>
                    <a:pt x="0" y="528"/>
                  </a:lnTo>
                  <a:lnTo>
                    <a:pt x="308" y="705"/>
                  </a:lnTo>
                  <a:lnTo>
                    <a:pt x="308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3" name="Freeform 26"/>
            <p:cNvSpPr>
              <a:spLocks/>
            </p:cNvSpPr>
            <p:nvPr userDrawn="1"/>
          </p:nvSpPr>
          <p:spPr bwMode="auto">
            <a:xfrm>
              <a:off x="0" y="2389"/>
              <a:ext cx="308" cy="356"/>
            </a:xfrm>
            <a:custGeom>
              <a:avLst/>
              <a:gdLst>
                <a:gd name="T0" fmla="*/ 0 w 308"/>
                <a:gd name="T1" fmla="*/ 0 h 356"/>
                <a:gd name="T2" fmla="*/ 0 w 308"/>
                <a:gd name="T3" fmla="*/ 356 h 356"/>
                <a:gd name="T4" fmla="*/ 308 w 308"/>
                <a:gd name="T5" fmla="*/ 177 h 356"/>
                <a:gd name="T6" fmla="*/ 0 w 308"/>
                <a:gd name="T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356">
                  <a:moveTo>
                    <a:pt x="0" y="0"/>
                  </a:moveTo>
                  <a:lnTo>
                    <a:pt x="0" y="356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pic>
        <p:nvPicPr>
          <p:cNvPr id="23" name="Grafik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34" t="16279" r="9717" b="16358"/>
          <a:stretch/>
        </p:blipFill>
        <p:spPr>
          <a:xfrm>
            <a:off x="388995" y="450464"/>
            <a:ext cx="3522843" cy="1313762"/>
          </a:xfrm>
          <a:prstGeom prst="rect">
            <a:avLst/>
          </a:prstGeom>
        </p:spPr>
      </p:pic>
      <p:sp>
        <p:nvSpPr>
          <p:cNvPr id="113" name="Textplatzhalter 47"/>
          <p:cNvSpPr>
            <a:spLocks noGrp="1"/>
          </p:cNvSpPr>
          <p:nvPr>
            <p:ph type="body" sz="quarter" idx="14" hasCustomPrompt="1"/>
          </p:nvPr>
        </p:nvSpPr>
        <p:spPr>
          <a:xfrm>
            <a:off x="4175787" y="492106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Klinikname</a:t>
            </a:r>
          </a:p>
        </p:txBody>
      </p:sp>
      <p:sp>
        <p:nvSpPr>
          <p:cNvPr id="114" name="Textplatzhalter 47"/>
          <p:cNvSpPr>
            <a:spLocks noGrp="1"/>
          </p:cNvSpPr>
          <p:nvPr>
            <p:ph type="body" sz="quarter" idx="15" hasCustomPrompt="1"/>
          </p:nvPr>
        </p:nvSpPr>
        <p:spPr>
          <a:xfrm>
            <a:off x="4175787" y="780138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5787" y="1590522"/>
            <a:ext cx="7680853" cy="471879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2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20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2000">
                <a:solidFill>
                  <a:schemeClr val="accent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B1B3AD-80CD-4C4C-B9E6-D3174EA9BC3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653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ildplatzhalter 8"/>
          <p:cNvSpPr>
            <a:spLocks noGrp="1"/>
          </p:cNvSpPr>
          <p:nvPr>
            <p:ph type="pic" sz="quarter" idx="15"/>
          </p:nvPr>
        </p:nvSpPr>
        <p:spPr>
          <a:xfrm>
            <a:off x="0" y="-57367"/>
            <a:ext cx="12192000" cy="6915368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grpSp>
        <p:nvGrpSpPr>
          <p:cNvPr id="34" name="Group 4"/>
          <p:cNvGrpSpPr>
            <a:grpSpLocks noChangeAspect="1"/>
          </p:cNvGrpSpPr>
          <p:nvPr userDrawn="1"/>
        </p:nvGrpSpPr>
        <p:grpSpPr bwMode="auto">
          <a:xfrm>
            <a:off x="-12777" y="-57368"/>
            <a:ext cx="12221635" cy="3392488"/>
            <a:chOff x="-13" y="921"/>
            <a:chExt cx="5774" cy="2137"/>
          </a:xfrm>
        </p:grpSpPr>
        <p:sp>
          <p:nvSpPr>
            <p:cNvPr id="3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262"/>
              <a:ext cx="5760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5"/>
            <p:cNvSpPr>
              <a:spLocks/>
            </p:cNvSpPr>
            <p:nvPr userDrawn="1"/>
          </p:nvSpPr>
          <p:spPr bwMode="auto">
            <a:xfrm>
              <a:off x="-13" y="921"/>
              <a:ext cx="5774" cy="2137"/>
            </a:xfrm>
            <a:custGeom>
              <a:avLst/>
              <a:gdLst>
                <a:gd name="T0" fmla="*/ 0 w 5760"/>
                <a:gd name="T1" fmla="*/ 0 h 1796"/>
                <a:gd name="T2" fmla="*/ 0 w 5760"/>
                <a:gd name="T3" fmla="*/ 1796 h 1796"/>
                <a:gd name="T4" fmla="*/ 2003 w 5760"/>
                <a:gd name="T5" fmla="*/ 623 h 1796"/>
                <a:gd name="T6" fmla="*/ 5760 w 5760"/>
                <a:gd name="T7" fmla="*/ 623 h 1796"/>
                <a:gd name="T8" fmla="*/ 5760 w 5760"/>
                <a:gd name="T9" fmla="*/ 0 h 1796"/>
                <a:gd name="T10" fmla="*/ 0 w 5760"/>
                <a:gd name="T11" fmla="*/ 0 h 1796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10000 w 10000"/>
                <a:gd name="connsiteY4" fmla="*/ 1897 h 11897"/>
                <a:gd name="connsiteX5" fmla="*/ 0 w 10000"/>
                <a:gd name="connsiteY5" fmla="*/ 0 h 11897"/>
                <a:gd name="connsiteX0" fmla="*/ 0 w 10000"/>
                <a:gd name="connsiteY0" fmla="*/ 135 h 12032"/>
                <a:gd name="connsiteX1" fmla="*/ 0 w 10000"/>
                <a:gd name="connsiteY1" fmla="*/ 12032 h 12032"/>
                <a:gd name="connsiteX2" fmla="*/ 3477 w 10000"/>
                <a:gd name="connsiteY2" fmla="*/ 5501 h 12032"/>
                <a:gd name="connsiteX3" fmla="*/ 10000 w 10000"/>
                <a:gd name="connsiteY3" fmla="*/ 5501 h 12032"/>
                <a:gd name="connsiteX4" fmla="*/ 9993 w 10000"/>
                <a:gd name="connsiteY4" fmla="*/ 0 h 12032"/>
                <a:gd name="connsiteX5" fmla="*/ 0 w 10000"/>
                <a:gd name="connsiteY5" fmla="*/ 135 h 12032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9993 w 10000"/>
                <a:gd name="connsiteY4" fmla="*/ 23 h 11897"/>
                <a:gd name="connsiteX5" fmla="*/ 0 w 10000"/>
                <a:gd name="connsiteY5" fmla="*/ 0 h 11897"/>
                <a:gd name="connsiteX0" fmla="*/ 0 w 10007"/>
                <a:gd name="connsiteY0" fmla="*/ 0 h 11942"/>
                <a:gd name="connsiteX1" fmla="*/ 7 w 10007"/>
                <a:gd name="connsiteY1" fmla="*/ 11942 h 11942"/>
                <a:gd name="connsiteX2" fmla="*/ 3484 w 10007"/>
                <a:gd name="connsiteY2" fmla="*/ 5411 h 11942"/>
                <a:gd name="connsiteX3" fmla="*/ 10007 w 10007"/>
                <a:gd name="connsiteY3" fmla="*/ 5411 h 11942"/>
                <a:gd name="connsiteX4" fmla="*/ 10000 w 10007"/>
                <a:gd name="connsiteY4" fmla="*/ 68 h 11942"/>
                <a:gd name="connsiteX5" fmla="*/ 0 w 10007"/>
                <a:gd name="connsiteY5" fmla="*/ 0 h 11942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0 w 10014"/>
                <a:gd name="connsiteY0" fmla="*/ 0 h 11897"/>
                <a:gd name="connsiteX1" fmla="*/ 14 w 10014"/>
                <a:gd name="connsiteY1" fmla="*/ 11897 h 11897"/>
                <a:gd name="connsiteX2" fmla="*/ 3491 w 10014"/>
                <a:gd name="connsiteY2" fmla="*/ 5366 h 11897"/>
                <a:gd name="connsiteX3" fmla="*/ 10014 w 10014"/>
                <a:gd name="connsiteY3" fmla="*/ 5366 h 11897"/>
                <a:gd name="connsiteX4" fmla="*/ 10007 w 10014"/>
                <a:gd name="connsiteY4" fmla="*/ 23 h 11897"/>
                <a:gd name="connsiteX5" fmla="*/ 0 w 10014"/>
                <a:gd name="connsiteY5" fmla="*/ 0 h 1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4" h="11897">
                  <a:moveTo>
                    <a:pt x="0" y="0"/>
                  </a:moveTo>
                  <a:cubicBezTo>
                    <a:pt x="2" y="3981"/>
                    <a:pt x="12" y="7916"/>
                    <a:pt x="14" y="11897"/>
                  </a:cubicBezTo>
                  <a:lnTo>
                    <a:pt x="3491" y="5366"/>
                  </a:lnTo>
                  <a:lnTo>
                    <a:pt x="10014" y="5366"/>
                  </a:lnTo>
                  <a:cubicBezTo>
                    <a:pt x="10012" y="3532"/>
                    <a:pt x="10009" y="1857"/>
                    <a:pt x="10007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grpSp>
        <p:nvGrpSpPr>
          <p:cNvPr id="37" name="Group 22"/>
          <p:cNvGrpSpPr>
            <a:grpSpLocks noChangeAspect="1"/>
          </p:cNvGrpSpPr>
          <p:nvPr userDrawn="1"/>
        </p:nvGrpSpPr>
        <p:grpSpPr bwMode="auto">
          <a:xfrm>
            <a:off x="-32694" y="2422822"/>
            <a:ext cx="2127251" cy="1760538"/>
            <a:chOff x="0" y="1636"/>
            <a:chExt cx="1005" cy="1109"/>
          </a:xfrm>
        </p:grpSpPr>
        <p:sp>
          <p:nvSpPr>
            <p:cNvPr id="38" name="Freeform 24"/>
            <p:cNvSpPr>
              <a:spLocks/>
            </p:cNvSpPr>
            <p:nvPr userDrawn="1"/>
          </p:nvSpPr>
          <p:spPr bwMode="auto">
            <a:xfrm>
              <a:off x="308" y="1636"/>
              <a:ext cx="697" cy="930"/>
            </a:xfrm>
            <a:custGeom>
              <a:avLst/>
              <a:gdLst>
                <a:gd name="T0" fmla="*/ 0 w 697"/>
                <a:gd name="T1" fmla="*/ 930 h 930"/>
                <a:gd name="T2" fmla="*/ 0 w 697"/>
                <a:gd name="T3" fmla="*/ 403 h 930"/>
                <a:gd name="T4" fmla="*/ 697 w 697"/>
                <a:gd name="T5" fmla="*/ 0 h 930"/>
                <a:gd name="T6" fmla="*/ 697 w 697"/>
                <a:gd name="T7" fmla="*/ 527 h 930"/>
                <a:gd name="T8" fmla="*/ 0 w 697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930">
                  <a:moveTo>
                    <a:pt x="0" y="930"/>
                  </a:moveTo>
                  <a:lnTo>
                    <a:pt x="0" y="403"/>
                  </a:lnTo>
                  <a:lnTo>
                    <a:pt x="697" y="0"/>
                  </a:lnTo>
                  <a:lnTo>
                    <a:pt x="697" y="527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9" name="Freeform 25"/>
            <p:cNvSpPr>
              <a:spLocks/>
            </p:cNvSpPr>
            <p:nvPr userDrawn="1"/>
          </p:nvSpPr>
          <p:spPr bwMode="auto">
            <a:xfrm>
              <a:off x="0" y="1861"/>
              <a:ext cx="308" cy="705"/>
            </a:xfrm>
            <a:custGeom>
              <a:avLst/>
              <a:gdLst>
                <a:gd name="T0" fmla="*/ 0 w 308"/>
                <a:gd name="T1" fmla="*/ 0 h 705"/>
                <a:gd name="T2" fmla="*/ 0 w 308"/>
                <a:gd name="T3" fmla="*/ 528 h 705"/>
                <a:gd name="T4" fmla="*/ 308 w 308"/>
                <a:gd name="T5" fmla="*/ 705 h 705"/>
                <a:gd name="T6" fmla="*/ 308 w 308"/>
                <a:gd name="T7" fmla="*/ 178 h 705"/>
                <a:gd name="T8" fmla="*/ 0 w 308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705">
                  <a:moveTo>
                    <a:pt x="0" y="0"/>
                  </a:moveTo>
                  <a:lnTo>
                    <a:pt x="0" y="528"/>
                  </a:lnTo>
                  <a:lnTo>
                    <a:pt x="308" y="705"/>
                  </a:lnTo>
                  <a:lnTo>
                    <a:pt x="308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0" name="Freeform 26"/>
            <p:cNvSpPr>
              <a:spLocks/>
            </p:cNvSpPr>
            <p:nvPr userDrawn="1"/>
          </p:nvSpPr>
          <p:spPr bwMode="auto">
            <a:xfrm>
              <a:off x="0" y="2389"/>
              <a:ext cx="308" cy="356"/>
            </a:xfrm>
            <a:custGeom>
              <a:avLst/>
              <a:gdLst>
                <a:gd name="T0" fmla="*/ 0 w 308"/>
                <a:gd name="T1" fmla="*/ 0 h 356"/>
                <a:gd name="T2" fmla="*/ 0 w 308"/>
                <a:gd name="T3" fmla="*/ 356 h 356"/>
                <a:gd name="T4" fmla="*/ 308 w 308"/>
                <a:gd name="T5" fmla="*/ 177 h 356"/>
                <a:gd name="T6" fmla="*/ 0 w 308"/>
                <a:gd name="T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356">
                  <a:moveTo>
                    <a:pt x="0" y="0"/>
                  </a:moveTo>
                  <a:lnTo>
                    <a:pt x="0" y="356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pic>
        <p:nvPicPr>
          <p:cNvPr id="23" name="Grafik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34" t="16279" r="9717" b="16358"/>
          <a:stretch/>
        </p:blipFill>
        <p:spPr>
          <a:xfrm>
            <a:off x="388995" y="450464"/>
            <a:ext cx="3522843" cy="1313762"/>
          </a:xfrm>
          <a:prstGeom prst="rect">
            <a:avLst/>
          </a:prstGeom>
        </p:spPr>
      </p:pic>
      <p:sp>
        <p:nvSpPr>
          <p:cNvPr id="48" name="Rechteck 47"/>
          <p:cNvSpPr/>
          <p:nvPr userDrawn="1"/>
        </p:nvSpPr>
        <p:spPr>
          <a:xfrm>
            <a:off x="-9690" y="4581128"/>
            <a:ext cx="12201689" cy="2276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9" name="Textplatzhalt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4175787" y="492106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Klinikname</a:t>
            </a:r>
          </a:p>
        </p:txBody>
      </p:sp>
      <p:sp>
        <p:nvSpPr>
          <p:cNvPr id="50" name="Textplatzhalter 47"/>
          <p:cNvSpPr>
            <a:spLocks noGrp="1"/>
          </p:cNvSpPr>
          <p:nvPr>
            <p:ph type="body" sz="quarter" idx="13" hasCustomPrompt="1"/>
          </p:nvPr>
        </p:nvSpPr>
        <p:spPr>
          <a:xfrm>
            <a:off x="4175787" y="780138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51" name="Title 1"/>
          <p:cNvSpPr>
            <a:spLocks noGrp="1"/>
          </p:cNvSpPr>
          <p:nvPr>
            <p:ph type="ctrTitle"/>
          </p:nvPr>
        </p:nvSpPr>
        <p:spPr>
          <a:xfrm>
            <a:off x="316275" y="4869160"/>
            <a:ext cx="11540364" cy="792088"/>
          </a:xfrm>
        </p:spPr>
        <p:txBody>
          <a:bodyPr bIns="9144" anchor="ctr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52" name="Subtitle 2"/>
          <p:cNvSpPr>
            <a:spLocks noGrp="1"/>
          </p:cNvSpPr>
          <p:nvPr>
            <p:ph type="subTitle" idx="1"/>
          </p:nvPr>
        </p:nvSpPr>
        <p:spPr>
          <a:xfrm>
            <a:off x="316277" y="5741674"/>
            <a:ext cx="11540364" cy="567646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53" name="Textplatzhalter 47"/>
          <p:cNvSpPr>
            <a:spLocks noGrp="1"/>
          </p:cNvSpPr>
          <p:nvPr>
            <p:ph type="body" sz="quarter" idx="14" hasCustomPrompt="1"/>
          </p:nvPr>
        </p:nvSpPr>
        <p:spPr>
          <a:xfrm>
            <a:off x="318550" y="6453188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Ort | Datum | Vortragender</a:t>
            </a:r>
          </a:p>
        </p:txBody>
      </p:sp>
    </p:spTree>
    <p:extLst>
      <p:ext uri="{BB962C8B-B14F-4D97-AF65-F5344CB8AC3E}">
        <p14:creationId xmlns:p14="http://schemas.microsoft.com/office/powerpoint/2010/main" val="101802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735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2331" y="980728"/>
            <a:ext cx="2743200" cy="5328592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5360" y="980728"/>
            <a:ext cx="8506453" cy="532859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912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rgbClr val="FFFF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bg1"/>
              </a:buClr>
              <a:defRPr sz="2800"/>
            </a:lvl2pPr>
            <a:lvl3pPr>
              <a:buClr>
                <a:schemeClr val="bg1"/>
              </a:buClr>
              <a:defRPr sz="2800"/>
            </a:lvl3pPr>
            <a:lvl4pPr>
              <a:buClr>
                <a:schemeClr val="bg1"/>
              </a:buClr>
              <a:defRPr sz="2800" i="0"/>
            </a:lvl4pPr>
            <a:lvl5pPr>
              <a:buClr>
                <a:schemeClr val="bg1"/>
              </a:buClr>
              <a:defRPr sz="2800" i="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064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2060848"/>
            <a:ext cx="5472608" cy="4248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2060848"/>
            <a:ext cx="5472608" cy="4248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57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0" y="2060848"/>
            <a:ext cx="5472608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360" y="2708920"/>
            <a:ext cx="5472608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32" y="2060848"/>
            <a:ext cx="5472608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32" y="2708920"/>
            <a:ext cx="5472608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74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2" descr="Logo_KNMJena_reduziert-SW"/>
          <p:cNvSpPr>
            <a:spLocks noChangeArrowheads="1"/>
          </p:cNvSpPr>
          <p:nvPr userDrawn="1"/>
        </p:nvSpPr>
        <p:spPr bwMode="auto">
          <a:xfrm>
            <a:off x="6813286" y="2780011"/>
            <a:ext cx="5376597" cy="4077990"/>
          </a:xfrm>
          <a:prstGeom prst="rect">
            <a:avLst/>
          </a:prstGeom>
          <a:blipFill dpi="0" rotWithShape="0"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/>
          </a:p>
        </p:txBody>
      </p:sp>
      <p:pic>
        <p:nvPicPr>
          <p:cNvPr id="23" name="Picture 3" descr="C:\Users\C01513\Desktop\Symbia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5" y="293782"/>
            <a:ext cx="12206821" cy="45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4"/>
          <p:cNvGrpSpPr>
            <a:grpSpLocks noChangeAspect="1"/>
          </p:cNvGrpSpPr>
          <p:nvPr userDrawn="1"/>
        </p:nvGrpSpPr>
        <p:grpSpPr bwMode="auto">
          <a:xfrm>
            <a:off x="-21168" y="-38908"/>
            <a:ext cx="12227984" cy="3392488"/>
            <a:chOff x="-8" y="921"/>
            <a:chExt cx="5768" cy="2137"/>
          </a:xfrm>
        </p:grpSpPr>
        <p:sp>
          <p:nvSpPr>
            <p:cNvPr id="5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262"/>
              <a:ext cx="5760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8" name="Freeform 5"/>
            <p:cNvSpPr>
              <a:spLocks/>
            </p:cNvSpPr>
            <p:nvPr userDrawn="1"/>
          </p:nvSpPr>
          <p:spPr bwMode="auto">
            <a:xfrm>
              <a:off x="-8" y="921"/>
              <a:ext cx="5768" cy="2137"/>
            </a:xfrm>
            <a:custGeom>
              <a:avLst/>
              <a:gdLst>
                <a:gd name="T0" fmla="*/ 0 w 5760"/>
                <a:gd name="T1" fmla="*/ 0 h 1796"/>
                <a:gd name="T2" fmla="*/ 0 w 5760"/>
                <a:gd name="T3" fmla="*/ 1796 h 1796"/>
                <a:gd name="T4" fmla="*/ 2003 w 5760"/>
                <a:gd name="T5" fmla="*/ 623 h 1796"/>
                <a:gd name="T6" fmla="*/ 5760 w 5760"/>
                <a:gd name="T7" fmla="*/ 623 h 1796"/>
                <a:gd name="T8" fmla="*/ 5760 w 5760"/>
                <a:gd name="T9" fmla="*/ 0 h 1796"/>
                <a:gd name="T10" fmla="*/ 0 w 5760"/>
                <a:gd name="T11" fmla="*/ 0 h 1796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10000 w 10000"/>
                <a:gd name="connsiteY4" fmla="*/ 1897 h 11897"/>
                <a:gd name="connsiteX5" fmla="*/ 0 w 10000"/>
                <a:gd name="connsiteY5" fmla="*/ 0 h 11897"/>
                <a:gd name="connsiteX0" fmla="*/ 0 w 10000"/>
                <a:gd name="connsiteY0" fmla="*/ 135 h 12032"/>
                <a:gd name="connsiteX1" fmla="*/ 0 w 10000"/>
                <a:gd name="connsiteY1" fmla="*/ 12032 h 12032"/>
                <a:gd name="connsiteX2" fmla="*/ 3477 w 10000"/>
                <a:gd name="connsiteY2" fmla="*/ 5501 h 12032"/>
                <a:gd name="connsiteX3" fmla="*/ 10000 w 10000"/>
                <a:gd name="connsiteY3" fmla="*/ 5501 h 12032"/>
                <a:gd name="connsiteX4" fmla="*/ 9993 w 10000"/>
                <a:gd name="connsiteY4" fmla="*/ 0 h 12032"/>
                <a:gd name="connsiteX5" fmla="*/ 0 w 10000"/>
                <a:gd name="connsiteY5" fmla="*/ 135 h 12032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9993 w 10000"/>
                <a:gd name="connsiteY4" fmla="*/ 23 h 11897"/>
                <a:gd name="connsiteX5" fmla="*/ 0 w 10000"/>
                <a:gd name="connsiteY5" fmla="*/ 0 h 11897"/>
                <a:gd name="connsiteX0" fmla="*/ 0 w 10007"/>
                <a:gd name="connsiteY0" fmla="*/ 0 h 11942"/>
                <a:gd name="connsiteX1" fmla="*/ 7 w 10007"/>
                <a:gd name="connsiteY1" fmla="*/ 11942 h 11942"/>
                <a:gd name="connsiteX2" fmla="*/ 3484 w 10007"/>
                <a:gd name="connsiteY2" fmla="*/ 5411 h 11942"/>
                <a:gd name="connsiteX3" fmla="*/ 10007 w 10007"/>
                <a:gd name="connsiteY3" fmla="*/ 5411 h 11942"/>
                <a:gd name="connsiteX4" fmla="*/ 10000 w 10007"/>
                <a:gd name="connsiteY4" fmla="*/ 68 h 11942"/>
                <a:gd name="connsiteX5" fmla="*/ 0 w 10007"/>
                <a:gd name="connsiteY5" fmla="*/ 0 h 11942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0 w 10014"/>
                <a:gd name="connsiteY0" fmla="*/ 0 h 11897"/>
                <a:gd name="connsiteX1" fmla="*/ 14 w 10014"/>
                <a:gd name="connsiteY1" fmla="*/ 11897 h 11897"/>
                <a:gd name="connsiteX2" fmla="*/ 3491 w 10014"/>
                <a:gd name="connsiteY2" fmla="*/ 5366 h 11897"/>
                <a:gd name="connsiteX3" fmla="*/ 10014 w 10014"/>
                <a:gd name="connsiteY3" fmla="*/ 5366 h 11897"/>
                <a:gd name="connsiteX4" fmla="*/ 10007 w 10014"/>
                <a:gd name="connsiteY4" fmla="*/ 23 h 11897"/>
                <a:gd name="connsiteX5" fmla="*/ 0 w 10014"/>
                <a:gd name="connsiteY5" fmla="*/ 0 h 1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4" h="11897">
                  <a:moveTo>
                    <a:pt x="0" y="0"/>
                  </a:moveTo>
                  <a:cubicBezTo>
                    <a:pt x="2" y="3981"/>
                    <a:pt x="12" y="7916"/>
                    <a:pt x="14" y="11897"/>
                  </a:cubicBezTo>
                  <a:lnTo>
                    <a:pt x="3491" y="5366"/>
                  </a:lnTo>
                  <a:lnTo>
                    <a:pt x="10014" y="5366"/>
                  </a:lnTo>
                  <a:cubicBezTo>
                    <a:pt x="10012" y="3532"/>
                    <a:pt x="10009" y="1857"/>
                    <a:pt x="10007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grpSp>
        <p:nvGrpSpPr>
          <p:cNvPr id="59" name="Group 22"/>
          <p:cNvGrpSpPr>
            <a:grpSpLocks noChangeAspect="1"/>
          </p:cNvGrpSpPr>
          <p:nvPr userDrawn="1"/>
        </p:nvGrpSpPr>
        <p:grpSpPr bwMode="auto">
          <a:xfrm>
            <a:off x="-9691" y="2422822"/>
            <a:ext cx="2127251" cy="1760538"/>
            <a:chOff x="0" y="1636"/>
            <a:chExt cx="1005" cy="1109"/>
          </a:xfrm>
        </p:grpSpPr>
        <p:sp>
          <p:nvSpPr>
            <p:cNvPr id="60" name="Freeform 24"/>
            <p:cNvSpPr>
              <a:spLocks/>
            </p:cNvSpPr>
            <p:nvPr userDrawn="1"/>
          </p:nvSpPr>
          <p:spPr bwMode="auto">
            <a:xfrm>
              <a:off x="308" y="1636"/>
              <a:ext cx="697" cy="930"/>
            </a:xfrm>
            <a:custGeom>
              <a:avLst/>
              <a:gdLst>
                <a:gd name="T0" fmla="*/ 0 w 697"/>
                <a:gd name="T1" fmla="*/ 930 h 930"/>
                <a:gd name="T2" fmla="*/ 0 w 697"/>
                <a:gd name="T3" fmla="*/ 403 h 930"/>
                <a:gd name="T4" fmla="*/ 697 w 697"/>
                <a:gd name="T5" fmla="*/ 0 h 930"/>
                <a:gd name="T6" fmla="*/ 697 w 697"/>
                <a:gd name="T7" fmla="*/ 527 h 930"/>
                <a:gd name="T8" fmla="*/ 0 w 697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930">
                  <a:moveTo>
                    <a:pt x="0" y="930"/>
                  </a:moveTo>
                  <a:lnTo>
                    <a:pt x="0" y="403"/>
                  </a:lnTo>
                  <a:lnTo>
                    <a:pt x="697" y="0"/>
                  </a:lnTo>
                  <a:lnTo>
                    <a:pt x="697" y="527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1" name="Freeform 25"/>
            <p:cNvSpPr>
              <a:spLocks/>
            </p:cNvSpPr>
            <p:nvPr userDrawn="1"/>
          </p:nvSpPr>
          <p:spPr bwMode="auto">
            <a:xfrm>
              <a:off x="0" y="1861"/>
              <a:ext cx="308" cy="705"/>
            </a:xfrm>
            <a:custGeom>
              <a:avLst/>
              <a:gdLst>
                <a:gd name="T0" fmla="*/ 0 w 308"/>
                <a:gd name="T1" fmla="*/ 0 h 705"/>
                <a:gd name="T2" fmla="*/ 0 w 308"/>
                <a:gd name="T3" fmla="*/ 528 h 705"/>
                <a:gd name="T4" fmla="*/ 308 w 308"/>
                <a:gd name="T5" fmla="*/ 705 h 705"/>
                <a:gd name="T6" fmla="*/ 308 w 308"/>
                <a:gd name="T7" fmla="*/ 178 h 705"/>
                <a:gd name="T8" fmla="*/ 0 w 308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705">
                  <a:moveTo>
                    <a:pt x="0" y="0"/>
                  </a:moveTo>
                  <a:lnTo>
                    <a:pt x="0" y="528"/>
                  </a:lnTo>
                  <a:lnTo>
                    <a:pt x="308" y="705"/>
                  </a:lnTo>
                  <a:lnTo>
                    <a:pt x="308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2" name="Freeform 26"/>
            <p:cNvSpPr>
              <a:spLocks/>
            </p:cNvSpPr>
            <p:nvPr userDrawn="1"/>
          </p:nvSpPr>
          <p:spPr bwMode="auto">
            <a:xfrm>
              <a:off x="0" y="2389"/>
              <a:ext cx="308" cy="356"/>
            </a:xfrm>
            <a:custGeom>
              <a:avLst/>
              <a:gdLst>
                <a:gd name="T0" fmla="*/ 0 w 308"/>
                <a:gd name="T1" fmla="*/ 0 h 356"/>
                <a:gd name="T2" fmla="*/ 0 w 308"/>
                <a:gd name="T3" fmla="*/ 356 h 356"/>
                <a:gd name="T4" fmla="*/ 308 w 308"/>
                <a:gd name="T5" fmla="*/ 177 h 356"/>
                <a:gd name="T6" fmla="*/ 0 w 308"/>
                <a:gd name="T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356">
                  <a:moveTo>
                    <a:pt x="0" y="0"/>
                  </a:moveTo>
                  <a:lnTo>
                    <a:pt x="0" y="356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grpSp>
        <p:nvGrpSpPr>
          <p:cNvPr id="41" name="Group 29"/>
          <p:cNvGrpSpPr>
            <a:grpSpLocks noChangeAspect="1"/>
          </p:cNvGrpSpPr>
          <p:nvPr userDrawn="1"/>
        </p:nvGrpSpPr>
        <p:grpSpPr bwMode="auto">
          <a:xfrm>
            <a:off x="387780" y="468582"/>
            <a:ext cx="3503712" cy="1295644"/>
            <a:chOff x="0" y="740"/>
            <a:chExt cx="5760" cy="2840"/>
          </a:xfrm>
        </p:grpSpPr>
        <p:sp>
          <p:nvSpPr>
            <p:cNvPr id="42" name="AutoShape 28"/>
            <p:cNvSpPr>
              <a:spLocks noChangeAspect="1" noChangeArrowheads="1" noTextEdit="1"/>
            </p:cNvSpPr>
            <p:nvPr userDrawn="1"/>
          </p:nvSpPr>
          <p:spPr bwMode="auto">
            <a:xfrm>
              <a:off x="0" y="740"/>
              <a:ext cx="5760" cy="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30"/>
            <p:cNvSpPr>
              <a:spLocks noEditPoints="1"/>
            </p:cNvSpPr>
            <p:nvPr userDrawn="1"/>
          </p:nvSpPr>
          <p:spPr bwMode="auto">
            <a:xfrm>
              <a:off x="504" y="2861"/>
              <a:ext cx="1699" cy="719"/>
            </a:xfrm>
            <a:custGeom>
              <a:avLst/>
              <a:gdLst>
                <a:gd name="T0" fmla="*/ 164 w 324"/>
                <a:gd name="T1" fmla="*/ 19 h 137"/>
                <a:gd name="T2" fmla="*/ 197 w 324"/>
                <a:gd name="T3" fmla="*/ 0 h 137"/>
                <a:gd name="T4" fmla="*/ 224 w 324"/>
                <a:gd name="T5" fmla="*/ 30 h 137"/>
                <a:gd name="T6" fmla="*/ 224 w 324"/>
                <a:gd name="T7" fmla="*/ 102 h 137"/>
                <a:gd name="T8" fmla="*/ 213 w 324"/>
                <a:gd name="T9" fmla="*/ 102 h 137"/>
                <a:gd name="T10" fmla="*/ 213 w 324"/>
                <a:gd name="T11" fmla="*/ 32 h 137"/>
                <a:gd name="T12" fmla="*/ 194 w 324"/>
                <a:gd name="T13" fmla="*/ 9 h 137"/>
                <a:gd name="T14" fmla="*/ 165 w 324"/>
                <a:gd name="T15" fmla="*/ 30 h 137"/>
                <a:gd name="T16" fmla="*/ 165 w 324"/>
                <a:gd name="T17" fmla="*/ 102 h 137"/>
                <a:gd name="T18" fmla="*/ 154 w 324"/>
                <a:gd name="T19" fmla="*/ 102 h 137"/>
                <a:gd name="T20" fmla="*/ 154 w 324"/>
                <a:gd name="T21" fmla="*/ 2 h 137"/>
                <a:gd name="T22" fmla="*/ 163 w 324"/>
                <a:gd name="T23" fmla="*/ 2 h 137"/>
                <a:gd name="T24" fmla="*/ 164 w 324"/>
                <a:gd name="T25" fmla="*/ 19 h 137"/>
                <a:gd name="T26" fmla="*/ 21 w 324"/>
                <a:gd name="T27" fmla="*/ 2 h 137"/>
                <a:gd name="T28" fmla="*/ 21 w 324"/>
                <a:gd name="T29" fmla="*/ 96 h 137"/>
                <a:gd name="T30" fmla="*/ 0 w 324"/>
                <a:gd name="T31" fmla="*/ 128 h 137"/>
                <a:gd name="T32" fmla="*/ 3 w 324"/>
                <a:gd name="T33" fmla="*/ 137 h 137"/>
                <a:gd name="T34" fmla="*/ 33 w 324"/>
                <a:gd name="T35" fmla="*/ 95 h 137"/>
                <a:gd name="T36" fmla="*/ 33 w 324"/>
                <a:gd name="T37" fmla="*/ 2 h 137"/>
                <a:gd name="T38" fmla="*/ 21 w 324"/>
                <a:gd name="T39" fmla="*/ 2 h 137"/>
                <a:gd name="T40" fmla="*/ 133 w 324"/>
                <a:gd name="T41" fmla="*/ 56 h 137"/>
                <a:gd name="T42" fmla="*/ 66 w 324"/>
                <a:gd name="T43" fmla="*/ 56 h 137"/>
                <a:gd name="T44" fmla="*/ 98 w 324"/>
                <a:gd name="T45" fmla="*/ 94 h 137"/>
                <a:gd name="T46" fmla="*/ 125 w 324"/>
                <a:gd name="T47" fmla="*/ 84 h 137"/>
                <a:gd name="T48" fmla="*/ 130 w 324"/>
                <a:gd name="T49" fmla="*/ 92 h 137"/>
                <a:gd name="T50" fmla="*/ 97 w 324"/>
                <a:gd name="T51" fmla="*/ 104 h 137"/>
                <a:gd name="T52" fmla="*/ 55 w 324"/>
                <a:gd name="T53" fmla="*/ 52 h 137"/>
                <a:gd name="T54" fmla="*/ 95 w 324"/>
                <a:gd name="T55" fmla="*/ 0 h 137"/>
                <a:gd name="T56" fmla="*/ 134 w 324"/>
                <a:gd name="T57" fmla="*/ 49 h 137"/>
                <a:gd name="T58" fmla="*/ 133 w 324"/>
                <a:gd name="T59" fmla="*/ 56 h 137"/>
                <a:gd name="T60" fmla="*/ 123 w 324"/>
                <a:gd name="T61" fmla="*/ 47 h 137"/>
                <a:gd name="T62" fmla="*/ 95 w 324"/>
                <a:gd name="T63" fmla="*/ 9 h 137"/>
                <a:gd name="T64" fmla="*/ 66 w 324"/>
                <a:gd name="T65" fmla="*/ 47 h 137"/>
                <a:gd name="T66" fmla="*/ 123 w 324"/>
                <a:gd name="T67" fmla="*/ 47 h 137"/>
                <a:gd name="T68" fmla="*/ 324 w 324"/>
                <a:gd name="T69" fmla="*/ 96 h 137"/>
                <a:gd name="T70" fmla="*/ 322 w 324"/>
                <a:gd name="T71" fmla="*/ 104 h 137"/>
                <a:gd name="T72" fmla="*/ 305 w 324"/>
                <a:gd name="T73" fmla="*/ 87 h 137"/>
                <a:gd name="T74" fmla="*/ 305 w 324"/>
                <a:gd name="T75" fmla="*/ 87 h 137"/>
                <a:gd name="T76" fmla="*/ 273 w 324"/>
                <a:gd name="T77" fmla="*/ 104 h 137"/>
                <a:gd name="T78" fmla="*/ 243 w 324"/>
                <a:gd name="T79" fmla="*/ 74 h 137"/>
                <a:gd name="T80" fmla="*/ 286 w 324"/>
                <a:gd name="T81" fmla="*/ 42 h 137"/>
                <a:gd name="T82" fmla="*/ 304 w 324"/>
                <a:gd name="T83" fmla="*/ 42 h 137"/>
                <a:gd name="T84" fmla="*/ 304 w 324"/>
                <a:gd name="T85" fmla="*/ 32 h 137"/>
                <a:gd name="T86" fmla="*/ 280 w 324"/>
                <a:gd name="T87" fmla="*/ 9 h 137"/>
                <a:gd name="T88" fmla="*/ 253 w 324"/>
                <a:gd name="T89" fmla="*/ 15 h 137"/>
                <a:gd name="T90" fmla="*/ 250 w 324"/>
                <a:gd name="T91" fmla="*/ 6 h 137"/>
                <a:gd name="T92" fmla="*/ 281 w 324"/>
                <a:gd name="T93" fmla="*/ 0 h 137"/>
                <a:gd name="T94" fmla="*/ 315 w 324"/>
                <a:gd name="T95" fmla="*/ 32 h 137"/>
                <a:gd name="T96" fmla="*/ 315 w 324"/>
                <a:gd name="T97" fmla="*/ 80 h 137"/>
                <a:gd name="T98" fmla="*/ 324 w 324"/>
                <a:gd name="T99" fmla="*/ 96 h 137"/>
                <a:gd name="T100" fmla="*/ 304 w 324"/>
                <a:gd name="T101" fmla="*/ 51 h 137"/>
                <a:gd name="T102" fmla="*/ 287 w 324"/>
                <a:gd name="T103" fmla="*/ 51 h 137"/>
                <a:gd name="T104" fmla="*/ 254 w 324"/>
                <a:gd name="T105" fmla="*/ 73 h 137"/>
                <a:gd name="T106" fmla="*/ 276 w 324"/>
                <a:gd name="T107" fmla="*/ 95 h 137"/>
                <a:gd name="T108" fmla="*/ 304 w 324"/>
                <a:gd name="T109" fmla="*/ 76 h 137"/>
                <a:gd name="T110" fmla="*/ 304 w 324"/>
                <a:gd name="T111" fmla="*/ 5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4" h="137">
                  <a:moveTo>
                    <a:pt x="164" y="19"/>
                  </a:moveTo>
                  <a:cubicBezTo>
                    <a:pt x="172" y="7"/>
                    <a:pt x="183" y="0"/>
                    <a:pt x="197" y="0"/>
                  </a:cubicBezTo>
                  <a:cubicBezTo>
                    <a:pt x="216" y="0"/>
                    <a:pt x="224" y="11"/>
                    <a:pt x="224" y="30"/>
                  </a:cubicBezTo>
                  <a:cubicBezTo>
                    <a:pt x="224" y="102"/>
                    <a:pt x="224" y="102"/>
                    <a:pt x="224" y="102"/>
                  </a:cubicBezTo>
                  <a:cubicBezTo>
                    <a:pt x="213" y="102"/>
                    <a:pt x="213" y="102"/>
                    <a:pt x="213" y="102"/>
                  </a:cubicBezTo>
                  <a:cubicBezTo>
                    <a:pt x="213" y="32"/>
                    <a:pt x="213" y="32"/>
                    <a:pt x="213" y="32"/>
                  </a:cubicBezTo>
                  <a:cubicBezTo>
                    <a:pt x="213" y="16"/>
                    <a:pt x="207" y="9"/>
                    <a:pt x="194" y="9"/>
                  </a:cubicBezTo>
                  <a:cubicBezTo>
                    <a:pt x="182" y="9"/>
                    <a:pt x="171" y="20"/>
                    <a:pt x="165" y="30"/>
                  </a:cubicBezTo>
                  <a:cubicBezTo>
                    <a:pt x="165" y="102"/>
                    <a:pt x="165" y="102"/>
                    <a:pt x="165" y="102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63" y="2"/>
                    <a:pt x="163" y="2"/>
                    <a:pt x="163" y="2"/>
                  </a:cubicBezTo>
                  <a:lnTo>
                    <a:pt x="164" y="19"/>
                  </a:lnTo>
                  <a:close/>
                  <a:moveTo>
                    <a:pt x="21" y="2"/>
                  </a:moveTo>
                  <a:cubicBezTo>
                    <a:pt x="21" y="96"/>
                    <a:pt x="21" y="96"/>
                    <a:pt x="21" y="96"/>
                  </a:cubicBezTo>
                  <a:cubicBezTo>
                    <a:pt x="21" y="113"/>
                    <a:pt x="16" y="122"/>
                    <a:pt x="0" y="128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4" y="129"/>
                    <a:pt x="33" y="121"/>
                    <a:pt x="33" y="95"/>
                  </a:cubicBezTo>
                  <a:cubicBezTo>
                    <a:pt x="33" y="2"/>
                    <a:pt x="33" y="2"/>
                    <a:pt x="33" y="2"/>
                  </a:cubicBezTo>
                  <a:lnTo>
                    <a:pt x="21" y="2"/>
                  </a:lnTo>
                  <a:close/>
                  <a:moveTo>
                    <a:pt x="133" y="56"/>
                  </a:moveTo>
                  <a:cubicBezTo>
                    <a:pt x="66" y="56"/>
                    <a:pt x="66" y="56"/>
                    <a:pt x="66" y="56"/>
                  </a:cubicBezTo>
                  <a:cubicBezTo>
                    <a:pt x="67" y="83"/>
                    <a:pt x="81" y="94"/>
                    <a:pt x="98" y="94"/>
                  </a:cubicBezTo>
                  <a:cubicBezTo>
                    <a:pt x="108" y="94"/>
                    <a:pt x="116" y="92"/>
                    <a:pt x="125" y="84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21" y="100"/>
                    <a:pt x="110" y="104"/>
                    <a:pt x="97" y="104"/>
                  </a:cubicBezTo>
                  <a:cubicBezTo>
                    <a:pt x="70" y="104"/>
                    <a:pt x="55" y="84"/>
                    <a:pt x="55" y="52"/>
                  </a:cubicBezTo>
                  <a:cubicBezTo>
                    <a:pt x="55" y="21"/>
                    <a:pt x="70" y="0"/>
                    <a:pt x="95" y="0"/>
                  </a:cubicBezTo>
                  <a:cubicBezTo>
                    <a:pt x="120" y="0"/>
                    <a:pt x="134" y="18"/>
                    <a:pt x="134" y="49"/>
                  </a:cubicBezTo>
                  <a:cubicBezTo>
                    <a:pt x="134" y="51"/>
                    <a:pt x="133" y="54"/>
                    <a:pt x="133" y="56"/>
                  </a:cubicBezTo>
                  <a:close/>
                  <a:moveTo>
                    <a:pt x="123" y="47"/>
                  </a:moveTo>
                  <a:cubicBezTo>
                    <a:pt x="122" y="23"/>
                    <a:pt x="113" y="9"/>
                    <a:pt x="95" y="9"/>
                  </a:cubicBezTo>
                  <a:cubicBezTo>
                    <a:pt x="79" y="9"/>
                    <a:pt x="67" y="21"/>
                    <a:pt x="66" y="47"/>
                  </a:cubicBezTo>
                  <a:lnTo>
                    <a:pt x="123" y="47"/>
                  </a:lnTo>
                  <a:close/>
                  <a:moveTo>
                    <a:pt x="324" y="96"/>
                  </a:moveTo>
                  <a:cubicBezTo>
                    <a:pt x="322" y="104"/>
                    <a:pt x="322" y="104"/>
                    <a:pt x="322" y="104"/>
                  </a:cubicBezTo>
                  <a:cubicBezTo>
                    <a:pt x="313" y="102"/>
                    <a:pt x="307" y="98"/>
                    <a:pt x="305" y="87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298" y="99"/>
                    <a:pt x="286" y="104"/>
                    <a:pt x="273" y="104"/>
                  </a:cubicBezTo>
                  <a:cubicBezTo>
                    <a:pt x="254" y="104"/>
                    <a:pt x="243" y="92"/>
                    <a:pt x="243" y="74"/>
                  </a:cubicBezTo>
                  <a:cubicBezTo>
                    <a:pt x="243" y="53"/>
                    <a:pt x="259" y="42"/>
                    <a:pt x="286" y="42"/>
                  </a:cubicBezTo>
                  <a:cubicBezTo>
                    <a:pt x="304" y="42"/>
                    <a:pt x="304" y="42"/>
                    <a:pt x="304" y="4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4" y="17"/>
                    <a:pt x="297" y="9"/>
                    <a:pt x="280" y="9"/>
                  </a:cubicBezTo>
                  <a:cubicBezTo>
                    <a:pt x="272" y="9"/>
                    <a:pt x="264" y="10"/>
                    <a:pt x="253" y="15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62" y="1"/>
                    <a:pt x="272" y="0"/>
                    <a:pt x="281" y="0"/>
                  </a:cubicBezTo>
                  <a:cubicBezTo>
                    <a:pt x="305" y="0"/>
                    <a:pt x="315" y="12"/>
                    <a:pt x="315" y="32"/>
                  </a:cubicBezTo>
                  <a:cubicBezTo>
                    <a:pt x="315" y="80"/>
                    <a:pt x="315" y="80"/>
                    <a:pt x="315" y="80"/>
                  </a:cubicBezTo>
                  <a:cubicBezTo>
                    <a:pt x="315" y="91"/>
                    <a:pt x="318" y="94"/>
                    <a:pt x="324" y="96"/>
                  </a:cubicBezTo>
                  <a:close/>
                  <a:moveTo>
                    <a:pt x="304" y="51"/>
                  </a:moveTo>
                  <a:cubicBezTo>
                    <a:pt x="287" y="51"/>
                    <a:pt x="287" y="51"/>
                    <a:pt x="287" y="51"/>
                  </a:cubicBezTo>
                  <a:cubicBezTo>
                    <a:pt x="266" y="51"/>
                    <a:pt x="254" y="58"/>
                    <a:pt x="254" y="73"/>
                  </a:cubicBezTo>
                  <a:cubicBezTo>
                    <a:pt x="254" y="87"/>
                    <a:pt x="262" y="95"/>
                    <a:pt x="276" y="95"/>
                  </a:cubicBezTo>
                  <a:cubicBezTo>
                    <a:pt x="289" y="95"/>
                    <a:pt x="298" y="87"/>
                    <a:pt x="304" y="76"/>
                  </a:cubicBezTo>
                  <a:lnTo>
                    <a:pt x="304" y="51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31"/>
            <p:cNvSpPr>
              <a:spLocks noEditPoints="1"/>
            </p:cNvSpPr>
            <p:nvPr userDrawn="1"/>
          </p:nvSpPr>
          <p:spPr bwMode="auto">
            <a:xfrm>
              <a:off x="551" y="1443"/>
              <a:ext cx="5209" cy="1255"/>
            </a:xfrm>
            <a:custGeom>
              <a:avLst/>
              <a:gdLst>
                <a:gd name="T0" fmla="*/ 0 w 993"/>
                <a:gd name="T1" fmla="*/ 58 h 239"/>
                <a:gd name="T2" fmla="*/ 42 w 993"/>
                <a:gd name="T3" fmla="*/ 85 h 239"/>
                <a:gd name="T4" fmla="*/ 620 w 993"/>
                <a:gd name="T5" fmla="*/ 102 h 239"/>
                <a:gd name="T6" fmla="*/ 620 w 993"/>
                <a:gd name="T7" fmla="*/ 102 h 239"/>
                <a:gd name="T8" fmla="*/ 558 w 993"/>
                <a:gd name="T9" fmla="*/ 58 h 239"/>
                <a:gd name="T10" fmla="*/ 523 w 993"/>
                <a:gd name="T11" fmla="*/ 90 h 239"/>
                <a:gd name="T12" fmla="*/ 552 w 993"/>
                <a:gd name="T13" fmla="*/ 27 h 239"/>
                <a:gd name="T14" fmla="*/ 990 w 993"/>
                <a:gd name="T15" fmla="*/ 11 h 239"/>
                <a:gd name="T16" fmla="*/ 969 w 993"/>
                <a:gd name="T17" fmla="*/ 75 h 239"/>
                <a:gd name="T18" fmla="*/ 952 w 993"/>
                <a:gd name="T19" fmla="*/ 104 h 239"/>
                <a:gd name="T20" fmla="*/ 956 w 993"/>
                <a:gd name="T21" fmla="*/ 17 h 239"/>
                <a:gd name="T22" fmla="*/ 130 w 993"/>
                <a:gd name="T23" fmla="*/ 16 h 239"/>
                <a:gd name="T24" fmla="*/ 131 w 993"/>
                <a:gd name="T25" fmla="*/ 102 h 239"/>
                <a:gd name="T26" fmla="*/ 164 w 993"/>
                <a:gd name="T27" fmla="*/ 102 h 239"/>
                <a:gd name="T28" fmla="*/ 212 w 993"/>
                <a:gd name="T29" fmla="*/ 102 h 239"/>
                <a:gd name="T30" fmla="*/ 212 w 993"/>
                <a:gd name="T31" fmla="*/ 102 h 239"/>
                <a:gd name="T32" fmla="*/ 297 w 993"/>
                <a:gd name="T33" fmla="*/ 82 h 239"/>
                <a:gd name="T34" fmla="*/ 311 w 993"/>
                <a:gd name="T35" fmla="*/ 102 h 239"/>
                <a:gd name="T36" fmla="*/ 655 w 993"/>
                <a:gd name="T37" fmla="*/ 20 h 239"/>
                <a:gd name="T38" fmla="*/ 705 w 993"/>
                <a:gd name="T39" fmla="*/ 20 h 239"/>
                <a:gd name="T40" fmla="*/ 356 w 993"/>
                <a:gd name="T41" fmla="*/ 2 h 239"/>
                <a:gd name="T42" fmla="*/ 380 w 993"/>
                <a:gd name="T43" fmla="*/ 85 h 239"/>
                <a:gd name="T44" fmla="*/ 380 w 993"/>
                <a:gd name="T45" fmla="*/ 43 h 239"/>
                <a:gd name="T46" fmla="*/ 459 w 993"/>
                <a:gd name="T47" fmla="*/ 18 h 239"/>
                <a:gd name="T48" fmla="*/ 459 w 993"/>
                <a:gd name="T49" fmla="*/ 47 h 239"/>
                <a:gd name="T50" fmla="*/ 490 w 993"/>
                <a:gd name="T51" fmla="*/ 59 h 239"/>
                <a:gd name="T52" fmla="*/ 436 w 993"/>
                <a:gd name="T53" fmla="*/ 102 h 239"/>
                <a:gd name="T54" fmla="*/ 907 w 993"/>
                <a:gd name="T55" fmla="*/ 20 h 239"/>
                <a:gd name="T56" fmla="*/ 859 w 993"/>
                <a:gd name="T57" fmla="*/ 20 h 239"/>
                <a:gd name="T58" fmla="*/ 907 w 993"/>
                <a:gd name="T59" fmla="*/ 20 h 239"/>
                <a:gd name="T60" fmla="*/ 792 w 993"/>
                <a:gd name="T61" fmla="*/ 63 h 239"/>
                <a:gd name="T62" fmla="*/ 796 w 993"/>
                <a:gd name="T63" fmla="*/ 2 h 239"/>
                <a:gd name="T64" fmla="*/ 767 w 993"/>
                <a:gd name="T65" fmla="*/ 80 h 239"/>
                <a:gd name="T66" fmla="*/ 754 w 993"/>
                <a:gd name="T67" fmla="*/ 20 h 239"/>
                <a:gd name="T68" fmla="*/ 809 w 993"/>
                <a:gd name="T69" fmla="*/ 20 h 239"/>
                <a:gd name="T70" fmla="*/ 283 w 993"/>
                <a:gd name="T71" fmla="*/ 237 h 239"/>
                <a:gd name="T72" fmla="*/ 249 w 993"/>
                <a:gd name="T73" fmla="*/ 150 h 239"/>
                <a:gd name="T74" fmla="*/ 250 w 993"/>
                <a:gd name="T75" fmla="*/ 237 h 239"/>
                <a:gd name="T76" fmla="*/ 283 w 993"/>
                <a:gd name="T77" fmla="*/ 237 h 239"/>
                <a:gd name="T78" fmla="*/ 639 w 993"/>
                <a:gd name="T79" fmla="*/ 167 h 239"/>
                <a:gd name="T80" fmla="*/ 682 w 993"/>
                <a:gd name="T81" fmla="*/ 153 h 239"/>
                <a:gd name="T82" fmla="*/ 716 w 993"/>
                <a:gd name="T83" fmla="*/ 164 h 239"/>
                <a:gd name="T84" fmla="*/ 607 w 993"/>
                <a:gd name="T85" fmla="*/ 150 h 239"/>
                <a:gd name="T86" fmla="*/ 609 w 993"/>
                <a:gd name="T87" fmla="*/ 237 h 239"/>
                <a:gd name="T88" fmla="*/ 331 w 993"/>
                <a:gd name="T89" fmla="*/ 137 h 239"/>
                <a:gd name="T90" fmla="*/ 24 w 993"/>
                <a:gd name="T91" fmla="*/ 137 h 239"/>
                <a:gd name="T92" fmla="*/ 59 w 993"/>
                <a:gd name="T93" fmla="*/ 137 h 239"/>
                <a:gd name="T94" fmla="*/ 50 w 993"/>
                <a:gd name="T95" fmla="*/ 181 h 239"/>
                <a:gd name="T96" fmla="*/ 101 w 993"/>
                <a:gd name="T97" fmla="*/ 137 h 239"/>
                <a:gd name="T98" fmla="*/ 125 w 993"/>
                <a:gd name="T99" fmla="*/ 217 h 239"/>
                <a:gd name="T100" fmla="*/ 177 w 993"/>
                <a:gd name="T101" fmla="*/ 137 h 239"/>
                <a:gd name="T102" fmla="*/ 404 w 993"/>
                <a:gd name="T103" fmla="*/ 137 h 239"/>
                <a:gd name="T104" fmla="*/ 439 w 993"/>
                <a:gd name="T105" fmla="*/ 137 h 239"/>
                <a:gd name="T106" fmla="*/ 430 w 993"/>
                <a:gd name="T107" fmla="*/ 181 h 239"/>
                <a:gd name="T108" fmla="*/ 519 w 993"/>
                <a:gd name="T109" fmla="*/ 220 h 239"/>
                <a:gd name="T110" fmla="*/ 477 w 993"/>
                <a:gd name="T111" fmla="*/ 193 h 239"/>
                <a:gd name="T112" fmla="*/ 538 w 993"/>
                <a:gd name="T113" fmla="*/ 1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3" h="239">
                  <a:moveTo>
                    <a:pt x="85" y="2"/>
                  </a:moveTo>
                  <a:cubicBezTo>
                    <a:pt x="85" y="58"/>
                    <a:pt x="85" y="58"/>
                    <a:pt x="85" y="58"/>
                  </a:cubicBezTo>
                  <a:cubicBezTo>
                    <a:pt x="85" y="85"/>
                    <a:pt x="72" y="104"/>
                    <a:pt x="42" y="104"/>
                  </a:cubicBezTo>
                  <a:cubicBezTo>
                    <a:pt x="11" y="104"/>
                    <a:pt x="0" y="85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76"/>
                    <a:pt x="27" y="85"/>
                    <a:pt x="42" y="85"/>
                  </a:cubicBezTo>
                  <a:cubicBezTo>
                    <a:pt x="57" y="85"/>
                    <a:pt x="61" y="76"/>
                    <a:pt x="61" y="57"/>
                  </a:cubicBezTo>
                  <a:cubicBezTo>
                    <a:pt x="61" y="2"/>
                    <a:pt x="61" y="2"/>
                    <a:pt x="61" y="2"/>
                  </a:cubicBezTo>
                  <a:lnTo>
                    <a:pt x="85" y="2"/>
                  </a:lnTo>
                  <a:close/>
                  <a:moveTo>
                    <a:pt x="620" y="102"/>
                  </a:moveTo>
                  <a:cubicBezTo>
                    <a:pt x="643" y="102"/>
                    <a:pt x="643" y="102"/>
                    <a:pt x="643" y="102"/>
                  </a:cubicBezTo>
                  <a:cubicBezTo>
                    <a:pt x="643" y="2"/>
                    <a:pt x="643" y="2"/>
                    <a:pt x="643" y="2"/>
                  </a:cubicBezTo>
                  <a:cubicBezTo>
                    <a:pt x="620" y="2"/>
                    <a:pt x="620" y="2"/>
                    <a:pt x="620" y="2"/>
                  </a:cubicBezTo>
                  <a:lnTo>
                    <a:pt x="620" y="102"/>
                  </a:lnTo>
                  <a:close/>
                  <a:moveTo>
                    <a:pt x="601" y="11"/>
                  </a:moveTo>
                  <a:cubicBezTo>
                    <a:pt x="592" y="4"/>
                    <a:pt x="580" y="0"/>
                    <a:pt x="566" y="0"/>
                  </a:cubicBezTo>
                  <a:cubicBezTo>
                    <a:pt x="543" y="0"/>
                    <a:pt x="528" y="12"/>
                    <a:pt x="528" y="28"/>
                  </a:cubicBezTo>
                  <a:cubicBezTo>
                    <a:pt x="528" y="43"/>
                    <a:pt x="537" y="53"/>
                    <a:pt x="558" y="58"/>
                  </a:cubicBezTo>
                  <a:cubicBezTo>
                    <a:pt x="576" y="63"/>
                    <a:pt x="580" y="66"/>
                    <a:pt x="580" y="75"/>
                  </a:cubicBezTo>
                  <a:cubicBezTo>
                    <a:pt x="580" y="82"/>
                    <a:pt x="573" y="86"/>
                    <a:pt x="562" y="86"/>
                  </a:cubicBezTo>
                  <a:cubicBezTo>
                    <a:pt x="552" y="86"/>
                    <a:pt x="543" y="82"/>
                    <a:pt x="536" y="76"/>
                  </a:cubicBezTo>
                  <a:cubicBezTo>
                    <a:pt x="523" y="90"/>
                    <a:pt x="523" y="90"/>
                    <a:pt x="523" y="90"/>
                  </a:cubicBezTo>
                  <a:cubicBezTo>
                    <a:pt x="533" y="98"/>
                    <a:pt x="546" y="104"/>
                    <a:pt x="563" y="104"/>
                  </a:cubicBezTo>
                  <a:cubicBezTo>
                    <a:pt x="586" y="104"/>
                    <a:pt x="605" y="93"/>
                    <a:pt x="605" y="73"/>
                  </a:cubicBezTo>
                  <a:cubicBezTo>
                    <a:pt x="605" y="55"/>
                    <a:pt x="593" y="47"/>
                    <a:pt x="573" y="41"/>
                  </a:cubicBezTo>
                  <a:cubicBezTo>
                    <a:pt x="556" y="37"/>
                    <a:pt x="552" y="34"/>
                    <a:pt x="552" y="27"/>
                  </a:cubicBezTo>
                  <a:cubicBezTo>
                    <a:pt x="552" y="21"/>
                    <a:pt x="558" y="17"/>
                    <a:pt x="568" y="17"/>
                  </a:cubicBezTo>
                  <a:cubicBezTo>
                    <a:pt x="576" y="17"/>
                    <a:pt x="584" y="20"/>
                    <a:pt x="592" y="26"/>
                  </a:cubicBezTo>
                  <a:cubicBezTo>
                    <a:pt x="601" y="11"/>
                    <a:pt x="601" y="11"/>
                    <a:pt x="601" y="11"/>
                  </a:cubicBezTo>
                  <a:moveTo>
                    <a:pt x="990" y="11"/>
                  </a:moveTo>
                  <a:cubicBezTo>
                    <a:pt x="981" y="4"/>
                    <a:pt x="969" y="0"/>
                    <a:pt x="955" y="0"/>
                  </a:cubicBezTo>
                  <a:cubicBezTo>
                    <a:pt x="932" y="0"/>
                    <a:pt x="917" y="12"/>
                    <a:pt x="917" y="28"/>
                  </a:cubicBezTo>
                  <a:cubicBezTo>
                    <a:pt x="917" y="43"/>
                    <a:pt x="926" y="53"/>
                    <a:pt x="946" y="58"/>
                  </a:cubicBezTo>
                  <a:cubicBezTo>
                    <a:pt x="965" y="63"/>
                    <a:pt x="969" y="66"/>
                    <a:pt x="969" y="75"/>
                  </a:cubicBezTo>
                  <a:cubicBezTo>
                    <a:pt x="969" y="82"/>
                    <a:pt x="962" y="86"/>
                    <a:pt x="951" y="86"/>
                  </a:cubicBezTo>
                  <a:cubicBezTo>
                    <a:pt x="941" y="86"/>
                    <a:pt x="932" y="82"/>
                    <a:pt x="924" y="76"/>
                  </a:cubicBezTo>
                  <a:cubicBezTo>
                    <a:pt x="912" y="90"/>
                    <a:pt x="912" y="90"/>
                    <a:pt x="912" y="90"/>
                  </a:cubicBezTo>
                  <a:cubicBezTo>
                    <a:pt x="921" y="98"/>
                    <a:pt x="935" y="104"/>
                    <a:pt x="952" y="104"/>
                  </a:cubicBezTo>
                  <a:cubicBezTo>
                    <a:pt x="974" y="104"/>
                    <a:pt x="993" y="93"/>
                    <a:pt x="993" y="73"/>
                  </a:cubicBezTo>
                  <a:cubicBezTo>
                    <a:pt x="993" y="55"/>
                    <a:pt x="982" y="47"/>
                    <a:pt x="962" y="41"/>
                  </a:cubicBezTo>
                  <a:cubicBezTo>
                    <a:pt x="945" y="37"/>
                    <a:pt x="941" y="34"/>
                    <a:pt x="941" y="27"/>
                  </a:cubicBezTo>
                  <a:cubicBezTo>
                    <a:pt x="941" y="21"/>
                    <a:pt x="946" y="17"/>
                    <a:pt x="956" y="17"/>
                  </a:cubicBezTo>
                  <a:cubicBezTo>
                    <a:pt x="965" y="17"/>
                    <a:pt x="973" y="20"/>
                    <a:pt x="981" y="26"/>
                  </a:cubicBezTo>
                  <a:cubicBezTo>
                    <a:pt x="990" y="11"/>
                    <a:pt x="990" y="11"/>
                    <a:pt x="990" y="11"/>
                  </a:cubicBezTo>
                  <a:moveTo>
                    <a:pt x="160" y="0"/>
                  </a:moveTo>
                  <a:cubicBezTo>
                    <a:pt x="148" y="0"/>
                    <a:pt x="138" y="6"/>
                    <a:pt x="130" y="16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7" y="23"/>
                    <a:pt x="144" y="18"/>
                    <a:pt x="152" y="18"/>
                  </a:cubicBezTo>
                  <a:cubicBezTo>
                    <a:pt x="160" y="18"/>
                    <a:pt x="164" y="21"/>
                    <a:pt x="164" y="34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88" y="102"/>
                    <a:pt x="188" y="102"/>
                    <a:pt x="188" y="102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11"/>
                    <a:pt x="178" y="0"/>
                    <a:pt x="160" y="0"/>
                  </a:cubicBezTo>
                  <a:moveTo>
                    <a:pt x="212" y="102"/>
                  </a:moveTo>
                  <a:cubicBezTo>
                    <a:pt x="236" y="102"/>
                    <a:pt x="236" y="102"/>
                    <a:pt x="236" y="102"/>
                  </a:cubicBezTo>
                  <a:cubicBezTo>
                    <a:pt x="236" y="2"/>
                    <a:pt x="236" y="2"/>
                    <a:pt x="236" y="2"/>
                  </a:cubicBezTo>
                  <a:cubicBezTo>
                    <a:pt x="212" y="2"/>
                    <a:pt x="212" y="2"/>
                    <a:pt x="212" y="2"/>
                  </a:cubicBezTo>
                  <a:lnTo>
                    <a:pt x="212" y="102"/>
                  </a:lnTo>
                  <a:close/>
                  <a:moveTo>
                    <a:pt x="311" y="102"/>
                  </a:moveTo>
                  <a:cubicBezTo>
                    <a:pt x="343" y="2"/>
                    <a:pt x="343" y="2"/>
                    <a:pt x="343" y="2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275" y="2"/>
                    <a:pt x="275" y="2"/>
                    <a:pt x="275" y="2"/>
                  </a:cubicBezTo>
                  <a:cubicBezTo>
                    <a:pt x="249" y="2"/>
                    <a:pt x="249" y="2"/>
                    <a:pt x="249" y="2"/>
                  </a:cubicBezTo>
                  <a:cubicBezTo>
                    <a:pt x="282" y="102"/>
                    <a:pt x="282" y="102"/>
                    <a:pt x="282" y="102"/>
                  </a:cubicBezTo>
                  <a:lnTo>
                    <a:pt x="311" y="102"/>
                  </a:lnTo>
                  <a:close/>
                  <a:moveTo>
                    <a:pt x="730" y="20"/>
                  </a:moveTo>
                  <a:cubicBezTo>
                    <a:pt x="732" y="2"/>
                    <a:pt x="732" y="2"/>
                    <a:pt x="732" y="2"/>
                  </a:cubicBezTo>
                  <a:cubicBezTo>
                    <a:pt x="655" y="2"/>
                    <a:pt x="655" y="2"/>
                    <a:pt x="655" y="2"/>
                  </a:cubicBezTo>
                  <a:cubicBezTo>
                    <a:pt x="655" y="20"/>
                    <a:pt x="655" y="20"/>
                    <a:pt x="655" y="20"/>
                  </a:cubicBezTo>
                  <a:cubicBezTo>
                    <a:pt x="681" y="20"/>
                    <a:pt x="681" y="20"/>
                    <a:pt x="681" y="20"/>
                  </a:cubicBezTo>
                  <a:cubicBezTo>
                    <a:pt x="681" y="102"/>
                    <a:pt x="681" y="102"/>
                    <a:pt x="681" y="102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20"/>
                    <a:pt x="705" y="20"/>
                    <a:pt x="705" y="20"/>
                  </a:cubicBezTo>
                  <a:lnTo>
                    <a:pt x="730" y="20"/>
                  </a:lnTo>
                  <a:close/>
                  <a:moveTo>
                    <a:pt x="415" y="19"/>
                  </a:moveTo>
                  <a:cubicBezTo>
                    <a:pt x="417" y="2"/>
                    <a:pt x="417" y="2"/>
                    <a:pt x="417" y="2"/>
                  </a:cubicBezTo>
                  <a:cubicBezTo>
                    <a:pt x="356" y="2"/>
                    <a:pt x="356" y="2"/>
                    <a:pt x="356" y="2"/>
                  </a:cubicBezTo>
                  <a:cubicBezTo>
                    <a:pt x="356" y="102"/>
                    <a:pt x="356" y="102"/>
                    <a:pt x="356" y="102"/>
                  </a:cubicBezTo>
                  <a:cubicBezTo>
                    <a:pt x="417" y="102"/>
                    <a:pt x="417" y="102"/>
                    <a:pt x="417" y="102"/>
                  </a:cubicBezTo>
                  <a:cubicBezTo>
                    <a:pt x="417" y="85"/>
                    <a:pt x="417" y="85"/>
                    <a:pt x="417" y="85"/>
                  </a:cubicBezTo>
                  <a:cubicBezTo>
                    <a:pt x="380" y="85"/>
                    <a:pt x="380" y="85"/>
                    <a:pt x="380" y="85"/>
                  </a:cubicBezTo>
                  <a:cubicBezTo>
                    <a:pt x="380" y="59"/>
                    <a:pt x="380" y="59"/>
                    <a:pt x="380" y="59"/>
                  </a:cubicBezTo>
                  <a:cubicBezTo>
                    <a:pt x="410" y="59"/>
                    <a:pt x="410" y="59"/>
                    <a:pt x="410" y="59"/>
                  </a:cubicBezTo>
                  <a:cubicBezTo>
                    <a:pt x="410" y="43"/>
                    <a:pt x="410" y="43"/>
                    <a:pt x="410" y="43"/>
                  </a:cubicBezTo>
                  <a:cubicBezTo>
                    <a:pt x="380" y="43"/>
                    <a:pt x="380" y="43"/>
                    <a:pt x="380" y="43"/>
                  </a:cubicBezTo>
                  <a:cubicBezTo>
                    <a:pt x="380" y="19"/>
                    <a:pt x="380" y="19"/>
                    <a:pt x="380" y="19"/>
                  </a:cubicBezTo>
                  <a:lnTo>
                    <a:pt x="415" y="19"/>
                  </a:lnTo>
                  <a:close/>
                  <a:moveTo>
                    <a:pt x="459" y="47"/>
                  </a:moveTo>
                  <a:cubicBezTo>
                    <a:pt x="459" y="18"/>
                    <a:pt x="459" y="18"/>
                    <a:pt x="459" y="18"/>
                  </a:cubicBezTo>
                  <a:cubicBezTo>
                    <a:pt x="468" y="18"/>
                    <a:pt x="468" y="18"/>
                    <a:pt x="468" y="18"/>
                  </a:cubicBezTo>
                  <a:cubicBezTo>
                    <a:pt x="480" y="18"/>
                    <a:pt x="485" y="23"/>
                    <a:pt x="485" y="32"/>
                  </a:cubicBezTo>
                  <a:cubicBezTo>
                    <a:pt x="485" y="43"/>
                    <a:pt x="480" y="47"/>
                    <a:pt x="469" y="47"/>
                  </a:cubicBezTo>
                  <a:lnTo>
                    <a:pt x="459" y="47"/>
                  </a:lnTo>
                  <a:close/>
                  <a:moveTo>
                    <a:pt x="469" y="64"/>
                  </a:moveTo>
                  <a:cubicBezTo>
                    <a:pt x="489" y="102"/>
                    <a:pt x="489" y="102"/>
                    <a:pt x="489" y="102"/>
                  </a:cubicBezTo>
                  <a:cubicBezTo>
                    <a:pt x="516" y="102"/>
                    <a:pt x="516" y="102"/>
                    <a:pt x="516" y="102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503" y="53"/>
                    <a:pt x="510" y="45"/>
                    <a:pt x="510" y="32"/>
                  </a:cubicBezTo>
                  <a:cubicBezTo>
                    <a:pt x="510" y="11"/>
                    <a:pt x="496" y="2"/>
                    <a:pt x="468" y="2"/>
                  </a:cubicBezTo>
                  <a:cubicBezTo>
                    <a:pt x="436" y="2"/>
                    <a:pt x="436" y="2"/>
                    <a:pt x="436" y="2"/>
                  </a:cubicBezTo>
                  <a:cubicBezTo>
                    <a:pt x="436" y="102"/>
                    <a:pt x="436" y="102"/>
                    <a:pt x="436" y="102"/>
                  </a:cubicBezTo>
                  <a:cubicBezTo>
                    <a:pt x="459" y="102"/>
                    <a:pt x="459" y="102"/>
                    <a:pt x="459" y="102"/>
                  </a:cubicBezTo>
                  <a:cubicBezTo>
                    <a:pt x="459" y="64"/>
                    <a:pt x="459" y="64"/>
                    <a:pt x="459" y="64"/>
                  </a:cubicBezTo>
                  <a:lnTo>
                    <a:pt x="469" y="64"/>
                  </a:lnTo>
                  <a:close/>
                  <a:moveTo>
                    <a:pt x="907" y="20"/>
                  </a:moveTo>
                  <a:cubicBezTo>
                    <a:pt x="910" y="2"/>
                    <a:pt x="910" y="2"/>
                    <a:pt x="910" y="2"/>
                  </a:cubicBezTo>
                  <a:cubicBezTo>
                    <a:pt x="833" y="2"/>
                    <a:pt x="833" y="2"/>
                    <a:pt x="833" y="2"/>
                  </a:cubicBezTo>
                  <a:cubicBezTo>
                    <a:pt x="833" y="20"/>
                    <a:pt x="833" y="20"/>
                    <a:pt x="833" y="20"/>
                  </a:cubicBezTo>
                  <a:cubicBezTo>
                    <a:pt x="859" y="20"/>
                    <a:pt x="859" y="20"/>
                    <a:pt x="859" y="20"/>
                  </a:cubicBezTo>
                  <a:cubicBezTo>
                    <a:pt x="859" y="102"/>
                    <a:pt x="859" y="102"/>
                    <a:pt x="859" y="102"/>
                  </a:cubicBezTo>
                  <a:cubicBezTo>
                    <a:pt x="883" y="102"/>
                    <a:pt x="883" y="102"/>
                    <a:pt x="883" y="102"/>
                  </a:cubicBezTo>
                  <a:cubicBezTo>
                    <a:pt x="883" y="20"/>
                    <a:pt x="883" y="20"/>
                    <a:pt x="883" y="20"/>
                  </a:cubicBezTo>
                  <a:lnTo>
                    <a:pt x="907" y="20"/>
                  </a:lnTo>
                  <a:close/>
                  <a:moveTo>
                    <a:pt x="792" y="63"/>
                  </a:moveTo>
                  <a:cubicBezTo>
                    <a:pt x="771" y="63"/>
                    <a:pt x="771" y="63"/>
                    <a:pt x="771" y="63"/>
                  </a:cubicBezTo>
                  <a:cubicBezTo>
                    <a:pt x="781" y="19"/>
                    <a:pt x="781" y="19"/>
                    <a:pt x="781" y="19"/>
                  </a:cubicBezTo>
                  <a:lnTo>
                    <a:pt x="792" y="63"/>
                  </a:lnTo>
                  <a:close/>
                  <a:moveTo>
                    <a:pt x="796" y="80"/>
                  </a:moveTo>
                  <a:cubicBezTo>
                    <a:pt x="801" y="102"/>
                    <a:pt x="801" y="102"/>
                    <a:pt x="801" y="102"/>
                  </a:cubicBezTo>
                  <a:cubicBezTo>
                    <a:pt x="826" y="102"/>
                    <a:pt x="826" y="102"/>
                    <a:pt x="826" y="102"/>
                  </a:cubicBezTo>
                  <a:cubicBezTo>
                    <a:pt x="796" y="2"/>
                    <a:pt x="796" y="2"/>
                    <a:pt x="796" y="2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37" y="102"/>
                    <a:pt x="737" y="102"/>
                    <a:pt x="737" y="102"/>
                  </a:cubicBezTo>
                  <a:cubicBezTo>
                    <a:pt x="762" y="102"/>
                    <a:pt x="762" y="102"/>
                    <a:pt x="762" y="102"/>
                  </a:cubicBezTo>
                  <a:cubicBezTo>
                    <a:pt x="767" y="80"/>
                    <a:pt x="767" y="80"/>
                    <a:pt x="767" y="80"/>
                  </a:cubicBezTo>
                  <a:lnTo>
                    <a:pt x="796" y="80"/>
                  </a:lnTo>
                  <a:close/>
                  <a:moveTo>
                    <a:pt x="740" y="2"/>
                  </a:moveTo>
                  <a:cubicBezTo>
                    <a:pt x="740" y="20"/>
                    <a:pt x="740" y="20"/>
                    <a:pt x="740" y="20"/>
                  </a:cubicBezTo>
                  <a:cubicBezTo>
                    <a:pt x="754" y="20"/>
                    <a:pt x="754" y="20"/>
                    <a:pt x="754" y="20"/>
                  </a:cubicBezTo>
                  <a:cubicBezTo>
                    <a:pt x="757" y="2"/>
                    <a:pt x="757" y="2"/>
                    <a:pt x="757" y="2"/>
                  </a:cubicBezTo>
                  <a:lnTo>
                    <a:pt x="740" y="2"/>
                  </a:lnTo>
                  <a:close/>
                  <a:moveTo>
                    <a:pt x="809" y="2"/>
                  </a:moveTo>
                  <a:cubicBezTo>
                    <a:pt x="809" y="20"/>
                    <a:pt x="809" y="20"/>
                    <a:pt x="809" y="20"/>
                  </a:cubicBezTo>
                  <a:cubicBezTo>
                    <a:pt x="824" y="20"/>
                    <a:pt x="824" y="20"/>
                    <a:pt x="824" y="20"/>
                  </a:cubicBezTo>
                  <a:cubicBezTo>
                    <a:pt x="826" y="2"/>
                    <a:pt x="826" y="2"/>
                    <a:pt x="826" y="2"/>
                  </a:cubicBezTo>
                  <a:lnTo>
                    <a:pt x="809" y="2"/>
                  </a:lnTo>
                  <a:close/>
                  <a:moveTo>
                    <a:pt x="283" y="237"/>
                  </a:moveTo>
                  <a:cubicBezTo>
                    <a:pt x="307" y="237"/>
                    <a:pt x="307" y="237"/>
                    <a:pt x="307" y="237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46"/>
                    <a:pt x="298" y="135"/>
                    <a:pt x="280" y="135"/>
                  </a:cubicBezTo>
                  <a:cubicBezTo>
                    <a:pt x="268" y="135"/>
                    <a:pt x="257" y="140"/>
                    <a:pt x="249" y="150"/>
                  </a:cubicBezTo>
                  <a:cubicBezTo>
                    <a:pt x="247" y="137"/>
                    <a:pt x="247" y="137"/>
                    <a:pt x="247" y="13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237"/>
                    <a:pt x="226" y="237"/>
                    <a:pt x="226" y="237"/>
                  </a:cubicBezTo>
                  <a:cubicBezTo>
                    <a:pt x="250" y="237"/>
                    <a:pt x="250" y="237"/>
                    <a:pt x="250" y="237"/>
                  </a:cubicBezTo>
                  <a:cubicBezTo>
                    <a:pt x="250" y="167"/>
                    <a:pt x="250" y="167"/>
                    <a:pt x="250" y="167"/>
                  </a:cubicBezTo>
                  <a:cubicBezTo>
                    <a:pt x="256" y="159"/>
                    <a:pt x="262" y="153"/>
                    <a:pt x="271" y="153"/>
                  </a:cubicBezTo>
                  <a:cubicBezTo>
                    <a:pt x="279" y="153"/>
                    <a:pt x="283" y="157"/>
                    <a:pt x="283" y="167"/>
                  </a:cubicBezTo>
                  <a:lnTo>
                    <a:pt x="283" y="237"/>
                  </a:lnTo>
                  <a:close/>
                  <a:moveTo>
                    <a:pt x="609" y="237"/>
                  </a:moveTo>
                  <a:cubicBezTo>
                    <a:pt x="609" y="166"/>
                    <a:pt x="609" y="166"/>
                    <a:pt x="609" y="166"/>
                  </a:cubicBezTo>
                  <a:cubicBezTo>
                    <a:pt x="614" y="159"/>
                    <a:pt x="621" y="153"/>
                    <a:pt x="628" y="153"/>
                  </a:cubicBezTo>
                  <a:cubicBezTo>
                    <a:pt x="635" y="153"/>
                    <a:pt x="639" y="157"/>
                    <a:pt x="639" y="167"/>
                  </a:cubicBezTo>
                  <a:cubicBezTo>
                    <a:pt x="639" y="237"/>
                    <a:pt x="639" y="237"/>
                    <a:pt x="639" y="237"/>
                  </a:cubicBezTo>
                  <a:cubicBezTo>
                    <a:pt x="663" y="237"/>
                    <a:pt x="663" y="237"/>
                    <a:pt x="663" y="237"/>
                  </a:cubicBezTo>
                  <a:cubicBezTo>
                    <a:pt x="663" y="166"/>
                    <a:pt x="663" y="166"/>
                    <a:pt x="663" y="166"/>
                  </a:cubicBezTo>
                  <a:cubicBezTo>
                    <a:pt x="668" y="159"/>
                    <a:pt x="674" y="153"/>
                    <a:pt x="682" y="153"/>
                  </a:cubicBezTo>
                  <a:cubicBezTo>
                    <a:pt x="689" y="153"/>
                    <a:pt x="692" y="157"/>
                    <a:pt x="692" y="167"/>
                  </a:cubicBezTo>
                  <a:cubicBezTo>
                    <a:pt x="692" y="237"/>
                    <a:pt x="692" y="237"/>
                    <a:pt x="692" y="237"/>
                  </a:cubicBezTo>
                  <a:cubicBezTo>
                    <a:pt x="716" y="237"/>
                    <a:pt x="716" y="237"/>
                    <a:pt x="716" y="237"/>
                  </a:cubicBezTo>
                  <a:cubicBezTo>
                    <a:pt x="716" y="164"/>
                    <a:pt x="716" y="164"/>
                    <a:pt x="716" y="164"/>
                  </a:cubicBezTo>
                  <a:cubicBezTo>
                    <a:pt x="716" y="146"/>
                    <a:pt x="708" y="135"/>
                    <a:pt x="690" y="135"/>
                  </a:cubicBezTo>
                  <a:cubicBezTo>
                    <a:pt x="680" y="135"/>
                    <a:pt x="669" y="140"/>
                    <a:pt x="660" y="150"/>
                  </a:cubicBezTo>
                  <a:cubicBezTo>
                    <a:pt x="657" y="140"/>
                    <a:pt x="649" y="135"/>
                    <a:pt x="636" y="135"/>
                  </a:cubicBezTo>
                  <a:cubicBezTo>
                    <a:pt x="626" y="135"/>
                    <a:pt x="616" y="140"/>
                    <a:pt x="607" y="150"/>
                  </a:cubicBezTo>
                  <a:cubicBezTo>
                    <a:pt x="606" y="137"/>
                    <a:pt x="606" y="137"/>
                    <a:pt x="606" y="137"/>
                  </a:cubicBezTo>
                  <a:cubicBezTo>
                    <a:pt x="585" y="137"/>
                    <a:pt x="585" y="137"/>
                    <a:pt x="585" y="137"/>
                  </a:cubicBezTo>
                  <a:cubicBezTo>
                    <a:pt x="585" y="237"/>
                    <a:pt x="585" y="237"/>
                    <a:pt x="585" y="237"/>
                  </a:cubicBezTo>
                  <a:lnTo>
                    <a:pt x="609" y="237"/>
                  </a:lnTo>
                  <a:close/>
                  <a:moveTo>
                    <a:pt x="331" y="237"/>
                  </a:moveTo>
                  <a:cubicBezTo>
                    <a:pt x="355" y="237"/>
                    <a:pt x="355" y="237"/>
                    <a:pt x="355" y="237"/>
                  </a:cubicBezTo>
                  <a:cubicBezTo>
                    <a:pt x="355" y="137"/>
                    <a:pt x="355" y="137"/>
                    <a:pt x="355" y="137"/>
                  </a:cubicBezTo>
                  <a:cubicBezTo>
                    <a:pt x="331" y="137"/>
                    <a:pt x="331" y="137"/>
                    <a:pt x="331" y="137"/>
                  </a:cubicBezTo>
                  <a:lnTo>
                    <a:pt x="331" y="237"/>
                  </a:lnTo>
                  <a:close/>
                  <a:moveTo>
                    <a:pt x="0" y="237"/>
                  </a:moveTo>
                  <a:cubicBezTo>
                    <a:pt x="24" y="237"/>
                    <a:pt x="24" y="237"/>
                    <a:pt x="24" y="237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0" y="237"/>
                  </a:lnTo>
                  <a:close/>
                  <a:moveTo>
                    <a:pt x="84" y="137"/>
                  </a:moveTo>
                  <a:cubicBezTo>
                    <a:pt x="59" y="137"/>
                    <a:pt x="59" y="137"/>
                    <a:pt x="59" y="137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59" y="237"/>
                    <a:pt x="59" y="237"/>
                    <a:pt x="59" y="237"/>
                  </a:cubicBezTo>
                  <a:cubicBezTo>
                    <a:pt x="86" y="237"/>
                    <a:pt x="86" y="237"/>
                    <a:pt x="86" y="237"/>
                  </a:cubicBezTo>
                  <a:cubicBezTo>
                    <a:pt x="50" y="181"/>
                    <a:pt x="50" y="181"/>
                    <a:pt x="50" y="181"/>
                  </a:cubicBezTo>
                  <a:lnTo>
                    <a:pt x="84" y="137"/>
                  </a:lnTo>
                  <a:close/>
                  <a:moveTo>
                    <a:pt x="125" y="217"/>
                  </a:moveTo>
                  <a:cubicBezTo>
                    <a:pt x="125" y="137"/>
                    <a:pt x="125" y="137"/>
                    <a:pt x="125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237"/>
                    <a:pt x="101" y="237"/>
                    <a:pt x="101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59" y="217"/>
                    <a:pt x="159" y="217"/>
                    <a:pt x="159" y="217"/>
                  </a:cubicBezTo>
                  <a:lnTo>
                    <a:pt x="125" y="217"/>
                  </a:lnTo>
                  <a:close/>
                  <a:moveTo>
                    <a:pt x="177" y="237"/>
                  </a:moveTo>
                  <a:cubicBezTo>
                    <a:pt x="201" y="237"/>
                    <a:pt x="201" y="237"/>
                    <a:pt x="201" y="237"/>
                  </a:cubicBezTo>
                  <a:cubicBezTo>
                    <a:pt x="201" y="137"/>
                    <a:pt x="201" y="137"/>
                    <a:pt x="201" y="137"/>
                  </a:cubicBezTo>
                  <a:cubicBezTo>
                    <a:pt x="177" y="137"/>
                    <a:pt x="177" y="137"/>
                    <a:pt x="177" y="137"/>
                  </a:cubicBezTo>
                  <a:lnTo>
                    <a:pt x="177" y="237"/>
                  </a:lnTo>
                  <a:close/>
                  <a:moveTo>
                    <a:pt x="380" y="237"/>
                  </a:moveTo>
                  <a:cubicBezTo>
                    <a:pt x="404" y="237"/>
                    <a:pt x="404" y="237"/>
                    <a:pt x="404" y="237"/>
                  </a:cubicBezTo>
                  <a:cubicBezTo>
                    <a:pt x="404" y="137"/>
                    <a:pt x="404" y="137"/>
                    <a:pt x="404" y="137"/>
                  </a:cubicBezTo>
                  <a:cubicBezTo>
                    <a:pt x="380" y="137"/>
                    <a:pt x="380" y="137"/>
                    <a:pt x="380" y="137"/>
                  </a:cubicBezTo>
                  <a:lnTo>
                    <a:pt x="380" y="237"/>
                  </a:lnTo>
                  <a:close/>
                  <a:moveTo>
                    <a:pt x="464" y="137"/>
                  </a:moveTo>
                  <a:cubicBezTo>
                    <a:pt x="439" y="137"/>
                    <a:pt x="439" y="137"/>
                    <a:pt x="439" y="137"/>
                  </a:cubicBezTo>
                  <a:cubicBezTo>
                    <a:pt x="405" y="182"/>
                    <a:pt x="405" y="182"/>
                    <a:pt x="405" y="182"/>
                  </a:cubicBezTo>
                  <a:cubicBezTo>
                    <a:pt x="439" y="237"/>
                    <a:pt x="439" y="237"/>
                    <a:pt x="439" y="237"/>
                  </a:cubicBezTo>
                  <a:cubicBezTo>
                    <a:pt x="467" y="237"/>
                    <a:pt x="467" y="237"/>
                    <a:pt x="467" y="237"/>
                  </a:cubicBezTo>
                  <a:cubicBezTo>
                    <a:pt x="430" y="181"/>
                    <a:pt x="430" y="181"/>
                    <a:pt x="430" y="181"/>
                  </a:cubicBezTo>
                  <a:lnTo>
                    <a:pt x="464" y="137"/>
                  </a:lnTo>
                  <a:close/>
                  <a:moveTo>
                    <a:pt x="538" y="137"/>
                  </a:moveTo>
                  <a:cubicBezTo>
                    <a:pt x="538" y="192"/>
                    <a:pt x="538" y="192"/>
                    <a:pt x="538" y="192"/>
                  </a:cubicBezTo>
                  <a:cubicBezTo>
                    <a:pt x="538" y="211"/>
                    <a:pt x="535" y="220"/>
                    <a:pt x="519" y="220"/>
                  </a:cubicBezTo>
                  <a:cubicBezTo>
                    <a:pt x="504" y="220"/>
                    <a:pt x="501" y="211"/>
                    <a:pt x="501" y="192"/>
                  </a:cubicBezTo>
                  <a:cubicBezTo>
                    <a:pt x="501" y="137"/>
                    <a:pt x="501" y="137"/>
                    <a:pt x="501" y="137"/>
                  </a:cubicBezTo>
                  <a:cubicBezTo>
                    <a:pt x="477" y="137"/>
                    <a:pt x="477" y="137"/>
                    <a:pt x="477" y="137"/>
                  </a:cubicBezTo>
                  <a:cubicBezTo>
                    <a:pt x="477" y="193"/>
                    <a:pt x="477" y="193"/>
                    <a:pt x="477" y="193"/>
                  </a:cubicBezTo>
                  <a:cubicBezTo>
                    <a:pt x="477" y="220"/>
                    <a:pt x="489" y="239"/>
                    <a:pt x="519" y="239"/>
                  </a:cubicBezTo>
                  <a:cubicBezTo>
                    <a:pt x="550" y="239"/>
                    <a:pt x="562" y="220"/>
                    <a:pt x="562" y="193"/>
                  </a:cubicBezTo>
                  <a:cubicBezTo>
                    <a:pt x="562" y="137"/>
                    <a:pt x="562" y="137"/>
                    <a:pt x="562" y="137"/>
                  </a:cubicBezTo>
                  <a:lnTo>
                    <a:pt x="538" y="137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32"/>
            <p:cNvSpPr>
              <a:spLocks/>
            </p:cNvSpPr>
            <p:nvPr userDrawn="1"/>
          </p:nvSpPr>
          <p:spPr bwMode="auto">
            <a:xfrm>
              <a:off x="425" y="740"/>
              <a:ext cx="425" cy="567"/>
            </a:xfrm>
            <a:custGeom>
              <a:avLst/>
              <a:gdLst>
                <a:gd name="T0" fmla="*/ 0 w 425"/>
                <a:gd name="T1" fmla="*/ 567 h 567"/>
                <a:gd name="T2" fmla="*/ 0 w 425"/>
                <a:gd name="T3" fmla="*/ 247 h 567"/>
                <a:gd name="T4" fmla="*/ 425 w 425"/>
                <a:gd name="T5" fmla="*/ 0 h 567"/>
                <a:gd name="T6" fmla="*/ 425 w 425"/>
                <a:gd name="T7" fmla="*/ 320 h 567"/>
                <a:gd name="T8" fmla="*/ 0 w 425"/>
                <a:gd name="T9" fmla="*/ 567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567"/>
                  </a:moveTo>
                  <a:lnTo>
                    <a:pt x="0" y="247"/>
                  </a:lnTo>
                  <a:lnTo>
                    <a:pt x="425" y="0"/>
                  </a:lnTo>
                  <a:lnTo>
                    <a:pt x="425" y="320"/>
                  </a:lnTo>
                  <a:lnTo>
                    <a:pt x="0" y="567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33"/>
            <p:cNvSpPr>
              <a:spLocks/>
            </p:cNvSpPr>
            <p:nvPr userDrawn="1"/>
          </p:nvSpPr>
          <p:spPr bwMode="auto">
            <a:xfrm>
              <a:off x="0" y="740"/>
              <a:ext cx="425" cy="567"/>
            </a:xfrm>
            <a:custGeom>
              <a:avLst/>
              <a:gdLst>
                <a:gd name="T0" fmla="*/ 0 w 425"/>
                <a:gd name="T1" fmla="*/ 0 h 567"/>
                <a:gd name="T2" fmla="*/ 0 w 425"/>
                <a:gd name="T3" fmla="*/ 320 h 567"/>
                <a:gd name="T4" fmla="*/ 425 w 425"/>
                <a:gd name="T5" fmla="*/ 567 h 567"/>
                <a:gd name="T6" fmla="*/ 425 w 425"/>
                <a:gd name="T7" fmla="*/ 247 h 567"/>
                <a:gd name="T8" fmla="*/ 0 w 425"/>
                <a:gd name="T9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0"/>
                  </a:moveTo>
                  <a:lnTo>
                    <a:pt x="0" y="320"/>
                  </a:lnTo>
                  <a:lnTo>
                    <a:pt x="425" y="567"/>
                  </a:lnTo>
                  <a:lnTo>
                    <a:pt x="425" y="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34"/>
            <p:cNvSpPr>
              <a:spLocks/>
            </p:cNvSpPr>
            <p:nvPr userDrawn="1"/>
          </p:nvSpPr>
          <p:spPr bwMode="auto">
            <a:xfrm>
              <a:off x="0" y="1144"/>
              <a:ext cx="425" cy="404"/>
            </a:xfrm>
            <a:custGeom>
              <a:avLst/>
              <a:gdLst>
                <a:gd name="T0" fmla="*/ 0 w 425"/>
                <a:gd name="T1" fmla="*/ 404 h 404"/>
                <a:gd name="T2" fmla="*/ 0 w 425"/>
                <a:gd name="T3" fmla="*/ 84 h 404"/>
                <a:gd name="T4" fmla="*/ 147 w 425"/>
                <a:gd name="T5" fmla="*/ 0 h 404"/>
                <a:gd name="T6" fmla="*/ 425 w 425"/>
                <a:gd name="T7" fmla="*/ 163 h 404"/>
                <a:gd name="T8" fmla="*/ 0 w 425"/>
                <a:gd name="T9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404">
                  <a:moveTo>
                    <a:pt x="0" y="404"/>
                  </a:moveTo>
                  <a:lnTo>
                    <a:pt x="0" y="84"/>
                  </a:lnTo>
                  <a:lnTo>
                    <a:pt x="147" y="0"/>
                  </a:lnTo>
                  <a:lnTo>
                    <a:pt x="425" y="163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316275" y="5113759"/>
            <a:ext cx="11540364" cy="792088"/>
          </a:xfrm>
        </p:spPr>
        <p:txBody>
          <a:bodyPr bIns="9144" anchor="ctr" anchorCtr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Veranstaltung</a:t>
            </a:r>
            <a:endParaRPr lang="en-US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277" y="5986273"/>
            <a:ext cx="11540364" cy="567646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Ort | Datum | Vortragender</a:t>
            </a:r>
          </a:p>
        </p:txBody>
      </p:sp>
      <p:sp>
        <p:nvSpPr>
          <p:cNvPr id="50" name="AutoShape 3"/>
          <p:cNvSpPr>
            <a:spLocks noChangeAspect="1" noChangeArrowheads="1" noTextEdit="1"/>
          </p:cNvSpPr>
          <p:nvPr userDrawn="1"/>
        </p:nvSpPr>
        <p:spPr bwMode="auto">
          <a:xfrm>
            <a:off x="-10659" y="493494"/>
            <a:ext cx="121920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/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6385952" y="468582"/>
            <a:ext cx="5854731" cy="697762"/>
            <a:chOff x="4789464" y="468582"/>
            <a:chExt cx="4391048" cy="697762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856">
              <a:off x="4789464" y="468582"/>
              <a:ext cx="414854" cy="399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feld 48"/>
            <p:cNvSpPr txBox="1"/>
            <p:nvPr userDrawn="1"/>
          </p:nvSpPr>
          <p:spPr>
            <a:xfrm>
              <a:off x="4941572" y="666207"/>
              <a:ext cx="4238940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de-DE" sz="2650" b="0">
                  <a:solidFill>
                    <a:schemeClr val="accent1"/>
                  </a:solidFill>
                  <a:latin typeface="Fira Sans" pitchFamily="34" charset="0"/>
                  <a:ea typeface="Fira Sans" pitchFamily="34" charset="0"/>
                </a:rPr>
                <a:t>Klinik für Nuklearmedizin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553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2526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752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" descr="Logo_KNMJena_reduziert-SW"/>
          <p:cNvSpPr>
            <a:spLocks noChangeArrowheads="1"/>
          </p:cNvSpPr>
          <p:nvPr userDrawn="1"/>
        </p:nvSpPr>
        <p:spPr bwMode="auto">
          <a:xfrm>
            <a:off x="7743152" y="3284983"/>
            <a:ext cx="4446731" cy="3573017"/>
          </a:xfrm>
          <a:prstGeom prst="rect">
            <a:avLst/>
          </a:prstGeom>
          <a:blipFill dpi="0" rotWithShape="0"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/>
          </a:p>
        </p:txBody>
      </p:sp>
      <p:sp>
        <p:nvSpPr>
          <p:cNvPr id="74" name="Rechteck 73"/>
          <p:cNvSpPr/>
          <p:nvPr userDrawn="1"/>
        </p:nvSpPr>
        <p:spPr>
          <a:xfrm>
            <a:off x="-10825" y="1361847"/>
            <a:ext cx="12206816" cy="3573016"/>
          </a:xfrm>
          <a:prstGeom prst="rect">
            <a:avLst/>
          </a:prstGeom>
          <a:solidFill>
            <a:srgbClr val="D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8" name="Group 4"/>
          <p:cNvGrpSpPr>
            <a:grpSpLocks noChangeAspect="1"/>
          </p:cNvGrpSpPr>
          <p:nvPr userDrawn="1"/>
        </p:nvGrpSpPr>
        <p:grpSpPr bwMode="auto">
          <a:xfrm>
            <a:off x="-21168" y="-38908"/>
            <a:ext cx="12227984" cy="3392488"/>
            <a:chOff x="-8" y="921"/>
            <a:chExt cx="5768" cy="2137"/>
          </a:xfrm>
        </p:grpSpPr>
        <p:sp>
          <p:nvSpPr>
            <p:cNvPr id="2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262"/>
              <a:ext cx="5760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0" name="Freeform 5"/>
            <p:cNvSpPr>
              <a:spLocks/>
            </p:cNvSpPr>
            <p:nvPr userDrawn="1"/>
          </p:nvSpPr>
          <p:spPr bwMode="auto">
            <a:xfrm>
              <a:off x="-8" y="921"/>
              <a:ext cx="5768" cy="2137"/>
            </a:xfrm>
            <a:custGeom>
              <a:avLst/>
              <a:gdLst>
                <a:gd name="T0" fmla="*/ 0 w 5760"/>
                <a:gd name="T1" fmla="*/ 0 h 1796"/>
                <a:gd name="T2" fmla="*/ 0 w 5760"/>
                <a:gd name="T3" fmla="*/ 1796 h 1796"/>
                <a:gd name="T4" fmla="*/ 2003 w 5760"/>
                <a:gd name="T5" fmla="*/ 623 h 1796"/>
                <a:gd name="T6" fmla="*/ 5760 w 5760"/>
                <a:gd name="T7" fmla="*/ 623 h 1796"/>
                <a:gd name="T8" fmla="*/ 5760 w 5760"/>
                <a:gd name="T9" fmla="*/ 0 h 1796"/>
                <a:gd name="T10" fmla="*/ 0 w 5760"/>
                <a:gd name="T11" fmla="*/ 0 h 1796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10000 w 10000"/>
                <a:gd name="connsiteY4" fmla="*/ 1897 h 11897"/>
                <a:gd name="connsiteX5" fmla="*/ 0 w 10000"/>
                <a:gd name="connsiteY5" fmla="*/ 0 h 11897"/>
                <a:gd name="connsiteX0" fmla="*/ 0 w 10000"/>
                <a:gd name="connsiteY0" fmla="*/ 135 h 12032"/>
                <a:gd name="connsiteX1" fmla="*/ 0 w 10000"/>
                <a:gd name="connsiteY1" fmla="*/ 12032 h 12032"/>
                <a:gd name="connsiteX2" fmla="*/ 3477 w 10000"/>
                <a:gd name="connsiteY2" fmla="*/ 5501 h 12032"/>
                <a:gd name="connsiteX3" fmla="*/ 10000 w 10000"/>
                <a:gd name="connsiteY3" fmla="*/ 5501 h 12032"/>
                <a:gd name="connsiteX4" fmla="*/ 9993 w 10000"/>
                <a:gd name="connsiteY4" fmla="*/ 0 h 12032"/>
                <a:gd name="connsiteX5" fmla="*/ 0 w 10000"/>
                <a:gd name="connsiteY5" fmla="*/ 135 h 12032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9993 w 10000"/>
                <a:gd name="connsiteY4" fmla="*/ 23 h 11897"/>
                <a:gd name="connsiteX5" fmla="*/ 0 w 10000"/>
                <a:gd name="connsiteY5" fmla="*/ 0 h 11897"/>
                <a:gd name="connsiteX0" fmla="*/ 0 w 10007"/>
                <a:gd name="connsiteY0" fmla="*/ 0 h 11942"/>
                <a:gd name="connsiteX1" fmla="*/ 7 w 10007"/>
                <a:gd name="connsiteY1" fmla="*/ 11942 h 11942"/>
                <a:gd name="connsiteX2" fmla="*/ 3484 w 10007"/>
                <a:gd name="connsiteY2" fmla="*/ 5411 h 11942"/>
                <a:gd name="connsiteX3" fmla="*/ 10007 w 10007"/>
                <a:gd name="connsiteY3" fmla="*/ 5411 h 11942"/>
                <a:gd name="connsiteX4" fmla="*/ 10000 w 10007"/>
                <a:gd name="connsiteY4" fmla="*/ 68 h 11942"/>
                <a:gd name="connsiteX5" fmla="*/ 0 w 10007"/>
                <a:gd name="connsiteY5" fmla="*/ 0 h 11942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0 w 10014"/>
                <a:gd name="connsiteY0" fmla="*/ 0 h 11897"/>
                <a:gd name="connsiteX1" fmla="*/ 14 w 10014"/>
                <a:gd name="connsiteY1" fmla="*/ 11897 h 11897"/>
                <a:gd name="connsiteX2" fmla="*/ 3491 w 10014"/>
                <a:gd name="connsiteY2" fmla="*/ 5366 h 11897"/>
                <a:gd name="connsiteX3" fmla="*/ 10014 w 10014"/>
                <a:gd name="connsiteY3" fmla="*/ 5366 h 11897"/>
                <a:gd name="connsiteX4" fmla="*/ 10007 w 10014"/>
                <a:gd name="connsiteY4" fmla="*/ 23 h 11897"/>
                <a:gd name="connsiteX5" fmla="*/ 0 w 10014"/>
                <a:gd name="connsiteY5" fmla="*/ 0 h 1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4" h="11897">
                  <a:moveTo>
                    <a:pt x="0" y="0"/>
                  </a:moveTo>
                  <a:cubicBezTo>
                    <a:pt x="2" y="3981"/>
                    <a:pt x="12" y="7916"/>
                    <a:pt x="14" y="11897"/>
                  </a:cubicBezTo>
                  <a:lnTo>
                    <a:pt x="3491" y="5366"/>
                  </a:lnTo>
                  <a:lnTo>
                    <a:pt x="10014" y="5366"/>
                  </a:lnTo>
                  <a:cubicBezTo>
                    <a:pt x="10012" y="3532"/>
                    <a:pt x="10009" y="1857"/>
                    <a:pt x="10007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grpSp>
        <p:nvGrpSpPr>
          <p:cNvPr id="31" name="Group 22"/>
          <p:cNvGrpSpPr>
            <a:grpSpLocks noChangeAspect="1"/>
          </p:cNvGrpSpPr>
          <p:nvPr userDrawn="1"/>
        </p:nvGrpSpPr>
        <p:grpSpPr bwMode="auto">
          <a:xfrm>
            <a:off x="-9691" y="2422822"/>
            <a:ext cx="2127251" cy="1760538"/>
            <a:chOff x="0" y="1636"/>
            <a:chExt cx="1005" cy="1109"/>
          </a:xfrm>
        </p:grpSpPr>
        <p:sp>
          <p:nvSpPr>
            <p:cNvPr id="32" name="Freeform 24"/>
            <p:cNvSpPr>
              <a:spLocks/>
            </p:cNvSpPr>
            <p:nvPr userDrawn="1"/>
          </p:nvSpPr>
          <p:spPr bwMode="auto">
            <a:xfrm>
              <a:off x="308" y="1636"/>
              <a:ext cx="697" cy="930"/>
            </a:xfrm>
            <a:custGeom>
              <a:avLst/>
              <a:gdLst>
                <a:gd name="T0" fmla="*/ 0 w 697"/>
                <a:gd name="T1" fmla="*/ 930 h 930"/>
                <a:gd name="T2" fmla="*/ 0 w 697"/>
                <a:gd name="T3" fmla="*/ 403 h 930"/>
                <a:gd name="T4" fmla="*/ 697 w 697"/>
                <a:gd name="T5" fmla="*/ 0 h 930"/>
                <a:gd name="T6" fmla="*/ 697 w 697"/>
                <a:gd name="T7" fmla="*/ 527 h 930"/>
                <a:gd name="T8" fmla="*/ 0 w 697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930">
                  <a:moveTo>
                    <a:pt x="0" y="930"/>
                  </a:moveTo>
                  <a:lnTo>
                    <a:pt x="0" y="403"/>
                  </a:lnTo>
                  <a:lnTo>
                    <a:pt x="697" y="0"/>
                  </a:lnTo>
                  <a:lnTo>
                    <a:pt x="697" y="527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3" name="Freeform 25"/>
            <p:cNvSpPr>
              <a:spLocks/>
            </p:cNvSpPr>
            <p:nvPr userDrawn="1"/>
          </p:nvSpPr>
          <p:spPr bwMode="auto">
            <a:xfrm>
              <a:off x="0" y="1861"/>
              <a:ext cx="308" cy="705"/>
            </a:xfrm>
            <a:custGeom>
              <a:avLst/>
              <a:gdLst>
                <a:gd name="T0" fmla="*/ 0 w 308"/>
                <a:gd name="T1" fmla="*/ 0 h 705"/>
                <a:gd name="T2" fmla="*/ 0 w 308"/>
                <a:gd name="T3" fmla="*/ 528 h 705"/>
                <a:gd name="T4" fmla="*/ 308 w 308"/>
                <a:gd name="T5" fmla="*/ 705 h 705"/>
                <a:gd name="T6" fmla="*/ 308 w 308"/>
                <a:gd name="T7" fmla="*/ 178 h 705"/>
                <a:gd name="T8" fmla="*/ 0 w 308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705">
                  <a:moveTo>
                    <a:pt x="0" y="0"/>
                  </a:moveTo>
                  <a:lnTo>
                    <a:pt x="0" y="528"/>
                  </a:lnTo>
                  <a:lnTo>
                    <a:pt x="308" y="705"/>
                  </a:lnTo>
                  <a:lnTo>
                    <a:pt x="308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4" name="Freeform 26"/>
            <p:cNvSpPr>
              <a:spLocks/>
            </p:cNvSpPr>
            <p:nvPr userDrawn="1"/>
          </p:nvSpPr>
          <p:spPr bwMode="auto">
            <a:xfrm>
              <a:off x="0" y="2389"/>
              <a:ext cx="308" cy="356"/>
            </a:xfrm>
            <a:custGeom>
              <a:avLst/>
              <a:gdLst>
                <a:gd name="T0" fmla="*/ 0 w 308"/>
                <a:gd name="T1" fmla="*/ 0 h 356"/>
                <a:gd name="T2" fmla="*/ 0 w 308"/>
                <a:gd name="T3" fmla="*/ 356 h 356"/>
                <a:gd name="T4" fmla="*/ 308 w 308"/>
                <a:gd name="T5" fmla="*/ 177 h 356"/>
                <a:gd name="T6" fmla="*/ 0 w 308"/>
                <a:gd name="T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356">
                  <a:moveTo>
                    <a:pt x="0" y="0"/>
                  </a:moveTo>
                  <a:lnTo>
                    <a:pt x="0" y="356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grpSp>
        <p:nvGrpSpPr>
          <p:cNvPr id="67" name="Group 29"/>
          <p:cNvGrpSpPr>
            <a:grpSpLocks noChangeAspect="1"/>
          </p:cNvGrpSpPr>
          <p:nvPr userDrawn="1"/>
        </p:nvGrpSpPr>
        <p:grpSpPr bwMode="auto">
          <a:xfrm>
            <a:off x="154360" y="241672"/>
            <a:ext cx="3981988" cy="2001632"/>
            <a:chOff x="0" y="740"/>
            <a:chExt cx="5760" cy="2840"/>
          </a:xfrm>
        </p:grpSpPr>
        <p:sp>
          <p:nvSpPr>
            <p:cNvPr id="68" name="AutoShape 28"/>
            <p:cNvSpPr>
              <a:spLocks noChangeAspect="1" noChangeArrowheads="1" noTextEdit="1"/>
            </p:cNvSpPr>
            <p:nvPr userDrawn="1"/>
          </p:nvSpPr>
          <p:spPr bwMode="auto">
            <a:xfrm>
              <a:off x="0" y="740"/>
              <a:ext cx="5760" cy="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9" name="Freeform 30"/>
            <p:cNvSpPr>
              <a:spLocks noEditPoints="1"/>
            </p:cNvSpPr>
            <p:nvPr userDrawn="1"/>
          </p:nvSpPr>
          <p:spPr bwMode="auto">
            <a:xfrm>
              <a:off x="504" y="2861"/>
              <a:ext cx="1699" cy="719"/>
            </a:xfrm>
            <a:custGeom>
              <a:avLst/>
              <a:gdLst>
                <a:gd name="T0" fmla="*/ 164 w 324"/>
                <a:gd name="T1" fmla="*/ 19 h 137"/>
                <a:gd name="T2" fmla="*/ 197 w 324"/>
                <a:gd name="T3" fmla="*/ 0 h 137"/>
                <a:gd name="T4" fmla="*/ 224 w 324"/>
                <a:gd name="T5" fmla="*/ 30 h 137"/>
                <a:gd name="T6" fmla="*/ 224 w 324"/>
                <a:gd name="T7" fmla="*/ 102 h 137"/>
                <a:gd name="T8" fmla="*/ 213 w 324"/>
                <a:gd name="T9" fmla="*/ 102 h 137"/>
                <a:gd name="T10" fmla="*/ 213 w 324"/>
                <a:gd name="T11" fmla="*/ 32 h 137"/>
                <a:gd name="T12" fmla="*/ 194 w 324"/>
                <a:gd name="T13" fmla="*/ 9 h 137"/>
                <a:gd name="T14" fmla="*/ 165 w 324"/>
                <a:gd name="T15" fmla="*/ 30 h 137"/>
                <a:gd name="T16" fmla="*/ 165 w 324"/>
                <a:gd name="T17" fmla="*/ 102 h 137"/>
                <a:gd name="T18" fmla="*/ 154 w 324"/>
                <a:gd name="T19" fmla="*/ 102 h 137"/>
                <a:gd name="T20" fmla="*/ 154 w 324"/>
                <a:gd name="T21" fmla="*/ 2 h 137"/>
                <a:gd name="T22" fmla="*/ 163 w 324"/>
                <a:gd name="T23" fmla="*/ 2 h 137"/>
                <a:gd name="T24" fmla="*/ 164 w 324"/>
                <a:gd name="T25" fmla="*/ 19 h 137"/>
                <a:gd name="T26" fmla="*/ 21 w 324"/>
                <a:gd name="T27" fmla="*/ 2 h 137"/>
                <a:gd name="T28" fmla="*/ 21 w 324"/>
                <a:gd name="T29" fmla="*/ 96 h 137"/>
                <a:gd name="T30" fmla="*/ 0 w 324"/>
                <a:gd name="T31" fmla="*/ 128 h 137"/>
                <a:gd name="T32" fmla="*/ 3 w 324"/>
                <a:gd name="T33" fmla="*/ 137 h 137"/>
                <a:gd name="T34" fmla="*/ 33 w 324"/>
                <a:gd name="T35" fmla="*/ 95 h 137"/>
                <a:gd name="T36" fmla="*/ 33 w 324"/>
                <a:gd name="T37" fmla="*/ 2 h 137"/>
                <a:gd name="T38" fmla="*/ 21 w 324"/>
                <a:gd name="T39" fmla="*/ 2 h 137"/>
                <a:gd name="T40" fmla="*/ 133 w 324"/>
                <a:gd name="T41" fmla="*/ 56 h 137"/>
                <a:gd name="T42" fmla="*/ 66 w 324"/>
                <a:gd name="T43" fmla="*/ 56 h 137"/>
                <a:gd name="T44" fmla="*/ 98 w 324"/>
                <a:gd name="T45" fmla="*/ 94 h 137"/>
                <a:gd name="T46" fmla="*/ 125 w 324"/>
                <a:gd name="T47" fmla="*/ 84 h 137"/>
                <a:gd name="T48" fmla="*/ 130 w 324"/>
                <a:gd name="T49" fmla="*/ 92 h 137"/>
                <a:gd name="T50" fmla="*/ 97 w 324"/>
                <a:gd name="T51" fmla="*/ 104 h 137"/>
                <a:gd name="T52" fmla="*/ 55 w 324"/>
                <a:gd name="T53" fmla="*/ 52 h 137"/>
                <a:gd name="T54" fmla="*/ 95 w 324"/>
                <a:gd name="T55" fmla="*/ 0 h 137"/>
                <a:gd name="T56" fmla="*/ 134 w 324"/>
                <a:gd name="T57" fmla="*/ 49 h 137"/>
                <a:gd name="T58" fmla="*/ 133 w 324"/>
                <a:gd name="T59" fmla="*/ 56 h 137"/>
                <a:gd name="T60" fmla="*/ 123 w 324"/>
                <a:gd name="T61" fmla="*/ 47 h 137"/>
                <a:gd name="T62" fmla="*/ 95 w 324"/>
                <a:gd name="T63" fmla="*/ 9 h 137"/>
                <a:gd name="T64" fmla="*/ 66 w 324"/>
                <a:gd name="T65" fmla="*/ 47 h 137"/>
                <a:gd name="T66" fmla="*/ 123 w 324"/>
                <a:gd name="T67" fmla="*/ 47 h 137"/>
                <a:gd name="T68" fmla="*/ 324 w 324"/>
                <a:gd name="T69" fmla="*/ 96 h 137"/>
                <a:gd name="T70" fmla="*/ 322 w 324"/>
                <a:gd name="T71" fmla="*/ 104 h 137"/>
                <a:gd name="T72" fmla="*/ 305 w 324"/>
                <a:gd name="T73" fmla="*/ 87 h 137"/>
                <a:gd name="T74" fmla="*/ 305 w 324"/>
                <a:gd name="T75" fmla="*/ 87 h 137"/>
                <a:gd name="T76" fmla="*/ 273 w 324"/>
                <a:gd name="T77" fmla="*/ 104 h 137"/>
                <a:gd name="T78" fmla="*/ 243 w 324"/>
                <a:gd name="T79" fmla="*/ 74 h 137"/>
                <a:gd name="T80" fmla="*/ 286 w 324"/>
                <a:gd name="T81" fmla="*/ 42 h 137"/>
                <a:gd name="T82" fmla="*/ 304 w 324"/>
                <a:gd name="T83" fmla="*/ 42 h 137"/>
                <a:gd name="T84" fmla="*/ 304 w 324"/>
                <a:gd name="T85" fmla="*/ 32 h 137"/>
                <a:gd name="T86" fmla="*/ 280 w 324"/>
                <a:gd name="T87" fmla="*/ 9 h 137"/>
                <a:gd name="T88" fmla="*/ 253 w 324"/>
                <a:gd name="T89" fmla="*/ 15 h 137"/>
                <a:gd name="T90" fmla="*/ 250 w 324"/>
                <a:gd name="T91" fmla="*/ 6 h 137"/>
                <a:gd name="T92" fmla="*/ 281 w 324"/>
                <a:gd name="T93" fmla="*/ 0 h 137"/>
                <a:gd name="T94" fmla="*/ 315 w 324"/>
                <a:gd name="T95" fmla="*/ 32 h 137"/>
                <a:gd name="T96" fmla="*/ 315 w 324"/>
                <a:gd name="T97" fmla="*/ 80 h 137"/>
                <a:gd name="T98" fmla="*/ 324 w 324"/>
                <a:gd name="T99" fmla="*/ 96 h 137"/>
                <a:gd name="T100" fmla="*/ 304 w 324"/>
                <a:gd name="T101" fmla="*/ 51 h 137"/>
                <a:gd name="T102" fmla="*/ 287 w 324"/>
                <a:gd name="T103" fmla="*/ 51 h 137"/>
                <a:gd name="T104" fmla="*/ 254 w 324"/>
                <a:gd name="T105" fmla="*/ 73 h 137"/>
                <a:gd name="T106" fmla="*/ 276 w 324"/>
                <a:gd name="T107" fmla="*/ 95 h 137"/>
                <a:gd name="T108" fmla="*/ 304 w 324"/>
                <a:gd name="T109" fmla="*/ 76 h 137"/>
                <a:gd name="T110" fmla="*/ 304 w 324"/>
                <a:gd name="T111" fmla="*/ 5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4" h="137">
                  <a:moveTo>
                    <a:pt x="164" y="19"/>
                  </a:moveTo>
                  <a:cubicBezTo>
                    <a:pt x="172" y="7"/>
                    <a:pt x="183" y="0"/>
                    <a:pt x="197" y="0"/>
                  </a:cubicBezTo>
                  <a:cubicBezTo>
                    <a:pt x="216" y="0"/>
                    <a:pt x="224" y="11"/>
                    <a:pt x="224" y="30"/>
                  </a:cubicBezTo>
                  <a:cubicBezTo>
                    <a:pt x="224" y="102"/>
                    <a:pt x="224" y="102"/>
                    <a:pt x="224" y="102"/>
                  </a:cubicBezTo>
                  <a:cubicBezTo>
                    <a:pt x="213" y="102"/>
                    <a:pt x="213" y="102"/>
                    <a:pt x="213" y="102"/>
                  </a:cubicBezTo>
                  <a:cubicBezTo>
                    <a:pt x="213" y="32"/>
                    <a:pt x="213" y="32"/>
                    <a:pt x="213" y="32"/>
                  </a:cubicBezTo>
                  <a:cubicBezTo>
                    <a:pt x="213" y="16"/>
                    <a:pt x="207" y="9"/>
                    <a:pt x="194" y="9"/>
                  </a:cubicBezTo>
                  <a:cubicBezTo>
                    <a:pt x="182" y="9"/>
                    <a:pt x="171" y="20"/>
                    <a:pt x="165" y="30"/>
                  </a:cubicBezTo>
                  <a:cubicBezTo>
                    <a:pt x="165" y="102"/>
                    <a:pt x="165" y="102"/>
                    <a:pt x="165" y="102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63" y="2"/>
                    <a:pt x="163" y="2"/>
                    <a:pt x="163" y="2"/>
                  </a:cubicBezTo>
                  <a:lnTo>
                    <a:pt x="164" y="19"/>
                  </a:lnTo>
                  <a:close/>
                  <a:moveTo>
                    <a:pt x="21" y="2"/>
                  </a:moveTo>
                  <a:cubicBezTo>
                    <a:pt x="21" y="96"/>
                    <a:pt x="21" y="96"/>
                    <a:pt x="21" y="96"/>
                  </a:cubicBezTo>
                  <a:cubicBezTo>
                    <a:pt x="21" y="113"/>
                    <a:pt x="16" y="122"/>
                    <a:pt x="0" y="128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4" y="129"/>
                    <a:pt x="33" y="121"/>
                    <a:pt x="33" y="95"/>
                  </a:cubicBezTo>
                  <a:cubicBezTo>
                    <a:pt x="33" y="2"/>
                    <a:pt x="33" y="2"/>
                    <a:pt x="33" y="2"/>
                  </a:cubicBezTo>
                  <a:lnTo>
                    <a:pt x="21" y="2"/>
                  </a:lnTo>
                  <a:close/>
                  <a:moveTo>
                    <a:pt x="133" y="56"/>
                  </a:moveTo>
                  <a:cubicBezTo>
                    <a:pt x="66" y="56"/>
                    <a:pt x="66" y="56"/>
                    <a:pt x="66" y="56"/>
                  </a:cubicBezTo>
                  <a:cubicBezTo>
                    <a:pt x="67" y="83"/>
                    <a:pt x="81" y="94"/>
                    <a:pt x="98" y="94"/>
                  </a:cubicBezTo>
                  <a:cubicBezTo>
                    <a:pt x="108" y="94"/>
                    <a:pt x="116" y="92"/>
                    <a:pt x="125" y="84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21" y="100"/>
                    <a:pt x="110" y="104"/>
                    <a:pt x="97" y="104"/>
                  </a:cubicBezTo>
                  <a:cubicBezTo>
                    <a:pt x="70" y="104"/>
                    <a:pt x="55" y="84"/>
                    <a:pt x="55" y="52"/>
                  </a:cubicBezTo>
                  <a:cubicBezTo>
                    <a:pt x="55" y="21"/>
                    <a:pt x="70" y="0"/>
                    <a:pt x="95" y="0"/>
                  </a:cubicBezTo>
                  <a:cubicBezTo>
                    <a:pt x="120" y="0"/>
                    <a:pt x="134" y="18"/>
                    <a:pt x="134" y="49"/>
                  </a:cubicBezTo>
                  <a:cubicBezTo>
                    <a:pt x="134" y="51"/>
                    <a:pt x="133" y="54"/>
                    <a:pt x="133" y="56"/>
                  </a:cubicBezTo>
                  <a:close/>
                  <a:moveTo>
                    <a:pt x="123" y="47"/>
                  </a:moveTo>
                  <a:cubicBezTo>
                    <a:pt x="122" y="23"/>
                    <a:pt x="113" y="9"/>
                    <a:pt x="95" y="9"/>
                  </a:cubicBezTo>
                  <a:cubicBezTo>
                    <a:pt x="79" y="9"/>
                    <a:pt x="67" y="21"/>
                    <a:pt x="66" y="47"/>
                  </a:cubicBezTo>
                  <a:lnTo>
                    <a:pt x="123" y="47"/>
                  </a:lnTo>
                  <a:close/>
                  <a:moveTo>
                    <a:pt x="324" y="96"/>
                  </a:moveTo>
                  <a:cubicBezTo>
                    <a:pt x="322" y="104"/>
                    <a:pt x="322" y="104"/>
                    <a:pt x="322" y="104"/>
                  </a:cubicBezTo>
                  <a:cubicBezTo>
                    <a:pt x="313" y="102"/>
                    <a:pt x="307" y="98"/>
                    <a:pt x="305" y="87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298" y="99"/>
                    <a:pt x="286" y="104"/>
                    <a:pt x="273" y="104"/>
                  </a:cubicBezTo>
                  <a:cubicBezTo>
                    <a:pt x="254" y="104"/>
                    <a:pt x="243" y="92"/>
                    <a:pt x="243" y="74"/>
                  </a:cubicBezTo>
                  <a:cubicBezTo>
                    <a:pt x="243" y="53"/>
                    <a:pt x="259" y="42"/>
                    <a:pt x="286" y="42"/>
                  </a:cubicBezTo>
                  <a:cubicBezTo>
                    <a:pt x="304" y="42"/>
                    <a:pt x="304" y="42"/>
                    <a:pt x="304" y="4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4" y="17"/>
                    <a:pt x="297" y="9"/>
                    <a:pt x="280" y="9"/>
                  </a:cubicBezTo>
                  <a:cubicBezTo>
                    <a:pt x="272" y="9"/>
                    <a:pt x="264" y="10"/>
                    <a:pt x="253" y="15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62" y="1"/>
                    <a:pt x="272" y="0"/>
                    <a:pt x="281" y="0"/>
                  </a:cubicBezTo>
                  <a:cubicBezTo>
                    <a:pt x="305" y="0"/>
                    <a:pt x="315" y="12"/>
                    <a:pt x="315" y="32"/>
                  </a:cubicBezTo>
                  <a:cubicBezTo>
                    <a:pt x="315" y="80"/>
                    <a:pt x="315" y="80"/>
                    <a:pt x="315" y="80"/>
                  </a:cubicBezTo>
                  <a:cubicBezTo>
                    <a:pt x="315" y="91"/>
                    <a:pt x="318" y="94"/>
                    <a:pt x="324" y="96"/>
                  </a:cubicBezTo>
                  <a:close/>
                  <a:moveTo>
                    <a:pt x="304" y="51"/>
                  </a:moveTo>
                  <a:cubicBezTo>
                    <a:pt x="287" y="51"/>
                    <a:pt x="287" y="51"/>
                    <a:pt x="287" y="51"/>
                  </a:cubicBezTo>
                  <a:cubicBezTo>
                    <a:pt x="266" y="51"/>
                    <a:pt x="254" y="58"/>
                    <a:pt x="254" y="73"/>
                  </a:cubicBezTo>
                  <a:cubicBezTo>
                    <a:pt x="254" y="87"/>
                    <a:pt x="262" y="95"/>
                    <a:pt x="276" y="95"/>
                  </a:cubicBezTo>
                  <a:cubicBezTo>
                    <a:pt x="289" y="95"/>
                    <a:pt x="298" y="87"/>
                    <a:pt x="304" y="76"/>
                  </a:cubicBezTo>
                  <a:lnTo>
                    <a:pt x="304" y="51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0" name="Freeform 31"/>
            <p:cNvSpPr>
              <a:spLocks noEditPoints="1"/>
            </p:cNvSpPr>
            <p:nvPr userDrawn="1"/>
          </p:nvSpPr>
          <p:spPr bwMode="auto">
            <a:xfrm>
              <a:off x="551" y="1443"/>
              <a:ext cx="5209" cy="1255"/>
            </a:xfrm>
            <a:custGeom>
              <a:avLst/>
              <a:gdLst>
                <a:gd name="T0" fmla="*/ 0 w 993"/>
                <a:gd name="T1" fmla="*/ 58 h 239"/>
                <a:gd name="T2" fmla="*/ 42 w 993"/>
                <a:gd name="T3" fmla="*/ 85 h 239"/>
                <a:gd name="T4" fmla="*/ 620 w 993"/>
                <a:gd name="T5" fmla="*/ 102 h 239"/>
                <a:gd name="T6" fmla="*/ 620 w 993"/>
                <a:gd name="T7" fmla="*/ 102 h 239"/>
                <a:gd name="T8" fmla="*/ 558 w 993"/>
                <a:gd name="T9" fmla="*/ 58 h 239"/>
                <a:gd name="T10" fmla="*/ 523 w 993"/>
                <a:gd name="T11" fmla="*/ 90 h 239"/>
                <a:gd name="T12" fmla="*/ 552 w 993"/>
                <a:gd name="T13" fmla="*/ 27 h 239"/>
                <a:gd name="T14" fmla="*/ 990 w 993"/>
                <a:gd name="T15" fmla="*/ 11 h 239"/>
                <a:gd name="T16" fmla="*/ 969 w 993"/>
                <a:gd name="T17" fmla="*/ 75 h 239"/>
                <a:gd name="T18" fmla="*/ 952 w 993"/>
                <a:gd name="T19" fmla="*/ 104 h 239"/>
                <a:gd name="T20" fmla="*/ 956 w 993"/>
                <a:gd name="T21" fmla="*/ 17 h 239"/>
                <a:gd name="T22" fmla="*/ 130 w 993"/>
                <a:gd name="T23" fmla="*/ 16 h 239"/>
                <a:gd name="T24" fmla="*/ 131 w 993"/>
                <a:gd name="T25" fmla="*/ 102 h 239"/>
                <a:gd name="T26" fmla="*/ 164 w 993"/>
                <a:gd name="T27" fmla="*/ 102 h 239"/>
                <a:gd name="T28" fmla="*/ 212 w 993"/>
                <a:gd name="T29" fmla="*/ 102 h 239"/>
                <a:gd name="T30" fmla="*/ 212 w 993"/>
                <a:gd name="T31" fmla="*/ 102 h 239"/>
                <a:gd name="T32" fmla="*/ 297 w 993"/>
                <a:gd name="T33" fmla="*/ 82 h 239"/>
                <a:gd name="T34" fmla="*/ 311 w 993"/>
                <a:gd name="T35" fmla="*/ 102 h 239"/>
                <a:gd name="T36" fmla="*/ 655 w 993"/>
                <a:gd name="T37" fmla="*/ 20 h 239"/>
                <a:gd name="T38" fmla="*/ 705 w 993"/>
                <a:gd name="T39" fmla="*/ 20 h 239"/>
                <a:gd name="T40" fmla="*/ 356 w 993"/>
                <a:gd name="T41" fmla="*/ 2 h 239"/>
                <a:gd name="T42" fmla="*/ 380 w 993"/>
                <a:gd name="T43" fmla="*/ 85 h 239"/>
                <a:gd name="T44" fmla="*/ 380 w 993"/>
                <a:gd name="T45" fmla="*/ 43 h 239"/>
                <a:gd name="T46" fmla="*/ 459 w 993"/>
                <a:gd name="T47" fmla="*/ 18 h 239"/>
                <a:gd name="T48" fmla="*/ 459 w 993"/>
                <a:gd name="T49" fmla="*/ 47 h 239"/>
                <a:gd name="T50" fmla="*/ 490 w 993"/>
                <a:gd name="T51" fmla="*/ 59 h 239"/>
                <a:gd name="T52" fmla="*/ 436 w 993"/>
                <a:gd name="T53" fmla="*/ 102 h 239"/>
                <a:gd name="T54" fmla="*/ 907 w 993"/>
                <a:gd name="T55" fmla="*/ 20 h 239"/>
                <a:gd name="T56" fmla="*/ 859 w 993"/>
                <a:gd name="T57" fmla="*/ 20 h 239"/>
                <a:gd name="T58" fmla="*/ 907 w 993"/>
                <a:gd name="T59" fmla="*/ 20 h 239"/>
                <a:gd name="T60" fmla="*/ 792 w 993"/>
                <a:gd name="T61" fmla="*/ 63 h 239"/>
                <a:gd name="T62" fmla="*/ 796 w 993"/>
                <a:gd name="T63" fmla="*/ 2 h 239"/>
                <a:gd name="T64" fmla="*/ 767 w 993"/>
                <a:gd name="T65" fmla="*/ 80 h 239"/>
                <a:gd name="T66" fmla="*/ 754 w 993"/>
                <a:gd name="T67" fmla="*/ 20 h 239"/>
                <a:gd name="T68" fmla="*/ 809 w 993"/>
                <a:gd name="T69" fmla="*/ 20 h 239"/>
                <a:gd name="T70" fmla="*/ 283 w 993"/>
                <a:gd name="T71" fmla="*/ 237 h 239"/>
                <a:gd name="T72" fmla="*/ 249 w 993"/>
                <a:gd name="T73" fmla="*/ 150 h 239"/>
                <a:gd name="T74" fmla="*/ 250 w 993"/>
                <a:gd name="T75" fmla="*/ 237 h 239"/>
                <a:gd name="T76" fmla="*/ 283 w 993"/>
                <a:gd name="T77" fmla="*/ 237 h 239"/>
                <a:gd name="T78" fmla="*/ 639 w 993"/>
                <a:gd name="T79" fmla="*/ 167 h 239"/>
                <a:gd name="T80" fmla="*/ 682 w 993"/>
                <a:gd name="T81" fmla="*/ 153 h 239"/>
                <a:gd name="T82" fmla="*/ 716 w 993"/>
                <a:gd name="T83" fmla="*/ 164 h 239"/>
                <a:gd name="T84" fmla="*/ 607 w 993"/>
                <a:gd name="T85" fmla="*/ 150 h 239"/>
                <a:gd name="T86" fmla="*/ 609 w 993"/>
                <a:gd name="T87" fmla="*/ 237 h 239"/>
                <a:gd name="T88" fmla="*/ 331 w 993"/>
                <a:gd name="T89" fmla="*/ 137 h 239"/>
                <a:gd name="T90" fmla="*/ 24 w 993"/>
                <a:gd name="T91" fmla="*/ 137 h 239"/>
                <a:gd name="T92" fmla="*/ 59 w 993"/>
                <a:gd name="T93" fmla="*/ 137 h 239"/>
                <a:gd name="T94" fmla="*/ 50 w 993"/>
                <a:gd name="T95" fmla="*/ 181 h 239"/>
                <a:gd name="T96" fmla="*/ 101 w 993"/>
                <a:gd name="T97" fmla="*/ 137 h 239"/>
                <a:gd name="T98" fmla="*/ 125 w 993"/>
                <a:gd name="T99" fmla="*/ 217 h 239"/>
                <a:gd name="T100" fmla="*/ 177 w 993"/>
                <a:gd name="T101" fmla="*/ 137 h 239"/>
                <a:gd name="T102" fmla="*/ 404 w 993"/>
                <a:gd name="T103" fmla="*/ 137 h 239"/>
                <a:gd name="T104" fmla="*/ 439 w 993"/>
                <a:gd name="T105" fmla="*/ 137 h 239"/>
                <a:gd name="T106" fmla="*/ 430 w 993"/>
                <a:gd name="T107" fmla="*/ 181 h 239"/>
                <a:gd name="T108" fmla="*/ 519 w 993"/>
                <a:gd name="T109" fmla="*/ 220 h 239"/>
                <a:gd name="T110" fmla="*/ 477 w 993"/>
                <a:gd name="T111" fmla="*/ 193 h 239"/>
                <a:gd name="T112" fmla="*/ 538 w 993"/>
                <a:gd name="T113" fmla="*/ 1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3" h="239">
                  <a:moveTo>
                    <a:pt x="85" y="2"/>
                  </a:moveTo>
                  <a:cubicBezTo>
                    <a:pt x="85" y="58"/>
                    <a:pt x="85" y="58"/>
                    <a:pt x="85" y="58"/>
                  </a:cubicBezTo>
                  <a:cubicBezTo>
                    <a:pt x="85" y="85"/>
                    <a:pt x="72" y="104"/>
                    <a:pt x="42" y="104"/>
                  </a:cubicBezTo>
                  <a:cubicBezTo>
                    <a:pt x="11" y="104"/>
                    <a:pt x="0" y="85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76"/>
                    <a:pt x="27" y="85"/>
                    <a:pt x="42" y="85"/>
                  </a:cubicBezTo>
                  <a:cubicBezTo>
                    <a:pt x="57" y="85"/>
                    <a:pt x="61" y="76"/>
                    <a:pt x="61" y="57"/>
                  </a:cubicBezTo>
                  <a:cubicBezTo>
                    <a:pt x="61" y="2"/>
                    <a:pt x="61" y="2"/>
                    <a:pt x="61" y="2"/>
                  </a:cubicBezTo>
                  <a:lnTo>
                    <a:pt x="85" y="2"/>
                  </a:lnTo>
                  <a:close/>
                  <a:moveTo>
                    <a:pt x="620" y="102"/>
                  </a:moveTo>
                  <a:cubicBezTo>
                    <a:pt x="643" y="102"/>
                    <a:pt x="643" y="102"/>
                    <a:pt x="643" y="102"/>
                  </a:cubicBezTo>
                  <a:cubicBezTo>
                    <a:pt x="643" y="2"/>
                    <a:pt x="643" y="2"/>
                    <a:pt x="643" y="2"/>
                  </a:cubicBezTo>
                  <a:cubicBezTo>
                    <a:pt x="620" y="2"/>
                    <a:pt x="620" y="2"/>
                    <a:pt x="620" y="2"/>
                  </a:cubicBezTo>
                  <a:lnTo>
                    <a:pt x="620" y="102"/>
                  </a:lnTo>
                  <a:close/>
                  <a:moveTo>
                    <a:pt x="601" y="11"/>
                  </a:moveTo>
                  <a:cubicBezTo>
                    <a:pt x="592" y="4"/>
                    <a:pt x="580" y="0"/>
                    <a:pt x="566" y="0"/>
                  </a:cubicBezTo>
                  <a:cubicBezTo>
                    <a:pt x="543" y="0"/>
                    <a:pt x="528" y="12"/>
                    <a:pt x="528" y="28"/>
                  </a:cubicBezTo>
                  <a:cubicBezTo>
                    <a:pt x="528" y="43"/>
                    <a:pt x="537" y="53"/>
                    <a:pt x="558" y="58"/>
                  </a:cubicBezTo>
                  <a:cubicBezTo>
                    <a:pt x="576" y="63"/>
                    <a:pt x="580" y="66"/>
                    <a:pt x="580" y="75"/>
                  </a:cubicBezTo>
                  <a:cubicBezTo>
                    <a:pt x="580" y="82"/>
                    <a:pt x="573" y="86"/>
                    <a:pt x="562" y="86"/>
                  </a:cubicBezTo>
                  <a:cubicBezTo>
                    <a:pt x="552" y="86"/>
                    <a:pt x="543" y="82"/>
                    <a:pt x="536" y="76"/>
                  </a:cubicBezTo>
                  <a:cubicBezTo>
                    <a:pt x="523" y="90"/>
                    <a:pt x="523" y="90"/>
                    <a:pt x="523" y="90"/>
                  </a:cubicBezTo>
                  <a:cubicBezTo>
                    <a:pt x="533" y="98"/>
                    <a:pt x="546" y="104"/>
                    <a:pt x="563" y="104"/>
                  </a:cubicBezTo>
                  <a:cubicBezTo>
                    <a:pt x="586" y="104"/>
                    <a:pt x="605" y="93"/>
                    <a:pt x="605" y="73"/>
                  </a:cubicBezTo>
                  <a:cubicBezTo>
                    <a:pt x="605" y="55"/>
                    <a:pt x="593" y="47"/>
                    <a:pt x="573" y="41"/>
                  </a:cubicBezTo>
                  <a:cubicBezTo>
                    <a:pt x="556" y="37"/>
                    <a:pt x="552" y="34"/>
                    <a:pt x="552" y="27"/>
                  </a:cubicBezTo>
                  <a:cubicBezTo>
                    <a:pt x="552" y="21"/>
                    <a:pt x="558" y="17"/>
                    <a:pt x="568" y="17"/>
                  </a:cubicBezTo>
                  <a:cubicBezTo>
                    <a:pt x="576" y="17"/>
                    <a:pt x="584" y="20"/>
                    <a:pt x="592" y="26"/>
                  </a:cubicBezTo>
                  <a:cubicBezTo>
                    <a:pt x="601" y="11"/>
                    <a:pt x="601" y="11"/>
                    <a:pt x="601" y="11"/>
                  </a:cubicBezTo>
                  <a:moveTo>
                    <a:pt x="990" y="11"/>
                  </a:moveTo>
                  <a:cubicBezTo>
                    <a:pt x="981" y="4"/>
                    <a:pt x="969" y="0"/>
                    <a:pt x="955" y="0"/>
                  </a:cubicBezTo>
                  <a:cubicBezTo>
                    <a:pt x="932" y="0"/>
                    <a:pt x="917" y="12"/>
                    <a:pt x="917" y="28"/>
                  </a:cubicBezTo>
                  <a:cubicBezTo>
                    <a:pt x="917" y="43"/>
                    <a:pt x="926" y="53"/>
                    <a:pt x="946" y="58"/>
                  </a:cubicBezTo>
                  <a:cubicBezTo>
                    <a:pt x="965" y="63"/>
                    <a:pt x="969" y="66"/>
                    <a:pt x="969" y="75"/>
                  </a:cubicBezTo>
                  <a:cubicBezTo>
                    <a:pt x="969" y="82"/>
                    <a:pt x="962" y="86"/>
                    <a:pt x="951" y="86"/>
                  </a:cubicBezTo>
                  <a:cubicBezTo>
                    <a:pt x="941" y="86"/>
                    <a:pt x="932" y="82"/>
                    <a:pt x="924" y="76"/>
                  </a:cubicBezTo>
                  <a:cubicBezTo>
                    <a:pt x="912" y="90"/>
                    <a:pt x="912" y="90"/>
                    <a:pt x="912" y="90"/>
                  </a:cubicBezTo>
                  <a:cubicBezTo>
                    <a:pt x="921" y="98"/>
                    <a:pt x="935" y="104"/>
                    <a:pt x="952" y="104"/>
                  </a:cubicBezTo>
                  <a:cubicBezTo>
                    <a:pt x="974" y="104"/>
                    <a:pt x="993" y="93"/>
                    <a:pt x="993" y="73"/>
                  </a:cubicBezTo>
                  <a:cubicBezTo>
                    <a:pt x="993" y="55"/>
                    <a:pt x="982" y="47"/>
                    <a:pt x="962" y="41"/>
                  </a:cubicBezTo>
                  <a:cubicBezTo>
                    <a:pt x="945" y="37"/>
                    <a:pt x="941" y="34"/>
                    <a:pt x="941" y="27"/>
                  </a:cubicBezTo>
                  <a:cubicBezTo>
                    <a:pt x="941" y="21"/>
                    <a:pt x="946" y="17"/>
                    <a:pt x="956" y="17"/>
                  </a:cubicBezTo>
                  <a:cubicBezTo>
                    <a:pt x="965" y="17"/>
                    <a:pt x="973" y="20"/>
                    <a:pt x="981" y="26"/>
                  </a:cubicBezTo>
                  <a:cubicBezTo>
                    <a:pt x="990" y="11"/>
                    <a:pt x="990" y="11"/>
                    <a:pt x="990" y="11"/>
                  </a:cubicBezTo>
                  <a:moveTo>
                    <a:pt x="160" y="0"/>
                  </a:moveTo>
                  <a:cubicBezTo>
                    <a:pt x="148" y="0"/>
                    <a:pt x="138" y="6"/>
                    <a:pt x="130" y="16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7" y="23"/>
                    <a:pt x="144" y="18"/>
                    <a:pt x="152" y="18"/>
                  </a:cubicBezTo>
                  <a:cubicBezTo>
                    <a:pt x="160" y="18"/>
                    <a:pt x="164" y="21"/>
                    <a:pt x="164" y="34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88" y="102"/>
                    <a:pt x="188" y="102"/>
                    <a:pt x="188" y="102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11"/>
                    <a:pt x="178" y="0"/>
                    <a:pt x="160" y="0"/>
                  </a:cubicBezTo>
                  <a:moveTo>
                    <a:pt x="212" y="102"/>
                  </a:moveTo>
                  <a:cubicBezTo>
                    <a:pt x="236" y="102"/>
                    <a:pt x="236" y="102"/>
                    <a:pt x="236" y="102"/>
                  </a:cubicBezTo>
                  <a:cubicBezTo>
                    <a:pt x="236" y="2"/>
                    <a:pt x="236" y="2"/>
                    <a:pt x="236" y="2"/>
                  </a:cubicBezTo>
                  <a:cubicBezTo>
                    <a:pt x="212" y="2"/>
                    <a:pt x="212" y="2"/>
                    <a:pt x="212" y="2"/>
                  </a:cubicBezTo>
                  <a:lnTo>
                    <a:pt x="212" y="102"/>
                  </a:lnTo>
                  <a:close/>
                  <a:moveTo>
                    <a:pt x="311" y="102"/>
                  </a:moveTo>
                  <a:cubicBezTo>
                    <a:pt x="343" y="2"/>
                    <a:pt x="343" y="2"/>
                    <a:pt x="343" y="2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275" y="2"/>
                    <a:pt x="275" y="2"/>
                    <a:pt x="275" y="2"/>
                  </a:cubicBezTo>
                  <a:cubicBezTo>
                    <a:pt x="249" y="2"/>
                    <a:pt x="249" y="2"/>
                    <a:pt x="249" y="2"/>
                  </a:cubicBezTo>
                  <a:cubicBezTo>
                    <a:pt x="282" y="102"/>
                    <a:pt x="282" y="102"/>
                    <a:pt x="282" y="102"/>
                  </a:cubicBezTo>
                  <a:lnTo>
                    <a:pt x="311" y="102"/>
                  </a:lnTo>
                  <a:close/>
                  <a:moveTo>
                    <a:pt x="730" y="20"/>
                  </a:moveTo>
                  <a:cubicBezTo>
                    <a:pt x="732" y="2"/>
                    <a:pt x="732" y="2"/>
                    <a:pt x="732" y="2"/>
                  </a:cubicBezTo>
                  <a:cubicBezTo>
                    <a:pt x="655" y="2"/>
                    <a:pt x="655" y="2"/>
                    <a:pt x="655" y="2"/>
                  </a:cubicBezTo>
                  <a:cubicBezTo>
                    <a:pt x="655" y="20"/>
                    <a:pt x="655" y="20"/>
                    <a:pt x="655" y="20"/>
                  </a:cubicBezTo>
                  <a:cubicBezTo>
                    <a:pt x="681" y="20"/>
                    <a:pt x="681" y="20"/>
                    <a:pt x="681" y="20"/>
                  </a:cubicBezTo>
                  <a:cubicBezTo>
                    <a:pt x="681" y="102"/>
                    <a:pt x="681" y="102"/>
                    <a:pt x="681" y="102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20"/>
                    <a:pt x="705" y="20"/>
                    <a:pt x="705" y="20"/>
                  </a:cubicBezTo>
                  <a:lnTo>
                    <a:pt x="730" y="20"/>
                  </a:lnTo>
                  <a:close/>
                  <a:moveTo>
                    <a:pt x="415" y="19"/>
                  </a:moveTo>
                  <a:cubicBezTo>
                    <a:pt x="417" y="2"/>
                    <a:pt x="417" y="2"/>
                    <a:pt x="417" y="2"/>
                  </a:cubicBezTo>
                  <a:cubicBezTo>
                    <a:pt x="356" y="2"/>
                    <a:pt x="356" y="2"/>
                    <a:pt x="356" y="2"/>
                  </a:cubicBezTo>
                  <a:cubicBezTo>
                    <a:pt x="356" y="102"/>
                    <a:pt x="356" y="102"/>
                    <a:pt x="356" y="102"/>
                  </a:cubicBezTo>
                  <a:cubicBezTo>
                    <a:pt x="417" y="102"/>
                    <a:pt x="417" y="102"/>
                    <a:pt x="417" y="102"/>
                  </a:cubicBezTo>
                  <a:cubicBezTo>
                    <a:pt x="417" y="85"/>
                    <a:pt x="417" y="85"/>
                    <a:pt x="417" y="85"/>
                  </a:cubicBezTo>
                  <a:cubicBezTo>
                    <a:pt x="380" y="85"/>
                    <a:pt x="380" y="85"/>
                    <a:pt x="380" y="85"/>
                  </a:cubicBezTo>
                  <a:cubicBezTo>
                    <a:pt x="380" y="59"/>
                    <a:pt x="380" y="59"/>
                    <a:pt x="380" y="59"/>
                  </a:cubicBezTo>
                  <a:cubicBezTo>
                    <a:pt x="410" y="59"/>
                    <a:pt x="410" y="59"/>
                    <a:pt x="410" y="59"/>
                  </a:cubicBezTo>
                  <a:cubicBezTo>
                    <a:pt x="410" y="43"/>
                    <a:pt x="410" y="43"/>
                    <a:pt x="410" y="43"/>
                  </a:cubicBezTo>
                  <a:cubicBezTo>
                    <a:pt x="380" y="43"/>
                    <a:pt x="380" y="43"/>
                    <a:pt x="380" y="43"/>
                  </a:cubicBezTo>
                  <a:cubicBezTo>
                    <a:pt x="380" y="19"/>
                    <a:pt x="380" y="19"/>
                    <a:pt x="380" y="19"/>
                  </a:cubicBezTo>
                  <a:lnTo>
                    <a:pt x="415" y="19"/>
                  </a:lnTo>
                  <a:close/>
                  <a:moveTo>
                    <a:pt x="459" y="47"/>
                  </a:moveTo>
                  <a:cubicBezTo>
                    <a:pt x="459" y="18"/>
                    <a:pt x="459" y="18"/>
                    <a:pt x="459" y="18"/>
                  </a:cubicBezTo>
                  <a:cubicBezTo>
                    <a:pt x="468" y="18"/>
                    <a:pt x="468" y="18"/>
                    <a:pt x="468" y="18"/>
                  </a:cubicBezTo>
                  <a:cubicBezTo>
                    <a:pt x="480" y="18"/>
                    <a:pt x="485" y="23"/>
                    <a:pt x="485" y="32"/>
                  </a:cubicBezTo>
                  <a:cubicBezTo>
                    <a:pt x="485" y="43"/>
                    <a:pt x="480" y="47"/>
                    <a:pt x="469" y="47"/>
                  </a:cubicBezTo>
                  <a:lnTo>
                    <a:pt x="459" y="47"/>
                  </a:lnTo>
                  <a:close/>
                  <a:moveTo>
                    <a:pt x="469" y="64"/>
                  </a:moveTo>
                  <a:cubicBezTo>
                    <a:pt x="489" y="102"/>
                    <a:pt x="489" y="102"/>
                    <a:pt x="489" y="102"/>
                  </a:cubicBezTo>
                  <a:cubicBezTo>
                    <a:pt x="516" y="102"/>
                    <a:pt x="516" y="102"/>
                    <a:pt x="516" y="102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503" y="53"/>
                    <a:pt x="510" y="45"/>
                    <a:pt x="510" y="32"/>
                  </a:cubicBezTo>
                  <a:cubicBezTo>
                    <a:pt x="510" y="11"/>
                    <a:pt x="496" y="2"/>
                    <a:pt x="468" y="2"/>
                  </a:cubicBezTo>
                  <a:cubicBezTo>
                    <a:pt x="436" y="2"/>
                    <a:pt x="436" y="2"/>
                    <a:pt x="436" y="2"/>
                  </a:cubicBezTo>
                  <a:cubicBezTo>
                    <a:pt x="436" y="102"/>
                    <a:pt x="436" y="102"/>
                    <a:pt x="436" y="102"/>
                  </a:cubicBezTo>
                  <a:cubicBezTo>
                    <a:pt x="459" y="102"/>
                    <a:pt x="459" y="102"/>
                    <a:pt x="459" y="102"/>
                  </a:cubicBezTo>
                  <a:cubicBezTo>
                    <a:pt x="459" y="64"/>
                    <a:pt x="459" y="64"/>
                    <a:pt x="459" y="64"/>
                  </a:cubicBezTo>
                  <a:lnTo>
                    <a:pt x="469" y="64"/>
                  </a:lnTo>
                  <a:close/>
                  <a:moveTo>
                    <a:pt x="907" y="20"/>
                  </a:moveTo>
                  <a:cubicBezTo>
                    <a:pt x="910" y="2"/>
                    <a:pt x="910" y="2"/>
                    <a:pt x="910" y="2"/>
                  </a:cubicBezTo>
                  <a:cubicBezTo>
                    <a:pt x="833" y="2"/>
                    <a:pt x="833" y="2"/>
                    <a:pt x="833" y="2"/>
                  </a:cubicBezTo>
                  <a:cubicBezTo>
                    <a:pt x="833" y="20"/>
                    <a:pt x="833" y="20"/>
                    <a:pt x="833" y="20"/>
                  </a:cubicBezTo>
                  <a:cubicBezTo>
                    <a:pt x="859" y="20"/>
                    <a:pt x="859" y="20"/>
                    <a:pt x="859" y="20"/>
                  </a:cubicBezTo>
                  <a:cubicBezTo>
                    <a:pt x="859" y="102"/>
                    <a:pt x="859" y="102"/>
                    <a:pt x="859" y="102"/>
                  </a:cubicBezTo>
                  <a:cubicBezTo>
                    <a:pt x="883" y="102"/>
                    <a:pt x="883" y="102"/>
                    <a:pt x="883" y="102"/>
                  </a:cubicBezTo>
                  <a:cubicBezTo>
                    <a:pt x="883" y="20"/>
                    <a:pt x="883" y="20"/>
                    <a:pt x="883" y="20"/>
                  </a:cubicBezTo>
                  <a:lnTo>
                    <a:pt x="907" y="20"/>
                  </a:lnTo>
                  <a:close/>
                  <a:moveTo>
                    <a:pt x="792" y="63"/>
                  </a:moveTo>
                  <a:cubicBezTo>
                    <a:pt x="771" y="63"/>
                    <a:pt x="771" y="63"/>
                    <a:pt x="771" y="63"/>
                  </a:cubicBezTo>
                  <a:cubicBezTo>
                    <a:pt x="781" y="19"/>
                    <a:pt x="781" y="19"/>
                    <a:pt x="781" y="19"/>
                  </a:cubicBezTo>
                  <a:lnTo>
                    <a:pt x="792" y="63"/>
                  </a:lnTo>
                  <a:close/>
                  <a:moveTo>
                    <a:pt x="796" y="80"/>
                  </a:moveTo>
                  <a:cubicBezTo>
                    <a:pt x="801" y="102"/>
                    <a:pt x="801" y="102"/>
                    <a:pt x="801" y="102"/>
                  </a:cubicBezTo>
                  <a:cubicBezTo>
                    <a:pt x="826" y="102"/>
                    <a:pt x="826" y="102"/>
                    <a:pt x="826" y="102"/>
                  </a:cubicBezTo>
                  <a:cubicBezTo>
                    <a:pt x="796" y="2"/>
                    <a:pt x="796" y="2"/>
                    <a:pt x="796" y="2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37" y="102"/>
                    <a:pt x="737" y="102"/>
                    <a:pt x="737" y="102"/>
                  </a:cubicBezTo>
                  <a:cubicBezTo>
                    <a:pt x="762" y="102"/>
                    <a:pt x="762" y="102"/>
                    <a:pt x="762" y="102"/>
                  </a:cubicBezTo>
                  <a:cubicBezTo>
                    <a:pt x="767" y="80"/>
                    <a:pt x="767" y="80"/>
                    <a:pt x="767" y="80"/>
                  </a:cubicBezTo>
                  <a:lnTo>
                    <a:pt x="796" y="80"/>
                  </a:lnTo>
                  <a:close/>
                  <a:moveTo>
                    <a:pt x="740" y="2"/>
                  </a:moveTo>
                  <a:cubicBezTo>
                    <a:pt x="740" y="20"/>
                    <a:pt x="740" y="20"/>
                    <a:pt x="740" y="20"/>
                  </a:cubicBezTo>
                  <a:cubicBezTo>
                    <a:pt x="754" y="20"/>
                    <a:pt x="754" y="20"/>
                    <a:pt x="754" y="20"/>
                  </a:cubicBezTo>
                  <a:cubicBezTo>
                    <a:pt x="757" y="2"/>
                    <a:pt x="757" y="2"/>
                    <a:pt x="757" y="2"/>
                  </a:cubicBezTo>
                  <a:lnTo>
                    <a:pt x="740" y="2"/>
                  </a:lnTo>
                  <a:close/>
                  <a:moveTo>
                    <a:pt x="809" y="2"/>
                  </a:moveTo>
                  <a:cubicBezTo>
                    <a:pt x="809" y="20"/>
                    <a:pt x="809" y="20"/>
                    <a:pt x="809" y="20"/>
                  </a:cubicBezTo>
                  <a:cubicBezTo>
                    <a:pt x="824" y="20"/>
                    <a:pt x="824" y="20"/>
                    <a:pt x="824" y="20"/>
                  </a:cubicBezTo>
                  <a:cubicBezTo>
                    <a:pt x="826" y="2"/>
                    <a:pt x="826" y="2"/>
                    <a:pt x="826" y="2"/>
                  </a:cubicBezTo>
                  <a:lnTo>
                    <a:pt x="809" y="2"/>
                  </a:lnTo>
                  <a:close/>
                  <a:moveTo>
                    <a:pt x="283" y="237"/>
                  </a:moveTo>
                  <a:cubicBezTo>
                    <a:pt x="307" y="237"/>
                    <a:pt x="307" y="237"/>
                    <a:pt x="307" y="237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46"/>
                    <a:pt x="298" y="135"/>
                    <a:pt x="280" y="135"/>
                  </a:cubicBezTo>
                  <a:cubicBezTo>
                    <a:pt x="268" y="135"/>
                    <a:pt x="257" y="140"/>
                    <a:pt x="249" y="150"/>
                  </a:cubicBezTo>
                  <a:cubicBezTo>
                    <a:pt x="247" y="137"/>
                    <a:pt x="247" y="137"/>
                    <a:pt x="247" y="13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237"/>
                    <a:pt x="226" y="237"/>
                    <a:pt x="226" y="237"/>
                  </a:cubicBezTo>
                  <a:cubicBezTo>
                    <a:pt x="250" y="237"/>
                    <a:pt x="250" y="237"/>
                    <a:pt x="250" y="237"/>
                  </a:cubicBezTo>
                  <a:cubicBezTo>
                    <a:pt x="250" y="167"/>
                    <a:pt x="250" y="167"/>
                    <a:pt x="250" y="167"/>
                  </a:cubicBezTo>
                  <a:cubicBezTo>
                    <a:pt x="256" y="159"/>
                    <a:pt x="262" y="153"/>
                    <a:pt x="271" y="153"/>
                  </a:cubicBezTo>
                  <a:cubicBezTo>
                    <a:pt x="279" y="153"/>
                    <a:pt x="283" y="157"/>
                    <a:pt x="283" y="167"/>
                  </a:cubicBezTo>
                  <a:lnTo>
                    <a:pt x="283" y="237"/>
                  </a:lnTo>
                  <a:close/>
                  <a:moveTo>
                    <a:pt x="609" y="237"/>
                  </a:moveTo>
                  <a:cubicBezTo>
                    <a:pt x="609" y="166"/>
                    <a:pt x="609" y="166"/>
                    <a:pt x="609" y="166"/>
                  </a:cubicBezTo>
                  <a:cubicBezTo>
                    <a:pt x="614" y="159"/>
                    <a:pt x="621" y="153"/>
                    <a:pt x="628" y="153"/>
                  </a:cubicBezTo>
                  <a:cubicBezTo>
                    <a:pt x="635" y="153"/>
                    <a:pt x="639" y="157"/>
                    <a:pt x="639" y="167"/>
                  </a:cubicBezTo>
                  <a:cubicBezTo>
                    <a:pt x="639" y="237"/>
                    <a:pt x="639" y="237"/>
                    <a:pt x="639" y="237"/>
                  </a:cubicBezTo>
                  <a:cubicBezTo>
                    <a:pt x="663" y="237"/>
                    <a:pt x="663" y="237"/>
                    <a:pt x="663" y="237"/>
                  </a:cubicBezTo>
                  <a:cubicBezTo>
                    <a:pt x="663" y="166"/>
                    <a:pt x="663" y="166"/>
                    <a:pt x="663" y="166"/>
                  </a:cubicBezTo>
                  <a:cubicBezTo>
                    <a:pt x="668" y="159"/>
                    <a:pt x="674" y="153"/>
                    <a:pt x="682" y="153"/>
                  </a:cubicBezTo>
                  <a:cubicBezTo>
                    <a:pt x="689" y="153"/>
                    <a:pt x="692" y="157"/>
                    <a:pt x="692" y="167"/>
                  </a:cubicBezTo>
                  <a:cubicBezTo>
                    <a:pt x="692" y="237"/>
                    <a:pt x="692" y="237"/>
                    <a:pt x="692" y="237"/>
                  </a:cubicBezTo>
                  <a:cubicBezTo>
                    <a:pt x="716" y="237"/>
                    <a:pt x="716" y="237"/>
                    <a:pt x="716" y="237"/>
                  </a:cubicBezTo>
                  <a:cubicBezTo>
                    <a:pt x="716" y="164"/>
                    <a:pt x="716" y="164"/>
                    <a:pt x="716" y="164"/>
                  </a:cubicBezTo>
                  <a:cubicBezTo>
                    <a:pt x="716" y="146"/>
                    <a:pt x="708" y="135"/>
                    <a:pt x="690" y="135"/>
                  </a:cubicBezTo>
                  <a:cubicBezTo>
                    <a:pt x="680" y="135"/>
                    <a:pt x="669" y="140"/>
                    <a:pt x="660" y="150"/>
                  </a:cubicBezTo>
                  <a:cubicBezTo>
                    <a:pt x="657" y="140"/>
                    <a:pt x="649" y="135"/>
                    <a:pt x="636" y="135"/>
                  </a:cubicBezTo>
                  <a:cubicBezTo>
                    <a:pt x="626" y="135"/>
                    <a:pt x="616" y="140"/>
                    <a:pt x="607" y="150"/>
                  </a:cubicBezTo>
                  <a:cubicBezTo>
                    <a:pt x="606" y="137"/>
                    <a:pt x="606" y="137"/>
                    <a:pt x="606" y="137"/>
                  </a:cubicBezTo>
                  <a:cubicBezTo>
                    <a:pt x="585" y="137"/>
                    <a:pt x="585" y="137"/>
                    <a:pt x="585" y="137"/>
                  </a:cubicBezTo>
                  <a:cubicBezTo>
                    <a:pt x="585" y="237"/>
                    <a:pt x="585" y="237"/>
                    <a:pt x="585" y="237"/>
                  </a:cubicBezTo>
                  <a:lnTo>
                    <a:pt x="609" y="237"/>
                  </a:lnTo>
                  <a:close/>
                  <a:moveTo>
                    <a:pt x="331" y="237"/>
                  </a:moveTo>
                  <a:cubicBezTo>
                    <a:pt x="355" y="237"/>
                    <a:pt x="355" y="237"/>
                    <a:pt x="355" y="237"/>
                  </a:cubicBezTo>
                  <a:cubicBezTo>
                    <a:pt x="355" y="137"/>
                    <a:pt x="355" y="137"/>
                    <a:pt x="355" y="137"/>
                  </a:cubicBezTo>
                  <a:cubicBezTo>
                    <a:pt x="331" y="137"/>
                    <a:pt x="331" y="137"/>
                    <a:pt x="331" y="137"/>
                  </a:cubicBezTo>
                  <a:lnTo>
                    <a:pt x="331" y="237"/>
                  </a:lnTo>
                  <a:close/>
                  <a:moveTo>
                    <a:pt x="0" y="237"/>
                  </a:moveTo>
                  <a:cubicBezTo>
                    <a:pt x="24" y="237"/>
                    <a:pt x="24" y="237"/>
                    <a:pt x="24" y="237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0" y="237"/>
                  </a:lnTo>
                  <a:close/>
                  <a:moveTo>
                    <a:pt x="84" y="137"/>
                  </a:moveTo>
                  <a:cubicBezTo>
                    <a:pt x="59" y="137"/>
                    <a:pt x="59" y="137"/>
                    <a:pt x="59" y="137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59" y="237"/>
                    <a:pt x="59" y="237"/>
                    <a:pt x="59" y="237"/>
                  </a:cubicBezTo>
                  <a:cubicBezTo>
                    <a:pt x="86" y="237"/>
                    <a:pt x="86" y="237"/>
                    <a:pt x="86" y="237"/>
                  </a:cubicBezTo>
                  <a:cubicBezTo>
                    <a:pt x="50" y="181"/>
                    <a:pt x="50" y="181"/>
                    <a:pt x="50" y="181"/>
                  </a:cubicBezTo>
                  <a:lnTo>
                    <a:pt x="84" y="137"/>
                  </a:lnTo>
                  <a:close/>
                  <a:moveTo>
                    <a:pt x="125" y="217"/>
                  </a:moveTo>
                  <a:cubicBezTo>
                    <a:pt x="125" y="137"/>
                    <a:pt x="125" y="137"/>
                    <a:pt x="125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237"/>
                    <a:pt x="101" y="237"/>
                    <a:pt x="101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59" y="217"/>
                    <a:pt x="159" y="217"/>
                    <a:pt x="159" y="217"/>
                  </a:cubicBezTo>
                  <a:lnTo>
                    <a:pt x="125" y="217"/>
                  </a:lnTo>
                  <a:close/>
                  <a:moveTo>
                    <a:pt x="177" y="237"/>
                  </a:moveTo>
                  <a:cubicBezTo>
                    <a:pt x="201" y="237"/>
                    <a:pt x="201" y="237"/>
                    <a:pt x="201" y="237"/>
                  </a:cubicBezTo>
                  <a:cubicBezTo>
                    <a:pt x="201" y="137"/>
                    <a:pt x="201" y="137"/>
                    <a:pt x="201" y="137"/>
                  </a:cubicBezTo>
                  <a:cubicBezTo>
                    <a:pt x="177" y="137"/>
                    <a:pt x="177" y="137"/>
                    <a:pt x="177" y="137"/>
                  </a:cubicBezTo>
                  <a:lnTo>
                    <a:pt x="177" y="237"/>
                  </a:lnTo>
                  <a:close/>
                  <a:moveTo>
                    <a:pt x="380" y="237"/>
                  </a:moveTo>
                  <a:cubicBezTo>
                    <a:pt x="404" y="237"/>
                    <a:pt x="404" y="237"/>
                    <a:pt x="404" y="237"/>
                  </a:cubicBezTo>
                  <a:cubicBezTo>
                    <a:pt x="404" y="137"/>
                    <a:pt x="404" y="137"/>
                    <a:pt x="404" y="137"/>
                  </a:cubicBezTo>
                  <a:cubicBezTo>
                    <a:pt x="380" y="137"/>
                    <a:pt x="380" y="137"/>
                    <a:pt x="380" y="137"/>
                  </a:cubicBezTo>
                  <a:lnTo>
                    <a:pt x="380" y="237"/>
                  </a:lnTo>
                  <a:close/>
                  <a:moveTo>
                    <a:pt x="464" y="137"/>
                  </a:moveTo>
                  <a:cubicBezTo>
                    <a:pt x="439" y="137"/>
                    <a:pt x="439" y="137"/>
                    <a:pt x="439" y="137"/>
                  </a:cubicBezTo>
                  <a:cubicBezTo>
                    <a:pt x="405" y="182"/>
                    <a:pt x="405" y="182"/>
                    <a:pt x="405" y="182"/>
                  </a:cubicBezTo>
                  <a:cubicBezTo>
                    <a:pt x="439" y="237"/>
                    <a:pt x="439" y="237"/>
                    <a:pt x="439" y="237"/>
                  </a:cubicBezTo>
                  <a:cubicBezTo>
                    <a:pt x="467" y="237"/>
                    <a:pt x="467" y="237"/>
                    <a:pt x="467" y="237"/>
                  </a:cubicBezTo>
                  <a:cubicBezTo>
                    <a:pt x="430" y="181"/>
                    <a:pt x="430" y="181"/>
                    <a:pt x="430" y="181"/>
                  </a:cubicBezTo>
                  <a:lnTo>
                    <a:pt x="464" y="137"/>
                  </a:lnTo>
                  <a:close/>
                  <a:moveTo>
                    <a:pt x="538" y="137"/>
                  </a:moveTo>
                  <a:cubicBezTo>
                    <a:pt x="538" y="192"/>
                    <a:pt x="538" y="192"/>
                    <a:pt x="538" y="192"/>
                  </a:cubicBezTo>
                  <a:cubicBezTo>
                    <a:pt x="538" y="211"/>
                    <a:pt x="535" y="220"/>
                    <a:pt x="519" y="220"/>
                  </a:cubicBezTo>
                  <a:cubicBezTo>
                    <a:pt x="504" y="220"/>
                    <a:pt x="501" y="211"/>
                    <a:pt x="501" y="192"/>
                  </a:cubicBezTo>
                  <a:cubicBezTo>
                    <a:pt x="501" y="137"/>
                    <a:pt x="501" y="137"/>
                    <a:pt x="501" y="137"/>
                  </a:cubicBezTo>
                  <a:cubicBezTo>
                    <a:pt x="477" y="137"/>
                    <a:pt x="477" y="137"/>
                    <a:pt x="477" y="137"/>
                  </a:cubicBezTo>
                  <a:cubicBezTo>
                    <a:pt x="477" y="193"/>
                    <a:pt x="477" y="193"/>
                    <a:pt x="477" y="193"/>
                  </a:cubicBezTo>
                  <a:cubicBezTo>
                    <a:pt x="477" y="220"/>
                    <a:pt x="489" y="239"/>
                    <a:pt x="519" y="239"/>
                  </a:cubicBezTo>
                  <a:cubicBezTo>
                    <a:pt x="550" y="239"/>
                    <a:pt x="562" y="220"/>
                    <a:pt x="562" y="193"/>
                  </a:cubicBezTo>
                  <a:cubicBezTo>
                    <a:pt x="562" y="137"/>
                    <a:pt x="562" y="137"/>
                    <a:pt x="562" y="137"/>
                  </a:cubicBezTo>
                  <a:lnTo>
                    <a:pt x="538" y="137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1" name="Freeform 32"/>
            <p:cNvSpPr>
              <a:spLocks/>
            </p:cNvSpPr>
            <p:nvPr userDrawn="1"/>
          </p:nvSpPr>
          <p:spPr bwMode="auto">
            <a:xfrm>
              <a:off x="425" y="740"/>
              <a:ext cx="425" cy="567"/>
            </a:xfrm>
            <a:custGeom>
              <a:avLst/>
              <a:gdLst>
                <a:gd name="T0" fmla="*/ 0 w 425"/>
                <a:gd name="T1" fmla="*/ 567 h 567"/>
                <a:gd name="T2" fmla="*/ 0 w 425"/>
                <a:gd name="T3" fmla="*/ 247 h 567"/>
                <a:gd name="T4" fmla="*/ 425 w 425"/>
                <a:gd name="T5" fmla="*/ 0 h 567"/>
                <a:gd name="T6" fmla="*/ 425 w 425"/>
                <a:gd name="T7" fmla="*/ 320 h 567"/>
                <a:gd name="T8" fmla="*/ 0 w 425"/>
                <a:gd name="T9" fmla="*/ 567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567"/>
                  </a:moveTo>
                  <a:lnTo>
                    <a:pt x="0" y="247"/>
                  </a:lnTo>
                  <a:lnTo>
                    <a:pt x="425" y="0"/>
                  </a:lnTo>
                  <a:lnTo>
                    <a:pt x="425" y="320"/>
                  </a:lnTo>
                  <a:lnTo>
                    <a:pt x="0" y="567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2" name="Freeform 33"/>
            <p:cNvSpPr>
              <a:spLocks/>
            </p:cNvSpPr>
            <p:nvPr userDrawn="1"/>
          </p:nvSpPr>
          <p:spPr bwMode="auto">
            <a:xfrm>
              <a:off x="0" y="740"/>
              <a:ext cx="425" cy="567"/>
            </a:xfrm>
            <a:custGeom>
              <a:avLst/>
              <a:gdLst>
                <a:gd name="T0" fmla="*/ 0 w 425"/>
                <a:gd name="T1" fmla="*/ 0 h 567"/>
                <a:gd name="T2" fmla="*/ 0 w 425"/>
                <a:gd name="T3" fmla="*/ 320 h 567"/>
                <a:gd name="T4" fmla="*/ 425 w 425"/>
                <a:gd name="T5" fmla="*/ 567 h 567"/>
                <a:gd name="T6" fmla="*/ 425 w 425"/>
                <a:gd name="T7" fmla="*/ 247 h 567"/>
                <a:gd name="T8" fmla="*/ 0 w 425"/>
                <a:gd name="T9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0"/>
                  </a:moveTo>
                  <a:lnTo>
                    <a:pt x="0" y="320"/>
                  </a:lnTo>
                  <a:lnTo>
                    <a:pt x="425" y="567"/>
                  </a:lnTo>
                  <a:lnTo>
                    <a:pt x="425" y="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3" name="Freeform 34"/>
            <p:cNvSpPr>
              <a:spLocks/>
            </p:cNvSpPr>
            <p:nvPr userDrawn="1"/>
          </p:nvSpPr>
          <p:spPr bwMode="auto">
            <a:xfrm>
              <a:off x="0" y="1144"/>
              <a:ext cx="425" cy="404"/>
            </a:xfrm>
            <a:custGeom>
              <a:avLst/>
              <a:gdLst>
                <a:gd name="T0" fmla="*/ 0 w 425"/>
                <a:gd name="T1" fmla="*/ 404 h 404"/>
                <a:gd name="T2" fmla="*/ 0 w 425"/>
                <a:gd name="T3" fmla="*/ 84 h 404"/>
                <a:gd name="T4" fmla="*/ 147 w 425"/>
                <a:gd name="T5" fmla="*/ 0 h 404"/>
                <a:gd name="T6" fmla="*/ 425 w 425"/>
                <a:gd name="T7" fmla="*/ 163 h 404"/>
                <a:gd name="T8" fmla="*/ 0 w 425"/>
                <a:gd name="T9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404">
                  <a:moveTo>
                    <a:pt x="0" y="404"/>
                  </a:moveTo>
                  <a:lnTo>
                    <a:pt x="0" y="84"/>
                  </a:lnTo>
                  <a:lnTo>
                    <a:pt x="147" y="0"/>
                  </a:lnTo>
                  <a:lnTo>
                    <a:pt x="425" y="163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5787" y="1725084"/>
            <a:ext cx="7680853" cy="2640020"/>
          </a:xfrm>
        </p:spPr>
        <p:txBody>
          <a:bodyPr bIns="9144"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/ Thema</a:t>
            </a:r>
            <a:endParaRPr lang="en-US" dirty="0"/>
          </a:p>
        </p:txBody>
      </p:sp>
      <p:sp>
        <p:nvSpPr>
          <p:cNvPr id="50" name="Textplatzhalter 47"/>
          <p:cNvSpPr>
            <a:spLocks noGrp="1"/>
          </p:cNvSpPr>
          <p:nvPr>
            <p:ph type="body" sz="quarter" idx="14" hasCustomPrompt="1"/>
          </p:nvPr>
        </p:nvSpPr>
        <p:spPr>
          <a:xfrm>
            <a:off x="4175787" y="5066587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Ort | Datum</a:t>
            </a:r>
          </a:p>
        </p:txBody>
      </p:sp>
      <p:sp>
        <p:nvSpPr>
          <p:cNvPr id="51" name="Textplatzhalter 47"/>
          <p:cNvSpPr>
            <a:spLocks noGrp="1"/>
          </p:cNvSpPr>
          <p:nvPr>
            <p:ph type="body" sz="quarter" idx="15" hasCustomPrompt="1"/>
          </p:nvPr>
        </p:nvSpPr>
        <p:spPr>
          <a:xfrm>
            <a:off x="4175787" y="5426627"/>
            <a:ext cx="7680853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Vortragender</a:t>
            </a:r>
          </a:p>
        </p:txBody>
      </p:sp>
      <p:grpSp>
        <p:nvGrpSpPr>
          <p:cNvPr id="25" name="Gruppieren 24"/>
          <p:cNvGrpSpPr/>
          <p:nvPr userDrawn="1"/>
        </p:nvGrpSpPr>
        <p:grpSpPr>
          <a:xfrm>
            <a:off x="7752184" y="328485"/>
            <a:ext cx="5184576" cy="652243"/>
            <a:chOff x="4789464" y="468582"/>
            <a:chExt cx="4430893" cy="652243"/>
          </a:xfrm>
        </p:grpSpPr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856">
              <a:off x="4789464" y="468582"/>
              <a:ext cx="414854" cy="399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feld 26"/>
            <p:cNvSpPr txBox="1"/>
            <p:nvPr userDrawn="1"/>
          </p:nvSpPr>
          <p:spPr>
            <a:xfrm>
              <a:off x="4981417" y="620688"/>
              <a:ext cx="4238940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de-DE" sz="2650" b="0">
                  <a:solidFill>
                    <a:schemeClr val="accent1"/>
                  </a:solidFill>
                  <a:latin typeface="Fira Sans" pitchFamily="34" charset="0"/>
                  <a:ea typeface="Fira Sans" pitchFamily="34" charset="0"/>
                </a:rPr>
                <a:t>Klinik für Nuklearmedizin</a:t>
              </a: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accent1"/>
              </a:buClr>
              <a:defRPr sz="2800"/>
            </a:lvl2pPr>
            <a:lvl3pPr>
              <a:buClr>
                <a:schemeClr val="accent1"/>
              </a:buClr>
              <a:defRPr sz="2800"/>
            </a:lvl3pPr>
            <a:lvl4pPr>
              <a:buClr>
                <a:schemeClr val="accent1"/>
              </a:buClr>
              <a:defRPr sz="2800" i="0"/>
            </a:lvl4pPr>
            <a:lvl5pPr>
              <a:buClr>
                <a:schemeClr val="accent1"/>
              </a:buClr>
              <a:defRPr sz="2800" i="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2060848"/>
            <a:ext cx="5472608" cy="4248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2060848"/>
            <a:ext cx="5472608" cy="4248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0" y="2060848"/>
            <a:ext cx="5472608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360" y="2708920"/>
            <a:ext cx="5472608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32" y="2060848"/>
            <a:ext cx="5472608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32" y="2708920"/>
            <a:ext cx="5472608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21.09.22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6"/>
          <p:cNvGrpSpPr>
            <a:grpSpLocks noChangeAspect="1"/>
          </p:cNvGrpSpPr>
          <p:nvPr userDrawn="1"/>
        </p:nvGrpSpPr>
        <p:grpSpPr bwMode="auto">
          <a:xfrm>
            <a:off x="4362219" y="-6586"/>
            <a:ext cx="7824192" cy="639791"/>
            <a:chOff x="0" y="1846"/>
            <a:chExt cx="5760" cy="628"/>
          </a:xfrm>
        </p:grpSpPr>
        <p:sp>
          <p:nvSpPr>
            <p:cNvPr id="24" name="AutoShape 45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846"/>
              <a:ext cx="576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47"/>
            <p:cNvSpPr>
              <a:spLocks/>
            </p:cNvSpPr>
            <p:nvPr userDrawn="1"/>
          </p:nvSpPr>
          <p:spPr bwMode="auto">
            <a:xfrm>
              <a:off x="0" y="1846"/>
              <a:ext cx="5760" cy="628"/>
            </a:xfrm>
            <a:custGeom>
              <a:avLst/>
              <a:gdLst>
                <a:gd name="T0" fmla="*/ 0 w 5760"/>
                <a:gd name="T1" fmla="*/ 0 h 628"/>
                <a:gd name="T2" fmla="*/ 361 w 5760"/>
                <a:gd name="T3" fmla="*/ 628 h 628"/>
                <a:gd name="T4" fmla="*/ 5760 w 5760"/>
                <a:gd name="T5" fmla="*/ 628 h 628"/>
                <a:gd name="T6" fmla="*/ 5760 w 5760"/>
                <a:gd name="T7" fmla="*/ 0 h 628"/>
                <a:gd name="T8" fmla="*/ 0 w 5760"/>
                <a:gd name="T9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0" h="628">
                  <a:moveTo>
                    <a:pt x="0" y="0"/>
                  </a:moveTo>
                  <a:lnTo>
                    <a:pt x="361" y="628"/>
                  </a:lnTo>
                  <a:lnTo>
                    <a:pt x="5760" y="628"/>
                  </a:lnTo>
                  <a:lnTo>
                    <a:pt x="57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984" y="980728"/>
            <a:ext cx="11546656" cy="90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984" y="2075636"/>
            <a:ext cx="11546656" cy="4233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9985" y="6453188"/>
            <a:ext cx="2905696" cy="21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001C776-EFD8-4A78-A5CB-351836A73578}" type="datetimeFigureOut">
              <a:rPr lang="de-DE" smtClean="0"/>
              <a:pPr/>
              <a:t>21.09.22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701" y="6453188"/>
            <a:ext cx="7488832" cy="40481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cap="none" spc="0" baseline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2923" y="6453188"/>
            <a:ext cx="822501" cy="342510"/>
          </a:xfrm>
          <a:custGeom>
            <a:avLst/>
            <a:gdLst>
              <a:gd name="connsiteX0" fmla="*/ 0 w 934968"/>
              <a:gd name="connsiteY0" fmla="*/ 202406 h 404812"/>
              <a:gd name="connsiteX1" fmla="*/ 467484 w 934968"/>
              <a:gd name="connsiteY1" fmla="*/ 0 h 404812"/>
              <a:gd name="connsiteX2" fmla="*/ 934968 w 934968"/>
              <a:gd name="connsiteY2" fmla="*/ 202406 h 404812"/>
              <a:gd name="connsiteX3" fmla="*/ 467484 w 934968"/>
              <a:gd name="connsiteY3" fmla="*/ 404812 h 404812"/>
              <a:gd name="connsiteX4" fmla="*/ 0 w 934968"/>
              <a:gd name="connsiteY4" fmla="*/ 202406 h 404812"/>
              <a:gd name="connsiteX0" fmla="*/ 0 w 934968"/>
              <a:gd name="connsiteY0" fmla="*/ 202406 h 404812"/>
              <a:gd name="connsiteX1" fmla="*/ 467484 w 934968"/>
              <a:gd name="connsiteY1" fmla="*/ 0 h 404812"/>
              <a:gd name="connsiteX2" fmla="*/ 934968 w 934968"/>
              <a:gd name="connsiteY2" fmla="*/ 202406 h 404812"/>
              <a:gd name="connsiteX3" fmla="*/ 467484 w 934968"/>
              <a:gd name="connsiteY3" fmla="*/ 404812 h 404812"/>
              <a:gd name="connsiteX4" fmla="*/ 0 w 934968"/>
              <a:gd name="connsiteY4" fmla="*/ 202406 h 404812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06062 h 414258"/>
              <a:gd name="connsiteX1" fmla="*/ 467484 w 928529"/>
              <a:gd name="connsiteY1" fmla="*/ 3656 h 414258"/>
              <a:gd name="connsiteX2" fmla="*/ 928529 w 928529"/>
              <a:gd name="connsiteY2" fmla="*/ 0 h 414258"/>
              <a:gd name="connsiteX3" fmla="*/ 467484 w 928529"/>
              <a:gd name="connsiteY3" fmla="*/ 408468 h 414258"/>
              <a:gd name="connsiteX4" fmla="*/ 0 w 928529"/>
              <a:gd name="connsiteY4" fmla="*/ 206062 h 414258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06062 h 414258"/>
              <a:gd name="connsiteX1" fmla="*/ 467484 w 928529"/>
              <a:gd name="connsiteY1" fmla="*/ 3656 h 414258"/>
              <a:gd name="connsiteX2" fmla="*/ 928529 w 928529"/>
              <a:gd name="connsiteY2" fmla="*/ 0 h 414258"/>
              <a:gd name="connsiteX3" fmla="*/ 467484 w 928529"/>
              <a:gd name="connsiteY3" fmla="*/ 408468 h 414258"/>
              <a:gd name="connsiteX4" fmla="*/ 0 w 928529"/>
              <a:gd name="connsiteY4" fmla="*/ 206062 h 414258"/>
              <a:gd name="connsiteX0" fmla="*/ 3585 w 932114"/>
              <a:gd name="connsiteY0" fmla="*/ 206062 h 413015"/>
              <a:gd name="connsiteX1" fmla="*/ 329401 w 932114"/>
              <a:gd name="connsiteY1" fmla="*/ 3656 h 413015"/>
              <a:gd name="connsiteX2" fmla="*/ 932114 w 932114"/>
              <a:gd name="connsiteY2" fmla="*/ 0 h 413015"/>
              <a:gd name="connsiteX3" fmla="*/ 471069 w 932114"/>
              <a:gd name="connsiteY3" fmla="*/ 408468 h 413015"/>
              <a:gd name="connsiteX4" fmla="*/ 3585 w 932114"/>
              <a:gd name="connsiteY4" fmla="*/ 206062 h 413015"/>
              <a:gd name="connsiteX0" fmla="*/ 29228 w 1023703"/>
              <a:gd name="connsiteY0" fmla="*/ 206062 h 319569"/>
              <a:gd name="connsiteX1" fmla="*/ 355044 w 1023703"/>
              <a:gd name="connsiteY1" fmla="*/ 3656 h 319569"/>
              <a:gd name="connsiteX2" fmla="*/ 957757 w 1023703"/>
              <a:gd name="connsiteY2" fmla="*/ 0 h 319569"/>
              <a:gd name="connsiteX3" fmla="*/ 953912 w 1023703"/>
              <a:gd name="connsiteY3" fmla="*/ 311876 h 319569"/>
              <a:gd name="connsiteX4" fmla="*/ 29228 w 1023703"/>
              <a:gd name="connsiteY4" fmla="*/ 206062 h 319569"/>
              <a:gd name="connsiteX0" fmla="*/ 29228 w 957757"/>
              <a:gd name="connsiteY0" fmla="*/ 206062 h 366022"/>
              <a:gd name="connsiteX1" fmla="*/ 355044 w 957757"/>
              <a:gd name="connsiteY1" fmla="*/ 3656 h 366022"/>
              <a:gd name="connsiteX2" fmla="*/ 957757 w 957757"/>
              <a:gd name="connsiteY2" fmla="*/ 0 h 366022"/>
              <a:gd name="connsiteX3" fmla="*/ 953912 w 957757"/>
              <a:gd name="connsiteY3" fmla="*/ 311876 h 366022"/>
              <a:gd name="connsiteX4" fmla="*/ 29228 w 957757"/>
              <a:gd name="connsiteY4" fmla="*/ 206062 h 366022"/>
              <a:gd name="connsiteX0" fmla="*/ 29228 w 957757"/>
              <a:gd name="connsiteY0" fmla="*/ 206062 h 366022"/>
              <a:gd name="connsiteX1" fmla="*/ 355044 w 957757"/>
              <a:gd name="connsiteY1" fmla="*/ 3656 h 366022"/>
              <a:gd name="connsiteX2" fmla="*/ 957757 w 957757"/>
              <a:gd name="connsiteY2" fmla="*/ 0 h 366022"/>
              <a:gd name="connsiteX3" fmla="*/ 953912 w 957757"/>
              <a:gd name="connsiteY3" fmla="*/ 311876 h 366022"/>
              <a:gd name="connsiteX4" fmla="*/ 29228 w 957757"/>
              <a:gd name="connsiteY4" fmla="*/ 206062 h 366022"/>
              <a:gd name="connsiteX0" fmla="*/ 29228 w 957757"/>
              <a:gd name="connsiteY0" fmla="*/ 206062 h 311876"/>
              <a:gd name="connsiteX1" fmla="*/ 355044 w 957757"/>
              <a:gd name="connsiteY1" fmla="*/ 3656 h 311876"/>
              <a:gd name="connsiteX2" fmla="*/ 957757 w 957757"/>
              <a:gd name="connsiteY2" fmla="*/ 0 h 311876"/>
              <a:gd name="connsiteX3" fmla="*/ 953912 w 957757"/>
              <a:gd name="connsiteY3" fmla="*/ 311876 h 311876"/>
              <a:gd name="connsiteX4" fmla="*/ 29228 w 957757"/>
              <a:gd name="connsiteY4" fmla="*/ 206062 h 311876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47275 w 634514"/>
              <a:gd name="connsiteY0" fmla="*/ 296214 h 320914"/>
              <a:gd name="connsiteX1" fmla="*/ 31801 w 634514"/>
              <a:gd name="connsiteY1" fmla="*/ 3656 h 320914"/>
              <a:gd name="connsiteX2" fmla="*/ 634514 w 634514"/>
              <a:gd name="connsiteY2" fmla="*/ 0 h 320914"/>
              <a:gd name="connsiteX3" fmla="*/ 630669 w 634514"/>
              <a:gd name="connsiteY3" fmla="*/ 311876 h 320914"/>
              <a:gd name="connsiteX4" fmla="*/ 47275 w 634514"/>
              <a:gd name="connsiteY4" fmla="*/ 296214 h 320914"/>
              <a:gd name="connsiteX0" fmla="*/ 51420 w 625780"/>
              <a:gd name="connsiteY0" fmla="*/ 315533 h 335396"/>
              <a:gd name="connsiteX1" fmla="*/ 23067 w 625780"/>
              <a:gd name="connsiteY1" fmla="*/ 3656 h 335396"/>
              <a:gd name="connsiteX2" fmla="*/ 625780 w 625780"/>
              <a:gd name="connsiteY2" fmla="*/ 0 h 335396"/>
              <a:gd name="connsiteX3" fmla="*/ 621935 w 625780"/>
              <a:gd name="connsiteY3" fmla="*/ 311876 h 335396"/>
              <a:gd name="connsiteX4" fmla="*/ 51420 w 625780"/>
              <a:gd name="connsiteY4" fmla="*/ 315533 h 335396"/>
              <a:gd name="connsiteX0" fmla="*/ 28353 w 602713"/>
              <a:gd name="connsiteY0" fmla="*/ 315533 h 335396"/>
              <a:gd name="connsiteX1" fmla="*/ 0 w 602713"/>
              <a:gd name="connsiteY1" fmla="*/ 3656 h 335396"/>
              <a:gd name="connsiteX2" fmla="*/ 602713 w 602713"/>
              <a:gd name="connsiteY2" fmla="*/ 0 h 335396"/>
              <a:gd name="connsiteX3" fmla="*/ 598868 w 602713"/>
              <a:gd name="connsiteY3" fmla="*/ 311876 h 335396"/>
              <a:gd name="connsiteX4" fmla="*/ 28353 w 602713"/>
              <a:gd name="connsiteY4" fmla="*/ 315533 h 335396"/>
              <a:gd name="connsiteX0" fmla="*/ 0 w 606558"/>
              <a:gd name="connsiteY0" fmla="*/ 315533 h 335396"/>
              <a:gd name="connsiteX1" fmla="*/ 3845 w 606558"/>
              <a:gd name="connsiteY1" fmla="*/ 3656 h 335396"/>
              <a:gd name="connsiteX2" fmla="*/ 606558 w 606558"/>
              <a:gd name="connsiteY2" fmla="*/ 0 h 335396"/>
              <a:gd name="connsiteX3" fmla="*/ 602713 w 606558"/>
              <a:gd name="connsiteY3" fmla="*/ 311876 h 335396"/>
              <a:gd name="connsiteX4" fmla="*/ 0 w 606558"/>
              <a:gd name="connsiteY4" fmla="*/ 315533 h 335396"/>
              <a:gd name="connsiteX0" fmla="*/ 0 w 606558"/>
              <a:gd name="connsiteY0" fmla="*/ 315533 h 315533"/>
              <a:gd name="connsiteX1" fmla="*/ 3845 w 606558"/>
              <a:gd name="connsiteY1" fmla="*/ 3656 h 315533"/>
              <a:gd name="connsiteX2" fmla="*/ 606558 w 606558"/>
              <a:gd name="connsiteY2" fmla="*/ 0 h 315533"/>
              <a:gd name="connsiteX3" fmla="*/ 602713 w 606558"/>
              <a:gd name="connsiteY3" fmla="*/ 311876 h 315533"/>
              <a:gd name="connsiteX4" fmla="*/ 0 w 606558"/>
              <a:gd name="connsiteY4" fmla="*/ 315533 h 315533"/>
              <a:gd name="connsiteX0" fmla="*/ 15473 w 602713"/>
              <a:gd name="connsiteY0" fmla="*/ 315533 h 315533"/>
              <a:gd name="connsiteX1" fmla="*/ 0 w 602713"/>
              <a:gd name="connsiteY1" fmla="*/ 3656 h 315533"/>
              <a:gd name="connsiteX2" fmla="*/ 602713 w 602713"/>
              <a:gd name="connsiteY2" fmla="*/ 0 h 315533"/>
              <a:gd name="connsiteX3" fmla="*/ 598868 w 602713"/>
              <a:gd name="connsiteY3" fmla="*/ 311876 h 315533"/>
              <a:gd name="connsiteX4" fmla="*/ 15473 w 602713"/>
              <a:gd name="connsiteY4" fmla="*/ 315533 h 315533"/>
              <a:gd name="connsiteX0" fmla="*/ 15473 w 616048"/>
              <a:gd name="connsiteY0" fmla="*/ 311877 h 311877"/>
              <a:gd name="connsiteX1" fmla="*/ 0 w 616048"/>
              <a:gd name="connsiteY1" fmla="*/ 0 h 311877"/>
              <a:gd name="connsiteX2" fmla="*/ 616048 w 616048"/>
              <a:gd name="connsiteY2" fmla="*/ 2059 h 311877"/>
              <a:gd name="connsiteX3" fmla="*/ 598868 w 616048"/>
              <a:gd name="connsiteY3" fmla="*/ 308220 h 311877"/>
              <a:gd name="connsiteX4" fmla="*/ 15473 w 616048"/>
              <a:gd name="connsiteY4" fmla="*/ 311877 h 311877"/>
              <a:gd name="connsiteX0" fmla="*/ 4043 w 616048"/>
              <a:gd name="connsiteY0" fmla="*/ 330927 h 330927"/>
              <a:gd name="connsiteX1" fmla="*/ 0 w 616048"/>
              <a:gd name="connsiteY1" fmla="*/ 0 h 330927"/>
              <a:gd name="connsiteX2" fmla="*/ 616048 w 616048"/>
              <a:gd name="connsiteY2" fmla="*/ 2059 h 330927"/>
              <a:gd name="connsiteX3" fmla="*/ 598868 w 616048"/>
              <a:gd name="connsiteY3" fmla="*/ 308220 h 330927"/>
              <a:gd name="connsiteX4" fmla="*/ 4043 w 616048"/>
              <a:gd name="connsiteY4" fmla="*/ 330927 h 330927"/>
              <a:gd name="connsiteX0" fmla="*/ 4043 w 616048"/>
              <a:gd name="connsiteY0" fmla="*/ 330927 h 330927"/>
              <a:gd name="connsiteX1" fmla="*/ 0 w 616048"/>
              <a:gd name="connsiteY1" fmla="*/ 0 h 330927"/>
              <a:gd name="connsiteX2" fmla="*/ 616048 w 616048"/>
              <a:gd name="connsiteY2" fmla="*/ 2059 h 330927"/>
              <a:gd name="connsiteX3" fmla="*/ 598868 w 616048"/>
              <a:gd name="connsiteY3" fmla="*/ 308220 h 330927"/>
              <a:gd name="connsiteX4" fmla="*/ 4043 w 616048"/>
              <a:gd name="connsiteY4" fmla="*/ 330927 h 330927"/>
              <a:gd name="connsiteX0" fmla="*/ 4043 w 616048"/>
              <a:gd name="connsiteY0" fmla="*/ 330927 h 331919"/>
              <a:gd name="connsiteX1" fmla="*/ 0 w 616048"/>
              <a:gd name="connsiteY1" fmla="*/ 0 h 331919"/>
              <a:gd name="connsiteX2" fmla="*/ 616048 w 616048"/>
              <a:gd name="connsiteY2" fmla="*/ 2059 h 331919"/>
              <a:gd name="connsiteX3" fmla="*/ 598868 w 616048"/>
              <a:gd name="connsiteY3" fmla="*/ 308220 h 331919"/>
              <a:gd name="connsiteX4" fmla="*/ 4043 w 616048"/>
              <a:gd name="connsiteY4" fmla="*/ 330927 h 331919"/>
              <a:gd name="connsiteX0" fmla="*/ 4043 w 616048"/>
              <a:gd name="connsiteY0" fmla="*/ 330927 h 336035"/>
              <a:gd name="connsiteX1" fmla="*/ 0 w 616048"/>
              <a:gd name="connsiteY1" fmla="*/ 0 h 336035"/>
              <a:gd name="connsiteX2" fmla="*/ 616048 w 616048"/>
              <a:gd name="connsiteY2" fmla="*/ 2059 h 336035"/>
              <a:gd name="connsiteX3" fmla="*/ 614108 w 616048"/>
              <a:gd name="connsiteY3" fmla="*/ 331080 h 336035"/>
              <a:gd name="connsiteX4" fmla="*/ 4043 w 616048"/>
              <a:gd name="connsiteY4" fmla="*/ 330927 h 336035"/>
              <a:gd name="connsiteX0" fmla="*/ 4043 w 616048"/>
              <a:gd name="connsiteY0" fmla="*/ 330927 h 333136"/>
              <a:gd name="connsiteX1" fmla="*/ 0 w 616048"/>
              <a:gd name="connsiteY1" fmla="*/ 0 h 333136"/>
              <a:gd name="connsiteX2" fmla="*/ 616048 w 616048"/>
              <a:gd name="connsiteY2" fmla="*/ 2059 h 333136"/>
              <a:gd name="connsiteX3" fmla="*/ 614108 w 616048"/>
              <a:gd name="connsiteY3" fmla="*/ 331080 h 333136"/>
              <a:gd name="connsiteX4" fmla="*/ 4043 w 616048"/>
              <a:gd name="connsiteY4" fmla="*/ 330927 h 333136"/>
              <a:gd name="connsiteX0" fmla="*/ 4043 w 616048"/>
              <a:gd name="connsiteY0" fmla="*/ 33092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30927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2138 w 616048"/>
              <a:gd name="connsiteY0" fmla="*/ 33854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2138 w 616048"/>
              <a:gd name="connsiteY4" fmla="*/ 338547 h 340605"/>
              <a:gd name="connsiteX0" fmla="*/ 2138 w 616048"/>
              <a:gd name="connsiteY0" fmla="*/ 33854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2138 w 616048"/>
              <a:gd name="connsiteY4" fmla="*/ 338547 h 340605"/>
              <a:gd name="connsiteX0" fmla="*/ 2138 w 616876"/>
              <a:gd name="connsiteY0" fmla="*/ 338547 h 338547"/>
              <a:gd name="connsiteX1" fmla="*/ 0 w 616876"/>
              <a:gd name="connsiteY1" fmla="*/ 0 h 338547"/>
              <a:gd name="connsiteX2" fmla="*/ 616048 w 616876"/>
              <a:gd name="connsiteY2" fmla="*/ 2059 h 338547"/>
              <a:gd name="connsiteX3" fmla="*/ 616013 w 616876"/>
              <a:gd name="connsiteY3" fmla="*/ 336795 h 338547"/>
              <a:gd name="connsiteX4" fmla="*/ 2138 w 616876"/>
              <a:gd name="connsiteY4" fmla="*/ 338547 h 338547"/>
              <a:gd name="connsiteX0" fmla="*/ 2138 w 616876"/>
              <a:gd name="connsiteY0" fmla="*/ 338547 h 344415"/>
              <a:gd name="connsiteX1" fmla="*/ 0 w 616876"/>
              <a:gd name="connsiteY1" fmla="*/ 0 h 344415"/>
              <a:gd name="connsiteX2" fmla="*/ 616048 w 616876"/>
              <a:gd name="connsiteY2" fmla="*/ 2059 h 344415"/>
              <a:gd name="connsiteX3" fmla="*/ 616013 w 616876"/>
              <a:gd name="connsiteY3" fmla="*/ 344415 h 344415"/>
              <a:gd name="connsiteX4" fmla="*/ 2138 w 616876"/>
              <a:gd name="connsiteY4" fmla="*/ 338547 h 344415"/>
              <a:gd name="connsiteX0" fmla="*/ 2138 w 616876"/>
              <a:gd name="connsiteY0" fmla="*/ 338547 h 338547"/>
              <a:gd name="connsiteX1" fmla="*/ 0 w 616876"/>
              <a:gd name="connsiteY1" fmla="*/ 0 h 338547"/>
              <a:gd name="connsiteX2" fmla="*/ 616048 w 616876"/>
              <a:gd name="connsiteY2" fmla="*/ 2059 h 338547"/>
              <a:gd name="connsiteX3" fmla="*/ 616013 w 616876"/>
              <a:gd name="connsiteY3" fmla="*/ 334890 h 338547"/>
              <a:gd name="connsiteX4" fmla="*/ 2138 w 616876"/>
              <a:gd name="connsiteY4" fmla="*/ 338547 h 338547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2059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2059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154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76" h="342510">
                <a:moveTo>
                  <a:pt x="2138" y="338547"/>
                </a:moveTo>
                <a:cubicBezTo>
                  <a:pt x="3453" y="176338"/>
                  <a:pt x="118" y="174133"/>
                  <a:pt x="0" y="0"/>
                </a:cubicBezTo>
                <a:lnTo>
                  <a:pt x="616048" y="154"/>
                </a:lnTo>
                <a:cubicBezTo>
                  <a:pt x="616048" y="111940"/>
                  <a:pt x="617935" y="186572"/>
                  <a:pt x="616013" y="342510"/>
                </a:cubicBezTo>
                <a:lnTo>
                  <a:pt x="2138" y="338547"/>
                </a:lnTo>
                <a:close/>
              </a:path>
            </a:pathLst>
          </a:custGeom>
          <a:ln w="19050" cmpd="sng">
            <a:noFill/>
          </a:ln>
        </p:spPr>
        <p:txBody>
          <a:bodyPr vert="horz" lIns="9144" tIns="9144" rIns="9144" bIns="9144" rtlCol="0" anchor="t" anchorCtr="0">
            <a:norm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0B1B3AD-80CD-4C4C-B9E6-D3174EA9BC3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7" name="Textfeld 26"/>
          <p:cNvSpPr txBox="1"/>
          <p:nvPr userDrawn="1"/>
        </p:nvSpPr>
        <p:spPr>
          <a:xfrm>
            <a:off x="4909877" y="181823"/>
            <a:ext cx="707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>
                <a:solidFill>
                  <a:schemeClr val="accent1"/>
                </a:solidFill>
                <a:latin typeface="Fira Sans" pitchFamily="34" charset="0"/>
                <a:ea typeface="Fira Sans" pitchFamily="34" charset="0"/>
              </a:rPr>
              <a:t>Klinik für Nuklearmedizin</a:t>
            </a:r>
          </a:p>
        </p:txBody>
      </p:sp>
      <p:grpSp>
        <p:nvGrpSpPr>
          <p:cNvPr id="19" name="Group 38"/>
          <p:cNvGrpSpPr>
            <a:grpSpLocks noChangeAspect="1"/>
          </p:cNvGrpSpPr>
          <p:nvPr userDrawn="1"/>
        </p:nvGrpSpPr>
        <p:grpSpPr bwMode="auto">
          <a:xfrm>
            <a:off x="203332" y="44623"/>
            <a:ext cx="4158887" cy="542903"/>
            <a:chOff x="0" y="1797"/>
            <a:chExt cx="5760" cy="726"/>
          </a:xfrm>
        </p:grpSpPr>
        <p:sp>
          <p:nvSpPr>
            <p:cNvPr id="20" name="AutoShape 37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797"/>
              <a:ext cx="5760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39"/>
            <p:cNvSpPr>
              <a:spLocks noEditPoints="1"/>
            </p:cNvSpPr>
            <p:nvPr userDrawn="1"/>
          </p:nvSpPr>
          <p:spPr bwMode="auto">
            <a:xfrm>
              <a:off x="4902" y="2154"/>
              <a:ext cx="858" cy="369"/>
            </a:xfrm>
            <a:custGeom>
              <a:avLst/>
              <a:gdLst>
                <a:gd name="T0" fmla="*/ 69 w 138"/>
                <a:gd name="T1" fmla="*/ 8 h 59"/>
                <a:gd name="T2" fmla="*/ 83 w 138"/>
                <a:gd name="T3" fmla="*/ 0 h 59"/>
                <a:gd name="T4" fmla="*/ 95 w 138"/>
                <a:gd name="T5" fmla="*/ 13 h 59"/>
                <a:gd name="T6" fmla="*/ 95 w 138"/>
                <a:gd name="T7" fmla="*/ 43 h 59"/>
                <a:gd name="T8" fmla="*/ 90 w 138"/>
                <a:gd name="T9" fmla="*/ 43 h 59"/>
                <a:gd name="T10" fmla="*/ 90 w 138"/>
                <a:gd name="T11" fmla="*/ 14 h 59"/>
                <a:gd name="T12" fmla="*/ 82 w 138"/>
                <a:gd name="T13" fmla="*/ 4 h 59"/>
                <a:gd name="T14" fmla="*/ 70 w 138"/>
                <a:gd name="T15" fmla="*/ 13 h 59"/>
                <a:gd name="T16" fmla="*/ 70 w 138"/>
                <a:gd name="T17" fmla="*/ 43 h 59"/>
                <a:gd name="T18" fmla="*/ 65 w 138"/>
                <a:gd name="T19" fmla="*/ 43 h 59"/>
                <a:gd name="T20" fmla="*/ 65 w 138"/>
                <a:gd name="T21" fmla="*/ 1 h 59"/>
                <a:gd name="T22" fmla="*/ 69 w 138"/>
                <a:gd name="T23" fmla="*/ 1 h 59"/>
                <a:gd name="T24" fmla="*/ 69 w 138"/>
                <a:gd name="T25" fmla="*/ 8 h 59"/>
                <a:gd name="T26" fmla="*/ 9 w 138"/>
                <a:gd name="T27" fmla="*/ 1 h 59"/>
                <a:gd name="T28" fmla="*/ 9 w 138"/>
                <a:gd name="T29" fmla="*/ 41 h 59"/>
                <a:gd name="T30" fmla="*/ 0 w 138"/>
                <a:gd name="T31" fmla="*/ 55 h 59"/>
                <a:gd name="T32" fmla="*/ 1 w 138"/>
                <a:gd name="T33" fmla="*/ 59 h 59"/>
                <a:gd name="T34" fmla="*/ 14 w 138"/>
                <a:gd name="T35" fmla="*/ 41 h 59"/>
                <a:gd name="T36" fmla="*/ 14 w 138"/>
                <a:gd name="T37" fmla="*/ 1 h 59"/>
                <a:gd name="T38" fmla="*/ 9 w 138"/>
                <a:gd name="T39" fmla="*/ 1 h 59"/>
                <a:gd name="T40" fmla="*/ 56 w 138"/>
                <a:gd name="T41" fmla="*/ 24 h 59"/>
                <a:gd name="T42" fmla="*/ 28 w 138"/>
                <a:gd name="T43" fmla="*/ 24 h 59"/>
                <a:gd name="T44" fmla="*/ 41 w 138"/>
                <a:gd name="T45" fmla="*/ 40 h 59"/>
                <a:gd name="T46" fmla="*/ 53 w 138"/>
                <a:gd name="T47" fmla="*/ 36 h 59"/>
                <a:gd name="T48" fmla="*/ 55 w 138"/>
                <a:gd name="T49" fmla="*/ 39 h 59"/>
                <a:gd name="T50" fmla="*/ 41 w 138"/>
                <a:gd name="T51" fmla="*/ 44 h 59"/>
                <a:gd name="T52" fmla="*/ 23 w 138"/>
                <a:gd name="T53" fmla="*/ 22 h 59"/>
                <a:gd name="T54" fmla="*/ 40 w 138"/>
                <a:gd name="T55" fmla="*/ 0 h 59"/>
                <a:gd name="T56" fmla="*/ 56 w 138"/>
                <a:gd name="T57" fmla="*/ 21 h 59"/>
                <a:gd name="T58" fmla="*/ 56 w 138"/>
                <a:gd name="T59" fmla="*/ 24 h 59"/>
                <a:gd name="T60" fmla="*/ 52 w 138"/>
                <a:gd name="T61" fmla="*/ 20 h 59"/>
                <a:gd name="T62" fmla="*/ 40 w 138"/>
                <a:gd name="T63" fmla="*/ 4 h 59"/>
                <a:gd name="T64" fmla="*/ 28 w 138"/>
                <a:gd name="T65" fmla="*/ 20 h 59"/>
                <a:gd name="T66" fmla="*/ 52 w 138"/>
                <a:gd name="T67" fmla="*/ 20 h 59"/>
                <a:gd name="T68" fmla="*/ 138 w 138"/>
                <a:gd name="T69" fmla="*/ 41 h 59"/>
                <a:gd name="T70" fmla="*/ 137 w 138"/>
                <a:gd name="T71" fmla="*/ 44 h 59"/>
                <a:gd name="T72" fmla="*/ 129 w 138"/>
                <a:gd name="T73" fmla="*/ 37 h 59"/>
                <a:gd name="T74" fmla="*/ 129 w 138"/>
                <a:gd name="T75" fmla="*/ 37 h 59"/>
                <a:gd name="T76" fmla="*/ 116 w 138"/>
                <a:gd name="T77" fmla="*/ 44 h 59"/>
                <a:gd name="T78" fmla="*/ 103 w 138"/>
                <a:gd name="T79" fmla="*/ 32 h 59"/>
                <a:gd name="T80" fmla="*/ 122 w 138"/>
                <a:gd name="T81" fmla="*/ 18 h 59"/>
                <a:gd name="T82" fmla="*/ 129 w 138"/>
                <a:gd name="T83" fmla="*/ 18 h 59"/>
                <a:gd name="T84" fmla="*/ 129 w 138"/>
                <a:gd name="T85" fmla="*/ 14 h 59"/>
                <a:gd name="T86" fmla="*/ 119 w 138"/>
                <a:gd name="T87" fmla="*/ 4 h 59"/>
                <a:gd name="T88" fmla="*/ 107 w 138"/>
                <a:gd name="T89" fmla="*/ 6 h 59"/>
                <a:gd name="T90" fmla="*/ 106 w 138"/>
                <a:gd name="T91" fmla="*/ 3 h 59"/>
                <a:gd name="T92" fmla="*/ 119 w 138"/>
                <a:gd name="T93" fmla="*/ 0 h 59"/>
                <a:gd name="T94" fmla="*/ 133 w 138"/>
                <a:gd name="T95" fmla="*/ 14 h 59"/>
                <a:gd name="T96" fmla="*/ 133 w 138"/>
                <a:gd name="T97" fmla="*/ 34 h 59"/>
                <a:gd name="T98" fmla="*/ 138 w 138"/>
                <a:gd name="T99" fmla="*/ 41 h 59"/>
                <a:gd name="T100" fmla="*/ 129 w 138"/>
                <a:gd name="T101" fmla="*/ 22 h 59"/>
                <a:gd name="T102" fmla="*/ 122 w 138"/>
                <a:gd name="T103" fmla="*/ 22 h 59"/>
                <a:gd name="T104" fmla="*/ 108 w 138"/>
                <a:gd name="T105" fmla="*/ 31 h 59"/>
                <a:gd name="T106" fmla="*/ 117 w 138"/>
                <a:gd name="T107" fmla="*/ 40 h 59"/>
                <a:gd name="T108" fmla="*/ 129 w 138"/>
                <a:gd name="T109" fmla="*/ 33 h 59"/>
                <a:gd name="T110" fmla="*/ 129 w 138"/>
                <a:gd name="T111" fmla="*/ 2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8" h="59">
                  <a:moveTo>
                    <a:pt x="69" y="8"/>
                  </a:moveTo>
                  <a:cubicBezTo>
                    <a:pt x="73" y="3"/>
                    <a:pt x="78" y="0"/>
                    <a:pt x="83" y="0"/>
                  </a:cubicBezTo>
                  <a:cubicBezTo>
                    <a:pt x="92" y="0"/>
                    <a:pt x="95" y="5"/>
                    <a:pt x="95" y="1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7"/>
                    <a:pt x="88" y="4"/>
                    <a:pt x="82" y="4"/>
                  </a:cubicBezTo>
                  <a:cubicBezTo>
                    <a:pt x="77" y="4"/>
                    <a:pt x="73" y="9"/>
                    <a:pt x="70" y="1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9" y="1"/>
                    <a:pt x="69" y="1"/>
                    <a:pt x="69" y="1"/>
                  </a:cubicBezTo>
                  <a:lnTo>
                    <a:pt x="69" y="8"/>
                  </a:lnTo>
                  <a:close/>
                  <a:moveTo>
                    <a:pt x="9" y="1"/>
                  </a:moveTo>
                  <a:cubicBezTo>
                    <a:pt x="9" y="41"/>
                    <a:pt x="9" y="41"/>
                    <a:pt x="9" y="41"/>
                  </a:cubicBezTo>
                  <a:cubicBezTo>
                    <a:pt x="9" y="48"/>
                    <a:pt x="7" y="52"/>
                    <a:pt x="0" y="55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0" y="55"/>
                    <a:pt x="14" y="51"/>
                    <a:pt x="14" y="41"/>
                  </a:cubicBezTo>
                  <a:cubicBezTo>
                    <a:pt x="14" y="1"/>
                    <a:pt x="14" y="1"/>
                    <a:pt x="14" y="1"/>
                  </a:cubicBezTo>
                  <a:lnTo>
                    <a:pt x="9" y="1"/>
                  </a:lnTo>
                  <a:close/>
                  <a:moveTo>
                    <a:pt x="56" y="2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28" y="35"/>
                    <a:pt x="34" y="40"/>
                    <a:pt x="41" y="40"/>
                  </a:cubicBezTo>
                  <a:cubicBezTo>
                    <a:pt x="46" y="40"/>
                    <a:pt x="49" y="39"/>
                    <a:pt x="53" y="36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1" y="43"/>
                    <a:pt x="47" y="44"/>
                    <a:pt x="41" y="44"/>
                  </a:cubicBezTo>
                  <a:cubicBezTo>
                    <a:pt x="30" y="44"/>
                    <a:pt x="23" y="36"/>
                    <a:pt x="23" y="22"/>
                  </a:cubicBezTo>
                  <a:cubicBezTo>
                    <a:pt x="23" y="9"/>
                    <a:pt x="30" y="0"/>
                    <a:pt x="40" y="0"/>
                  </a:cubicBezTo>
                  <a:cubicBezTo>
                    <a:pt x="51" y="0"/>
                    <a:pt x="56" y="8"/>
                    <a:pt x="56" y="21"/>
                  </a:cubicBezTo>
                  <a:cubicBezTo>
                    <a:pt x="56" y="22"/>
                    <a:pt x="56" y="23"/>
                    <a:pt x="56" y="24"/>
                  </a:cubicBezTo>
                  <a:close/>
                  <a:moveTo>
                    <a:pt x="52" y="20"/>
                  </a:moveTo>
                  <a:cubicBezTo>
                    <a:pt x="52" y="10"/>
                    <a:pt x="48" y="4"/>
                    <a:pt x="40" y="4"/>
                  </a:cubicBezTo>
                  <a:cubicBezTo>
                    <a:pt x="33" y="4"/>
                    <a:pt x="28" y="9"/>
                    <a:pt x="28" y="20"/>
                  </a:cubicBezTo>
                  <a:lnTo>
                    <a:pt x="52" y="20"/>
                  </a:lnTo>
                  <a:close/>
                  <a:moveTo>
                    <a:pt x="138" y="41"/>
                  </a:moveTo>
                  <a:cubicBezTo>
                    <a:pt x="137" y="44"/>
                    <a:pt x="137" y="44"/>
                    <a:pt x="137" y="44"/>
                  </a:cubicBezTo>
                  <a:cubicBezTo>
                    <a:pt x="133" y="44"/>
                    <a:pt x="130" y="42"/>
                    <a:pt x="129" y="37"/>
                  </a:cubicBezTo>
                  <a:cubicBezTo>
                    <a:pt x="129" y="37"/>
                    <a:pt x="129" y="37"/>
                    <a:pt x="129" y="37"/>
                  </a:cubicBezTo>
                  <a:cubicBezTo>
                    <a:pt x="126" y="42"/>
                    <a:pt x="121" y="44"/>
                    <a:pt x="116" y="44"/>
                  </a:cubicBezTo>
                  <a:cubicBezTo>
                    <a:pt x="108" y="44"/>
                    <a:pt x="103" y="39"/>
                    <a:pt x="103" y="32"/>
                  </a:cubicBezTo>
                  <a:cubicBezTo>
                    <a:pt x="103" y="23"/>
                    <a:pt x="110" y="18"/>
                    <a:pt x="122" y="18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29" y="7"/>
                    <a:pt x="126" y="4"/>
                    <a:pt x="119" y="4"/>
                  </a:cubicBezTo>
                  <a:cubicBezTo>
                    <a:pt x="116" y="4"/>
                    <a:pt x="112" y="5"/>
                    <a:pt x="107" y="6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11" y="1"/>
                    <a:pt x="115" y="0"/>
                    <a:pt x="119" y="0"/>
                  </a:cubicBezTo>
                  <a:cubicBezTo>
                    <a:pt x="129" y="0"/>
                    <a:pt x="133" y="5"/>
                    <a:pt x="133" y="1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9"/>
                    <a:pt x="135" y="40"/>
                    <a:pt x="138" y="41"/>
                  </a:cubicBezTo>
                  <a:close/>
                  <a:moveTo>
                    <a:pt x="129" y="22"/>
                  </a:moveTo>
                  <a:cubicBezTo>
                    <a:pt x="122" y="22"/>
                    <a:pt x="122" y="22"/>
                    <a:pt x="122" y="22"/>
                  </a:cubicBezTo>
                  <a:cubicBezTo>
                    <a:pt x="113" y="22"/>
                    <a:pt x="108" y="25"/>
                    <a:pt x="108" y="31"/>
                  </a:cubicBezTo>
                  <a:cubicBezTo>
                    <a:pt x="108" y="37"/>
                    <a:pt x="111" y="40"/>
                    <a:pt x="117" y="40"/>
                  </a:cubicBezTo>
                  <a:cubicBezTo>
                    <a:pt x="122" y="40"/>
                    <a:pt x="127" y="37"/>
                    <a:pt x="129" y="33"/>
                  </a:cubicBezTo>
                  <a:lnTo>
                    <a:pt x="129" y="22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2" name="Freeform 40"/>
            <p:cNvSpPr>
              <a:spLocks noEditPoints="1"/>
            </p:cNvSpPr>
            <p:nvPr userDrawn="1"/>
          </p:nvSpPr>
          <p:spPr bwMode="auto">
            <a:xfrm>
              <a:off x="280" y="2154"/>
              <a:ext cx="4559" cy="275"/>
            </a:xfrm>
            <a:custGeom>
              <a:avLst/>
              <a:gdLst>
                <a:gd name="T0" fmla="*/ 535 w 733"/>
                <a:gd name="T1" fmla="*/ 43 h 44"/>
                <a:gd name="T2" fmla="*/ 535 w 733"/>
                <a:gd name="T3" fmla="*/ 7 h 44"/>
                <a:gd name="T4" fmla="*/ 549 w 733"/>
                <a:gd name="T5" fmla="*/ 43 h 44"/>
                <a:gd name="T6" fmla="*/ 696 w 733"/>
                <a:gd name="T7" fmla="*/ 8 h 44"/>
                <a:gd name="T8" fmla="*/ 710 w 733"/>
                <a:gd name="T9" fmla="*/ 14 h 44"/>
                <a:gd name="T10" fmla="*/ 733 w 733"/>
                <a:gd name="T11" fmla="*/ 43 h 44"/>
                <a:gd name="T12" fmla="*/ 699 w 733"/>
                <a:gd name="T13" fmla="*/ 0 h 44"/>
                <a:gd name="T14" fmla="*/ 677 w 733"/>
                <a:gd name="T15" fmla="*/ 43 h 44"/>
                <a:gd name="T16" fmla="*/ 580 w 733"/>
                <a:gd name="T17" fmla="*/ 1 h 44"/>
                <a:gd name="T18" fmla="*/ 439 w 733"/>
                <a:gd name="T19" fmla="*/ 43 h 44"/>
                <a:gd name="T20" fmla="*/ 465 w 733"/>
                <a:gd name="T21" fmla="*/ 1 h 44"/>
                <a:gd name="T22" fmla="*/ 466 w 733"/>
                <a:gd name="T23" fmla="*/ 43 h 44"/>
                <a:gd name="T24" fmla="*/ 482 w 733"/>
                <a:gd name="T25" fmla="*/ 1 h 44"/>
                <a:gd name="T26" fmla="*/ 497 w 733"/>
                <a:gd name="T27" fmla="*/ 35 h 44"/>
                <a:gd name="T28" fmla="*/ 515 w 733"/>
                <a:gd name="T29" fmla="*/ 1 h 44"/>
                <a:gd name="T30" fmla="*/ 601 w 733"/>
                <a:gd name="T31" fmla="*/ 43 h 44"/>
                <a:gd name="T32" fmla="*/ 626 w 733"/>
                <a:gd name="T33" fmla="*/ 1 h 44"/>
                <a:gd name="T34" fmla="*/ 627 w 733"/>
                <a:gd name="T35" fmla="*/ 43 h 44"/>
                <a:gd name="T36" fmla="*/ 657 w 733"/>
                <a:gd name="T37" fmla="*/ 25 h 44"/>
                <a:gd name="T38" fmla="*/ 632 w 733"/>
                <a:gd name="T39" fmla="*/ 1 h 44"/>
                <a:gd name="T40" fmla="*/ 668 w 733"/>
                <a:gd name="T41" fmla="*/ 1 h 44"/>
                <a:gd name="T42" fmla="*/ 17 w 733"/>
                <a:gd name="T43" fmla="*/ 36 h 44"/>
                <a:gd name="T44" fmla="*/ 0 w 733"/>
                <a:gd name="T45" fmla="*/ 25 h 44"/>
                <a:gd name="T46" fmla="*/ 25 w 733"/>
                <a:gd name="T47" fmla="*/ 1 h 44"/>
                <a:gd name="T48" fmla="*/ 263 w 733"/>
                <a:gd name="T49" fmla="*/ 1 h 44"/>
                <a:gd name="T50" fmla="*/ 224 w 733"/>
                <a:gd name="T51" fmla="*/ 12 h 44"/>
                <a:gd name="T52" fmla="*/ 227 w 733"/>
                <a:gd name="T53" fmla="*/ 33 h 44"/>
                <a:gd name="T54" fmla="*/ 243 w 733"/>
                <a:gd name="T55" fmla="*/ 18 h 44"/>
                <a:gd name="T56" fmla="*/ 255 w 733"/>
                <a:gd name="T57" fmla="*/ 5 h 44"/>
                <a:gd name="T58" fmla="*/ 401 w 733"/>
                <a:gd name="T59" fmla="*/ 25 h 44"/>
                <a:gd name="T60" fmla="*/ 387 w 733"/>
                <a:gd name="T61" fmla="*/ 39 h 44"/>
                <a:gd name="T62" fmla="*/ 399 w 733"/>
                <a:gd name="T63" fmla="*/ 12 h 44"/>
                <a:gd name="T64" fmla="*/ 68 w 733"/>
                <a:gd name="T65" fmla="*/ 0 h 44"/>
                <a:gd name="T66" fmla="*/ 45 w 733"/>
                <a:gd name="T67" fmla="*/ 43 h 44"/>
                <a:gd name="T68" fmla="*/ 69 w 733"/>
                <a:gd name="T69" fmla="*/ 15 h 44"/>
                <a:gd name="T70" fmla="*/ 68 w 733"/>
                <a:gd name="T71" fmla="*/ 0 h 44"/>
                <a:gd name="T72" fmla="*/ 90 w 733"/>
                <a:gd name="T73" fmla="*/ 1 h 44"/>
                <a:gd name="T74" fmla="*/ 135 w 733"/>
                <a:gd name="T75" fmla="*/ 1 h 44"/>
                <a:gd name="T76" fmla="*/ 119 w 733"/>
                <a:gd name="T77" fmla="*/ 43 h 44"/>
                <a:gd name="T78" fmla="*/ 278 w 733"/>
                <a:gd name="T79" fmla="*/ 1 h 44"/>
                <a:gd name="T80" fmla="*/ 299 w 733"/>
                <a:gd name="T81" fmla="*/ 43 h 44"/>
                <a:gd name="T82" fmla="*/ 177 w 733"/>
                <a:gd name="T83" fmla="*/ 1 h 44"/>
                <a:gd name="T84" fmla="*/ 177 w 733"/>
                <a:gd name="T85" fmla="*/ 36 h 44"/>
                <a:gd name="T86" fmla="*/ 174 w 733"/>
                <a:gd name="T87" fmla="*/ 18 h 44"/>
                <a:gd name="T88" fmla="*/ 195 w 733"/>
                <a:gd name="T89" fmla="*/ 20 h 44"/>
                <a:gd name="T90" fmla="*/ 199 w 733"/>
                <a:gd name="T91" fmla="*/ 20 h 44"/>
                <a:gd name="T92" fmla="*/ 219 w 733"/>
                <a:gd name="T93" fmla="*/ 43 h 44"/>
                <a:gd name="T94" fmla="*/ 185 w 733"/>
                <a:gd name="T95" fmla="*/ 1 h 44"/>
                <a:gd name="T96" fmla="*/ 199 w 733"/>
                <a:gd name="T97" fmla="*/ 27 h 44"/>
                <a:gd name="T98" fmla="*/ 353 w 733"/>
                <a:gd name="T99" fmla="*/ 9 h 44"/>
                <a:gd name="T100" fmla="*/ 374 w 733"/>
                <a:gd name="T101" fmla="*/ 9 h 44"/>
                <a:gd name="T102" fmla="*/ 331 w 733"/>
                <a:gd name="T103" fmla="*/ 8 h 44"/>
                <a:gd name="T104" fmla="*/ 350 w 733"/>
                <a:gd name="T105" fmla="*/ 43 h 44"/>
                <a:gd name="T106" fmla="*/ 323 w 733"/>
                <a:gd name="T107" fmla="*/ 43 h 44"/>
                <a:gd name="T108" fmla="*/ 314 w 733"/>
                <a:gd name="T109" fmla="*/ 9 h 44"/>
                <a:gd name="T110" fmla="*/ 343 w 733"/>
                <a:gd name="T111" fmla="*/ 1 h 44"/>
                <a:gd name="T112" fmla="*/ 343 w 733"/>
                <a:gd name="T11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3" h="44">
                  <a:moveTo>
                    <a:pt x="549" y="14"/>
                  </a:moveTo>
                  <a:cubicBezTo>
                    <a:pt x="549" y="9"/>
                    <a:pt x="548" y="8"/>
                    <a:pt x="544" y="8"/>
                  </a:cubicBezTo>
                  <a:cubicBezTo>
                    <a:pt x="541" y="8"/>
                    <a:pt x="538" y="10"/>
                    <a:pt x="535" y="14"/>
                  </a:cubicBezTo>
                  <a:cubicBezTo>
                    <a:pt x="535" y="43"/>
                    <a:pt x="535" y="43"/>
                    <a:pt x="53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5" y="1"/>
                    <a:pt x="525" y="1"/>
                    <a:pt x="525" y="1"/>
                  </a:cubicBezTo>
                  <a:cubicBezTo>
                    <a:pt x="534" y="1"/>
                    <a:pt x="534" y="1"/>
                    <a:pt x="534" y="1"/>
                  </a:cubicBezTo>
                  <a:cubicBezTo>
                    <a:pt x="535" y="7"/>
                    <a:pt x="535" y="7"/>
                    <a:pt x="535" y="7"/>
                  </a:cubicBezTo>
                  <a:cubicBezTo>
                    <a:pt x="538" y="2"/>
                    <a:pt x="543" y="0"/>
                    <a:pt x="548" y="0"/>
                  </a:cubicBezTo>
                  <a:cubicBezTo>
                    <a:pt x="556" y="0"/>
                    <a:pt x="559" y="5"/>
                    <a:pt x="559" y="13"/>
                  </a:cubicBezTo>
                  <a:cubicBezTo>
                    <a:pt x="559" y="43"/>
                    <a:pt x="559" y="43"/>
                    <a:pt x="559" y="43"/>
                  </a:cubicBezTo>
                  <a:cubicBezTo>
                    <a:pt x="549" y="43"/>
                    <a:pt x="549" y="43"/>
                    <a:pt x="549" y="43"/>
                  </a:cubicBezTo>
                  <a:lnTo>
                    <a:pt x="549" y="14"/>
                  </a:lnTo>
                  <a:close/>
                  <a:moveTo>
                    <a:pt x="688" y="43"/>
                  </a:moveTo>
                  <a:cubicBezTo>
                    <a:pt x="688" y="14"/>
                    <a:pt x="688" y="14"/>
                    <a:pt x="688" y="14"/>
                  </a:cubicBezTo>
                  <a:cubicBezTo>
                    <a:pt x="690" y="10"/>
                    <a:pt x="693" y="8"/>
                    <a:pt x="696" y="8"/>
                  </a:cubicBezTo>
                  <a:cubicBezTo>
                    <a:pt x="699" y="8"/>
                    <a:pt x="700" y="9"/>
                    <a:pt x="700" y="14"/>
                  </a:cubicBezTo>
                  <a:cubicBezTo>
                    <a:pt x="700" y="43"/>
                    <a:pt x="700" y="43"/>
                    <a:pt x="700" y="43"/>
                  </a:cubicBezTo>
                  <a:cubicBezTo>
                    <a:pt x="710" y="43"/>
                    <a:pt x="710" y="43"/>
                    <a:pt x="710" y="43"/>
                  </a:cubicBezTo>
                  <a:cubicBezTo>
                    <a:pt x="710" y="14"/>
                    <a:pt x="710" y="14"/>
                    <a:pt x="710" y="14"/>
                  </a:cubicBezTo>
                  <a:cubicBezTo>
                    <a:pt x="712" y="10"/>
                    <a:pt x="715" y="8"/>
                    <a:pt x="718" y="8"/>
                  </a:cubicBezTo>
                  <a:cubicBezTo>
                    <a:pt x="722" y="8"/>
                    <a:pt x="723" y="10"/>
                    <a:pt x="723" y="14"/>
                  </a:cubicBezTo>
                  <a:cubicBezTo>
                    <a:pt x="723" y="43"/>
                    <a:pt x="723" y="43"/>
                    <a:pt x="723" y="43"/>
                  </a:cubicBezTo>
                  <a:cubicBezTo>
                    <a:pt x="733" y="43"/>
                    <a:pt x="733" y="43"/>
                    <a:pt x="733" y="43"/>
                  </a:cubicBezTo>
                  <a:cubicBezTo>
                    <a:pt x="733" y="13"/>
                    <a:pt x="733" y="13"/>
                    <a:pt x="733" y="13"/>
                  </a:cubicBezTo>
                  <a:cubicBezTo>
                    <a:pt x="733" y="5"/>
                    <a:pt x="730" y="0"/>
                    <a:pt x="722" y="0"/>
                  </a:cubicBezTo>
                  <a:cubicBezTo>
                    <a:pt x="718" y="0"/>
                    <a:pt x="713" y="2"/>
                    <a:pt x="709" y="7"/>
                  </a:cubicBezTo>
                  <a:cubicBezTo>
                    <a:pt x="708" y="2"/>
                    <a:pt x="705" y="0"/>
                    <a:pt x="699" y="0"/>
                  </a:cubicBezTo>
                  <a:cubicBezTo>
                    <a:pt x="695" y="0"/>
                    <a:pt x="691" y="2"/>
                    <a:pt x="687" y="7"/>
                  </a:cubicBezTo>
                  <a:cubicBezTo>
                    <a:pt x="686" y="1"/>
                    <a:pt x="686" y="1"/>
                    <a:pt x="686" y="1"/>
                  </a:cubicBezTo>
                  <a:cubicBezTo>
                    <a:pt x="677" y="1"/>
                    <a:pt x="677" y="1"/>
                    <a:pt x="677" y="1"/>
                  </a:cubicBezTo>
                  <a:cubicBezTo>
                    <a:pt x="677" y="43"/>
                    <a:pt x="677" y="43"/>
                    <a:pt x="677" y="43"/>
                  </a:cubicBezTo>
                  <a:lnTo>
                    <a:pt x="688" y="43"/>
                  </a:lnTo>
                  <a:close/>
                  <a:moveTo>
                    <a:pt x="570" y="43"/>
                  </a:moveTo>
                  <a:cubicBezTo>
                    <a:pt x="580" y="43"/>
                    <a:pt x="580" y="43"/>
                    <a:pt x="580" y="43"/>
                  </a:cubicBezTo>
                  <a:cubicBezTo>
                    <a:pt x="580" y="1"/>
                    <a:pt x="580" y="1"/>
                    <a:pt x="580" y="1"/>
                  </a:cubicBezTo>
                  <a:cubicBezTo>
                    <a:pt x="570" y="1"/>
                    <a:pt x="570" y="1"/>
                    <a:pt x="570" y="1"/>
                  </a:cubicBezTo>
                  <a:lnTo>
                    <a:pt x="570" y="43"/>
                  </a:lnTo>
                  <a:close/>
                  <a:moveTo>
                    <a:pt x="429" y="43"/>
                  </a:moveTo>
                  <a:cubicBezTo>
                    <a:pt x="439" y="43"/>
                    <a:pt x="439" y="43"/>
                    <a:pt x="439" y="43"/>
                  </a:cubicBezTo>
                  <a:cubicBezTo>
                    <a:pt x="439" y="1"/>
                    <a:pt x="439" y="1"/>
                    <a:pt x="439" y="1"/>
                  </a:cubicBezTo>
                  <a:cubicBezTo>
                    <a:pt x="429" y="1"/>
                    <a:pt x="429" y="1"/>
                    <a:pt x="429" y="1"/>
                  </a:cubicBezTo>
                  <a:lnTo>
                    <a:pt x="429" y="43"/>
                  </a:lnTo>
                  <a:close/>
                  <a:moveTo>
                    <a:pt x="465" y="1"/>
                  </a:moveTo>
                  <a:cubicBezTo>
                    <a:pt x="454" y="1"/>
                    <a:pt x="454" y="1"/>
                    <a:pt x="454" y="1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54" y="43"/>
                    <a:pt x="454" y="43"/>
                    <a:pt x="454" y="43"/>
                  </a:cubicBezTo>
                  <a:cubicBezTo>
                    <a:pt x="466" y="43"/>
                    <a:pt x="466" y="43"/>
                    <a:pt x="466" y="43"/>
                  </a:cubicBezTo>
                  <a:cubicBezTo>
                    <a:pt x="450" y="20"/>
                    <a:pt x="450" y="20"/>
                    <a:pt x="450" y="20"/>
                  </a:cubicBezTo>
                  <a:lnTo>
                    <a:pt x="465" y="1"/>
                  </a:lnTo>
                  <a:close/>
                  <a:moveTo>
                    <a:pt x="482" y="35"/>
                  </a:moveTo>
                  <a:cubicBezTo>
                    <a:pt x="482" y="1"/>
                    <a:pt x="482" y="1"/>
                    <a:pt x="482" y="1"/>
                  </a:cubicBezTo>
                  <a:cubicBezTo>
                    <a:pt x="472" y="1"/>
                    <a:pt x="472" y="1"/>
                    <a:pt x="472" y="1"/>
                  </a:cubicBezTo>
                  <a:cubicBezTo>
                    <a:pt x="472" y="43"/>
                    <a:pt x="472" y="43"/>
                    <a:pt x="472" y="43"/>
                  </a:cubicBezTo>
                  <a:cubicBezTo>
                    <a:pt x="495" y="43"/>
                    <a:pt x="495" y="43"/>
                    <a:pt x="495" y="43"/>
                  </a:cubicBezTo>
                  <a:cubicBezTo>
                    <a:pt x="497" y="35"/>
                    <a:pt x="497" y="35"/>
                    <a:pt x="497" y="35"/>
                  </a:cubicBezTo>
                  <a:lnTo>
                    <a:pt x="482" y="35"/>
                  </a:lnTo>
                  <a:close/>
                  <a:moveTo>
                    <a:pt x="504" y="43"/>
                  </a:moveTo>
                  <a:cubicBezTo>
                    <a:pt x="515" y="43"/>
                    <a:pt x="515" y="43"/>
                    <a:pt x="515" y="43"/>
                  </a:cubicBezTo>
                  <a:cubicBezTo>
                    <a:pt x="515" y="1"/>
                    <a:pt x="515" y="1"/>
                    <a:pt x="515" y="1"/>
                  </a:cubicBezTo>
                  <a:cubicBezTo>
                    <a:pt x="504" y="1"/>
                    <a:pt x="504" y="1"/>
                    <a:pt x="504" y="1"/>
                  </a:cubicBezTo>
                  <a:lnTo>
                    <a:pt x="504" y="43"/>
                  </a:lnTo>
                  <a:close/>
                  <a:moveTo>
                    <a:pt x="590" y="43"/>
                  </a:moveTo>
                  <a:cubicBezTo>
                    <a:pt x="601" y="43"/>
                    <a:pt x="601" y="43"/>
                    <a:pt x="601" y="43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590" y="1"/>
                    <a:pt x="590" y="1"/>
                    <a:pt x="590" y="1"/>
                  </a:cubicBezTo>
                  <a:lnTo>
                    <a:pt x="590" y="43"/>
                  </a:lnTo>
                  <a:close/>
                  <a:moveTo>
                    <a:pt x="626" y="1"/>
                  </a:moveTo>
                  <a:cubicBezTo>
                    <a:pt x="615" y="1"/>
                    <a:pt x="615" y="1"/>
                    <a:pt x="615" y="1"/>
                  </a:cubicBezTo>
                  <a:cubicBezTo>
                    <a:pt x="601" y="20"/>
                    <a:pt x="601" y="20"/>
                    <a:pt x="601" y="20"/>
                  </a:cubicBezTo>
                  <a:cubicBezTo>
                    <a:pt x="616" y="43"/>
                    <a:pt x="616" y="43"/>
                    <a:pt x="616" y="43"/>
                  </a:cubicBezTo>
                  <a:cubicBezTo>
                    <a:pt x="627" y="43"/>
                    <a:pt x="627" y="43"/>
                    <a:pt x="627" y="43"/>
                  </a:cubicBezTo>
                  <a:cubicBezTo>
                    <a:pt x="612" y="20"/>
                    <a:pt x="612" y="20"/>
                    <a:pt x="612" y="20"/>
                  </a:cubicBezTo>
                  <a:lnTo>
                    <a:pt x="626" y="1"/>
                  </a:lnTo>
                  <a:close/>
                  <a:moveTo>
                    <a:pt x="657" y="1"/>
                  </a:moveTo>
                  <a:cubicBezTo>
                    <a:pt x="657" y="25"/>
                    <a:pt x="657" y="25"/>
                    <a:pt x="657" y="25"/>
                  </a:cubicBezTo>
                  <a:cubicBezTo>
                    <a:pt x="657" y="32"/>
                    <a:pt x="656" y="36"/>
                    <a:pt x="650" y="36"/>
                  </a:cubicBezTo>
                  <a:cubicBezTo>
                    <a:pt x="643" y="36"/>
                    <a:pt x="642" y="32"/>
                    <a:pt x="642" y="25"/>
                  </a:cubicBezTo>
                  <a:cubicBezTo>
                    <a:pt x="642" y="1"/>
                    <a:pt x="642" y="1"/>
                    <a:pt x="64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25"/>
                    <a:pt x="632" y="25"/>
                    <a:pt x="632" y="25"/>
                  </a:cubicBezTo>
                  <a:cubicBezTo>
                    <a:pt x="632" y="37"/>
                    <a:pt x="637" y="44"/>
                    <a:pt x="650" y="44"/>
                  </a:cubicBezTo>
                  <a:cubicBezTo>
                    <a:pt x="662" y="44"/>
                    <a:pt x="668" y="36"/>
                    <a:pt x="668" y="25"/>
                  </a:cubicBezTo>
                  <a:cubicBezTo>
                    <a:pt x="668" y="1"/>
                    <a:pt x="668" y="1"/>
                    <a:pt x="668" y="1"/>
                  </a:cubicBezTo>
                  <a:lnTo>
                    <a:pt x="657" y="1"/>
                  </a:lnTo>
                  <a:close/>
                  <a:moveTo>
                    <a:pt x="25" y="1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25" y="32"/>
                    <a:pt x="24" y="36"/>
                    <a:pt x="17" y="36"/>
                  </a:cubicBezTo>
                  <a:cubicBezTo>
                    <a:pt x="11" y="36"/>
                    <a:pt x="10" y="32"/>
                    <a:pt x="10" y="25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7"/>
                    <a:pt x="4" y="44"/>
                    <a:pt x="17" y="44"/>
                  </a:cubicBezTo>
                  <a:cubicBezTo>
                    <a:pt x="30" y="44"/>
                    <a:pt x="35" y="36"/>
                    <a:pt x="35" y="25"/>
                  </a:cubicBezTo>
                  <a:cubicBezTo>
                    <a:pt x="35" y="1"/>
                    <a:pt x="35" y="1"/>
                    <a:pt x="35" y="1"/>
                  </a:cubicBezTo>
                  <a:lnTo>
                    <a:pt x="25" y="1"/>
                  </a:lnTo>
                  <a:close/>
                  <a:moveTo>
                    <a:pt x="263" y="43"/>
                  </a:moveTo>
                  <a:cubicBezTo>
                    <a:pt x="273" y="43"/>
                    <a:pt x="273" y="43"/>
                    <a:pt x="273" y="43"/>
                  </a:cubicBezTo>
                  <a:cubicBezTo>
                    <a:pt x="273" y="1"/>
                    <a:pt x="273" y="1"/>
                    <a:pt x="273" y="1"/>
                  </a:cubicBezTo>
                  <a:cubicBezTo>
                    <a:pt x="263" y="1"/>
                    <a:pt x="263" y="1"/>
                    <a:pt x="263" y="1"/>
                  </a:cubicBezTo>
                  <a:lnTo>
                    <a:pt x="263" y="43"/>
                  </a:lnTo>
                  <a:close/>
                  <a:moveTo>
                    <a:pt x="255" y="5"/>
                  </a:moveTo>
                  <a:cubicBezTo>
                    <a:pt x="251" y="2"/>
                    <a:pt x="246" y="0"/>
                    <a:pt x="240" y="0"/>
                  </a:cubicBezTo>
                  <a:cubicBezTo>
                    <a:pt x="230" y="0"/>
                    <a:pt x="224" y="5"/>
                    <a:pt x="224" y="12"/>
                  </a:cubicBezTo>
                  <a:cubicBezTo>
                    <a:pt x="224" y="19"/>
                    <a:pt x="228" y="23"/>
                    <a:pt x="236" y="25"/>
                  </a:cubicBezTo>
                  <a:cubicBezTo>
                    <a:pt x="244" y="27"/>
                    <a:pt x="246" y="28"/>
                    <a:pt x="246" y="32"/>
                  </a:cubicBezTo>
                  <a:cubicBezTo>
                    <a:pt x="246" y="35"/>
                    <a:pt x="243" y="37"/>
                    <a:pt x="238" y="37"/>
                  </a:cubicBezTo>
                  <a:cubicBezTo>
                    <a:pt x="234" y="37"/>
                    <a:pt x="230" y="35"/>
                    <a:pt x="227" y="33"/>
                  </a:cubicBezTo>
                  <a:cubicBezTo>
                    <a:pt x="222" y="39"/>
                    <a:pt x="222" y="39"/>
                    <a:pt x="222" y="39"/>
                  </a:cubicBezTo>
                  <a:cubicBezTo>
                    <a:pt x="226" y="42"/>
                    <a:pt x="231" y="44"/>
                    <a:pt x="239" y="44"/>
                  </a:cubicBezTo>
                  <a:cubicBezTo>
                    <a:pt x="248" y="44"/>
                    <a:pt x="256" y="40"/>
                    <a:pt x="256" y="31"/>
                  </a:cubicBezTo>
                  <a:cubicBezTo>
                    <a:pt x="256" y="24"/>
                    <a:pt x="251" y="20"/>
                    <a:pt x="243" y="18"/>
                  </a:cubicBezTo>
                  <a:cubicBezTo>
                    <a:pt x="236" y="16"/>
                    <a:pt x="234" y="15"/>
                    <a:pt x="234" y="12"/>
                  </a:cubicBezTo>
                  <a:cubicBezTo>
                    <a:pt x="234" y="9"/>
                    <a:pt x="236" y="8"/>
                    <a:pt x="241" y="8"/>
                  </a:cubicBezTo>
                  <a:cubicBezTo>
                    <a:pt x="244" y="8"/>
                    <a:pt x="247" y="9"/>
                    <a:pt x="251" y="11"/>
                  </a:cubicBezTo>
                  <a:cubicBezTo>
                    <a:pt x="255" y="5"/>
                    <a:pt x="255" y="5"/>
                    <a:pt x="255" y="5"/>
                  </a:cubicBezTo>
                  <a:moveTo>
                    <a:pt x="420" y="5"/>
                  </a:moveTo>
                  <a:cubicBezTo>
                    <a:pt x="416" y="2"/>
                    <a:pt x="411" y="0"/>
                    <a:pt x="405" y="0"/>
                  </a:cubicBezTo>
                  <a:cubicBezTo>
                    <a:pt x="395" y="0"/>
                    <a:pt x="389" y="5"/>
                    <a:pt x="389" y="12"/>
                  </a:cubicBezTo>
                  <a:cubicBezTo>
                    <a:pt x="389" y="19"/>
                    <a:pt x="393" y="23"/>
                    <a:pt x="401" y="25"/>
                  </a:cubicBezTo>
                  <a:cubicBezTo>
                    <a:pt x="409" y="27"/>
                    <a:pt x="411" y="28"/>
                    <a:pt x="411" y="32"/>
                  </a:cubicBezTo>
                  <a:cubicBezTo>
                    <a:pt x="411" y="35"/>
                    <a:pt x="408" y="37"/>
                    <a:pt x="403" y="37"/>
                  </a:cubicBezTo>
                  <a:cubicBezTo>
                    <a:pt x="399" y="37"/>
                    <a:pt x="395" y="35"/>
                    <a:pt x="392" y="33"/>
                  </a:cubicBezTo>
                  <a:cubicBezTo>
                    <a:pt x="387" y="39"/>
                    <a:pt x="387" y="39"/>
                    <a:pt x="387" y="39"/>
                  </a:cubicBezTo>
                  <a:cubicBezTo>
                    <a:pt x="391" y="42"/>
                    <a:pt x="396" y="44"/>
                    <a:pt x="404" y="44"/>
                  </a:cubicBezTo>
                  <a:cubicBezTo>
                    <a:pt x="413" y="44"/>
                    <a:pt x="421" y="40"/>
                    <a:pt x="421" y="31"/>
                  </a:cubicBezTo>
                  <a:cubicBezTo>
                    <a:pt x="421" y="24"/>
                    <a:pt x="416" y="20"/>
                    <a:pt x="408" y="18"/>
                  </a:cubicBezTo>
                  <a:cubicBezTo>
                    <a:pt x="401" y="16"/>
                    <a:pt x="399" y="15"/>
                    <a:pt x="399" y="12"/>
                  </a:cubicBezTo>
                  <a:cubicBezTo>
                    <a:pt x="399" y="9"/>
                    <a:pt x="401" y="8"/>
                    <a:pt x="406" y="8"/>
                  </a:cubicBezTo>
                  <a:cubicBezTo>
                    <a:pt x="409" y="8"/>
                    <a:pt x="412" y="9"/>
                    <a:pt x="416" y="11"/>
                  </a:cubicBezTo>
                  <a:cubicBezTo>
                    <a:pt x="420" y="5"/>
                    <a:pt x="420" y="5"/>
                    <a:pt x="420" y="5"/>
                  </a:cubicBezTo>
                  <a:moveTo>
                    <a:pt x="68" y="0"/>
                  </a:moveTo>
                  <a:cubicBezTo>
                    <a:pt x="62" y="0"/>
                    <a:pt x="58" y="3"/>
                    <a:pt x="55" y="7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8" y="10"/>
                    <a:pt x="61" y="8"/>
                    <a:pt x="64" y="8"/>
                  </a:cubicBezTo>
                  <a:cubicBezTo>
                    <a:pt x="67" y="8"/>
                    <a:pt x="69" y="9"/>
                    <a:pt x="69" y="15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9" y="5"/>
                    <a:pt x="75" y="0"/>
                    <a:pt x="68" y="0"/>
                  </a:cubicBezTo>
                  <a:moveTo>
                    <a:pt x="90" y="43"/>
                  </a:moveTo>
                  <a:cubicBezTo>
                    <a:pt x="100" y="43"/>
                    <a:pt x="100" y="43"/>
                    <a:pt x="100" y="43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0" y="1"/>
                    <a:pt x="90" y="1"/>
                    <a:pt x="90" y="1"/>
                  </a:cubicBezTo>
                  <a:lnTo>
                    <a:pt x="90" y="43"/>
                  </a:lnTo>
                  <a:close/>
                  <a:moveTo>
                    <a:pt x="132" y="43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35" y="1"/>
                    <a:pt x="135" y="1"/>
                    <a:pt x="135" y="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119" y="43"/>
                    <a:pt x="119" y="43"/>
                    <a:pt x="119" y="43"/>
                  </a:cubicBezTo>
                  <a:lnTo>
                    <a:pt x="132" y="43"/>
                  </a:lnTo>
                  <a:close/>
                  <a:moveTo>
                    <a:pt x="309" y="9"/>
                  </a:moveTo>
                  <a:cubicBezTo>
                    <a:pt x="310" y="1"/>
                    <a:pt x="310" y="1"/>
                    <a:pt x="310" y="1"/>
                  </a:cubicBezTo>
                  <a:cubicBezTo>
                    <a:pt x="278" y="1"/>
                    <a:pt x="278" y="1"/>
                    <a:pt x="278" y="1"/>
                  </a:cubicBezTo>
                  <a:cubicBezTo>
                    <a:pt x="278" y="9"/>
                    <a:pt x="278" y="9"/>
                    <a:pt x="278" y="9"/>
                  </a:cubicBezTo>
                  <a:cubicBezTo>
                    <a:pt x="289" y="9"/>
                    <a:pt x="289" y="9"/>
                    <a:pt x="289" y="9"/>
                  </a:cubicBezTo>
                  <a:cubicBezTo>
                    <a:pt x="289" y="43"/>
                    <a:pt x="289" y="43"/>
                    <a:pt x="289" y="43"/>
                  </a:cubicBezTo>
                  <a:cubicBezTo>
                    <a:pt x="299" y="43"/>
                    <a:pt x="299" y="43"/>
                    <a:pt x="299" y="43"/>
                  </a:cubicBezTo>
                  <a:cubicBezTo>
                    <a:pt x="299" y="9"/>
                    <a:pt x="299" y="9"/>
                    <a:pt x="299" y="9"/>
                  </a:cubicBezTo>
                  <a:lnTo>
                    <a:pt x="309" y="9"/>
                  </a:lnTo>
                  <a:close/>
                  <a:moveTo>
                    <a:pt x="176" y="8"/>
                  </a:moveTo>
                  <a:cubicBezTo>
                    <a:pt x="177" y="1"/>
                    <a:pt x="177" y="1"/>
                    <a:pt x="177" y="1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77" y="43"/>
                    <a:pt x="177" y="43"/>
                    <a:pt x="177" y="43"/>
                  </a:cubicBezTo>
                  <a:cubicBezTo>
                    <a:pt x="177" y="36"/>
                    <a:pt x="177" y="36"/>
                    <a:pt x="177" y="36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61" y="25"/>
                    <a:pt x="161" y="25"/>
                    <a:pt x="161" y="25"/>
                  </a:cubicBezTo>
                  <a:cubicBezTo>
                    <a:pt x="174" y="25"/>
                    <a:pt x="174" y="25"/>
                    <a:pt x="174" y="25"/>
                  </a:cubicBezTo>
                  <a:cubicBezTo>
                    <a:pt x="174" y="18"/>
                    <a:pt x="174" y="18"/>
                    <a:pt x="174" y="18"/>
                  </a:cubicBezTo>
                  <a:cubicBezTo>
                    <a:pt x="161" y="18"/>
                    <a:pt x="161" y="18"/>
                    <a:pt x="161" y="18"/>
                  </a:cubicBezTo>
                  <a:cubicBezTo>
                    <a:pt x="161" y="8"/>
                    <a:pt x="161" y="8"/>
                    <a:pt x="161" y="8"/>
                  </a:cubicBezTo>
                  <a:lnTo>
                    <a:pt x="176" y="8"/>
                  </a:lnTo>
                  <a:close/>
                  <a:moveTo>
                    <a:pt x="195" y="20"/>
                  </a:moveTo>
                  <a:cubicBezTo>
                    <a:pt x="195" y="8"/>
                    <a:pt x="195" y="8"/>
                    <a:pt x="195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203" y="8"/>
                    <a:pt x="206" y="10"/>
                    <a:pt x="206" y="14"/>
                  </a:cubicBezTo>
                  <a:cubicBezTo>
                    <a:pt x="206" y="18"/>
                    <a:pt x="203" y="20"/>
                    <a:pt x="199" y="20"/>
                  </a:cubicBezTo>
                  <a:lnTo>
                    <a:pt x="195" y="20"/>
                  </a:lnTo>
                  <a:close/>
                  <a:moveTo>
                    <a:pt x="199" y="27"/>
                  </a:moveTo>
                  <a:cubicBezTo>
                    <a:pt x="207" y="43"/>
                    <a:pt x="207" y="43"/>
                    <a:pt x="207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213" y="23"/>
                    <a:pt x="216" y="20"/>
                    <a:pt x="216" y="14"/>
                  </a:cubicBezTo>
                  <a:cubicBezTo>
                    <a:pt x="216" y="5"/>
                    <a:pt x="210" y="1"/>
                    <a:pt x="198" y="1"/>
                  </a:cubicBezTo>
                  <a:cubicBezTo>
                    <a:pt x="185" y="1"/>
                    <a:pt x="185" y="1"/>
                    <a:pt x="185" y="1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95" y="43"/>
                    <a:pt x="195" y="43"/>
                    <a:pt x="195" y="43"/>
                  </a:cubicBezTo>
                  <a:cubicBezTo>
                    <a:pt x="195" y="27"/>
                    <a:pt x="195" y="27"/>
                    <a:pt x="195" y="27"/>
                  </a:cubicBezTo>
                  <a:lnTo>
                    <a:pt x="199" y="27"/>
                  </a:lnTo>
                  <a:close/>
                  <a:moveTo>
                    <a:pt x="385" y="9"/>
                  </a:moveTo>
                  <a:cubicBezTo>
                    <a:pt x="386" y="1"/>
                    <a:pt x="386" y="1"/>
                    <a:pt x="386" y="1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3" y="9"/>
                    <a:pt x="353" y="9"/>
                    <a:pt x="353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4" y="43"/>
                    <a:pt x="364" y="43"/>
                    <a:pt x="364" y="43"/>
                  </a:cubicBezTo>
                  <a:cubicBezTo>
                    <a:pt x="374" y="43"/>
                    <a:pt x="374" y="43"/>
                    <a:pt x="374" y="43"/>
                  </a:cubicBezTo>
                  <a:cubicBezTo>
                    <a:pt x="374" y="9"/>
                    <a:pt x="374" y="9"/>
                    <a:pt x="374" y="9"/>
                  </a:cubicBezTo>
                  <a:lnTo>
                    <a:pt x="385" y="9"/>
                  </a:lnTo>
                  <a:close/>
                  <a:moveTo>
                    <a:pt x="336" y="27"/>
                  </a:moveTo>
                  <a:cubicBezTo>
                    <a:pt x="327" y="27"/>
                    <a:pt x="327" y="27"/>
                    <a:pt x="327" y="27"/>
                  </a:cubicBezTo>
                  <a:cubicBezTo>
                    <a:pt x="331" y="8"/>
                    <a:pt x="331" y="8"/>
                    <a:pt x="331" y="8"/>
                  </a:cubicBezTo>
                  <a:lnTo>
                    <a:pt x="336" y="27"/>
                  </a:lnTo>
                  <a:close/>
                  <a:moveTo>
                    <a:pt x="337" y="34"/>
                  </a:moveTo>
                  <a:cubicBezTo>
                    <a:pt x="340" y="43"/>
                    <a:pt x="340" y="43"/>
                    <a:pt x="340" y="43"/>
                  </a:cubicBezTo>
                  <a:cubicBezTo>
                    <a:pt x="350" y="43"/>
                    <a:pt x="350" y="43"/>
                    <a:pt x="350" y="43"/>
                  </a:cubicBezTo>
                  <a:cubicBezTo>
                    <a:pt x="338" y="1"/>
                    <a:pt x="338" y="1"/>
                    <a:pt x="338" y="1"/>
                  </a:cubicBezTo>
                  <a:cubicBezTo>
                    <a:pt x="325" y="1"/>
                    <a:pt x="325" y="1"/>
                    <a:pt x="325" y="1"/>
                  </a:cubicBezTo>
                  <a:cubicBezTo>
                    <a:pt x="313" y="43"/>
                    <a:pt x="313" y="43"/>
                    <a:pt x="313" y="43"/>
                  </a:cubicBezTo>
                  <a:cubicBezTo>
                    <a:pt x="323" y="43"/>
                    <a:pt x="323" y="43"/>
                    <a:pt x="323" y="43"/>
                  </a:cubicBezTo>
                  <a:cubicBezTo>
                    <a:pt x="325" y="34"/>
                    <a:pt x="325" y="34"/>
                    <a:pt x="325" y="34"/>
                  </a:cubicBezTo>
                  <a:lnTo>
                    <a:pt x="337" y="34"/>
                  </a:lnTo>
                  <a:close/>
                  <a:moveTo>
                    <a:pt x="314" y="1"/>
                  </a:moveTo>
                  <a:cubicBezTo>
                    <a:pt x="314" y="9"/>
                    <a:pt x="314" y="9"/>
                    <a:pt x="314" y="9"/>
                  </a:cubicBezTo>
                  <a:cubicBezTo>
                    <a:pt x="320" y="9"/>
                    <a:pt x="320" y="9"/>
                    <a:pt x="320" y="9"/>
                  </a:cubicBezTo>
                  <a:cubicBezTo>
                    <a:pt x="321" y="1"/>
                    <a:pt x="321" y="1"/>
                    <a:pt x="321" y="1"/>
                  </a:cubicBezTo>
                  <a:lnTo>
                    <a:pt x="314" y="1"/>
                  </a:lnTo>
                  <a:close/>
                  <a:moveTo>
                    <a:pt x="343" y="1"/>
                  </a:moveTo>
                  <a:cubicBezTo>
                    <a:pt x="343" y="9"/>
                    <a:pt x="343" y="9"/>
                    <a:pt x="343" y="9"/>
                  </a:cubicBezTo>
                  <a:cubicBezTo>
                    <a:pt x="349" y="9"/>
                    <a:pt x="349" y="9"/>
                    <a:pt x="349" y="9"/>
                  </a:cubicBezTo>
                  <a:cubicBezTo>
                    <a:pt x="350" y="1"/>
                    <a:pt x="350" y="1"/>
                    <a:pt x="350" y="1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41"/>
            <p:cNvSpPr>
              <a:spLocks/>
            </p:cNvSpPr>
            <p:nvPr userDrawn="1"/>
          </p:nvSpPr>
          <p:spPr bwMode="auto">
            <a:xfrm>
              <a:off x="211" y="1797"/>
              <a:ext cx="218" cy="288"/>
            </a:xfrm>
            <a:custGeom>
              <a:avLst/>
              <a:gdLst>
                <a:gd name="T0" fmla="*/ 0 w 218"/>
                <a:gd name="T1" fmla="*/ 288 h 288"/>
                <a:gd name="T2" fmla="*/ 0 w 218"/>
                <a:gd name="T3" fmla="*/ 125 h 288"/>
                <a:gd name="T4" fmla="*/ 218 w 218"/>
                <a:gd name="T5" fmla="*/ 0 h 288"/>
                <a:gd name="T6" fmla="*/ 218 w 218"/>
                <a:gd name="T7" fmla="*/ 163 h 288"/>
                <a:gd name="T8" fmla="*/ 0 w 218"/>
                <a:gd name="T9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88">
                  <a:moveTo>
                    <a:pt x="0" y="288"/>
                  </a:moveTo>
                  <a:lnTo>
                    <a:pt x="0" y="125"/>
                  </a:lnTo>
                  <a:lnTo>
                    <a:pt x="218" y="0"/>
                  </a:lnTo>
                  <a:lnTo>
                    <a:pt x="218" y="163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Freeform 42"/>
            <p:cNvSpPr>
              <a:spLocks/>
            </p:cNvSpPr>
            <p:nvPr userDrawn="1"/>
          </p:nvSpPr>
          <p:spPr bwMode="auto">
            <a:xfrm>
              <a:off x="0" y="1797"/>
              <a:ext cx="211" cy="288"/>
            </a:xfrm>
            <a:custGeom>
              <a:avLst/>
              <a:gdLst>
                <a:gd name="T0" fmla="*/ 0 w 211"/>
                <a:gd name="T1" fmla="*/ 0 h 288"/>
                <a:gd name="T2" fmla="*/ 0 w 211"/>
                <a:gd name="T3" fmla="*/ 163 h 288"/>
                <a:gd name="T4" fmla="*/ 211 w 211"/>
                <a:gd name="T5" fmla="*/ 288 h 288"/>
                <a:gd name="T6" fmla="*/ 211 w 211"/>
                <a:gd name="T7" fmla="*/ 125 h 288"/>
                <a:gd name="T8" fmla="*/ 0 w 211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288">
                  <a:moveTo>
                    <a:pt x="0" y="0"/>
                  </a:moveTo>
                  <a:lnTo>
                    <a:pt x="0" y="163"/>
                  </a:lnTo>
                  <a:lnTo>
                    <a:pt x="211" y="288"/>
                  </a:lnTo>
                  <a:lnTo>
                    <a:pt x="211" y="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9" name="Freeform 43"/>
            <p:cNvSpPr>
              <a:spLocks/>
            </p:cNvSpPr>
            <p:nvPr userDrawn="1"/>
          </p:nvSpPr>
          <p:spPr bwMode="auto">
            <a:xfrm>
              <a:off x="0" y="2004"/>
              <a:ext cx="211" cy="206"/>
            </a:xfrm>
            <a:custGeom>
              <a:avLst/>
              <a:gdLst>
                <a:gd name="T0" fmla="*/ 0 w 211"/>
                <a:gd name="T1" fmla="*/ 206 h 206"/>
                <a:gd name="T2" fmla="*/ 0 w 211"/>
                <a:gd name="T3" fmla="*/ 43 h 206"/>
                <a:gd name="T4" fmla="*/ 75 w 211"/>
                <a:gd name="T5" fmla="*/ 0 h 206"/>
                <a:gd name="T6" fmla="*/ 211 w 211"/>
                <a:gd name="T7" fmla="*/ 81 h 206"/>
                <a:gd name="T8" fmla="*/ 0 w 211"/>
                <a:gd name="T9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206">
                  <a:moveTo>
                    <a:pt x="0" y="206"/>
                  </a:moveTo>
                  <a:lnTo>
                    <a:pt x="0" y="43"/>
                  </a:lnTo>
                  <a:lnTo>
                    <a:pt x="75" y="0"/>
                  </a:lnTo>
                  <a:lnTo>
                    <a:pt x="211" y="81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59" r:id="rId2"/>
    <p:sldLayoutId id="2147483797" r:id="rId3"/>
    <p:sldLayoutId id="2147483757" r:id="rId4"/>
    <p:sldLayoutId id="2147483758" r:id="rId5"/>
    <p:sldLayoutId id="2147483760" r:id="rId6"/>
    <p:sldLayoutId id="2147483761" r:id="rId7"/>
    <p:sldLayoutId id="2147483762" r:id="rId8"/>
    <p:sldLayoutId id="2147483763" r:id="rId9"/>
    <p:sldLayoutId id="2147483818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 cap="none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4" t="15504" r="2736" b="16038"/>
          <a:stretch/>
        </p:blipFill>
        <p:spPr>
          <a:xfrm>
            <a:off x="239349" y="133884"/>
            <a:ext cx="4128459" cy="3975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984" y="980728"/>
            <a:ext cx="11546656" cy="90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984" y="2075636"/>
            <a:ext cx="11546656" cy="4233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9985" y="6453188"/>
            <a:ext cx="2905696" cy="21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001C776-EFD8-4A78-A5CB-351836A73578}" type="datetimeFigureOut">
              <a:rPr lang="de-DE" smtClean="0"/>
              <a:pPr/>
              <a:t>21.09.22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701" y="6453188"/>
            <a:ext cx="7488832" cy="40481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cap="none" spc="0" baseline="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2923" y="6453188"/>
            <a:ext cx="822501" cy="342510"/>
          </a:xfrm>
          <a:custGeom>
            <a:avLst/>
            <a:gdLst>
              <a:gd name="connsiteX0" fmla="*/ 0 w 934968"/>
              <a:gd name="connsiteY0" fmla="*/ 202406 h 404812"/>
              <a:gd name="connsiteX1" fmla="*/ 467484 w 934968"/>
              <a:gd name="connsiteY1" fmla="*/ 0 h 404812"/>
              <a:gd name="connsiteX2" fmla="*/ 934968 w 934968"/>
              <a:gd name="connsiteY2" fmla="*/ 202406 h 404812"/>
              <a:gd name="connsiteX3" fmla="*/ 467484 w 934968"/>
              <a:gd name="connsiteY3" fmla="*/ 404812 h 404812"/>
              <a:gd name="connsiteX4" fmla="*/ 0 w 934968"/>
              <a:gd name="connsiteY4" fmla="*/ 202406 h 404812"/>
              <a:gd name="connsiteX0" fmla="*/ 0 w 934968"/>
              <a:gd name="connsiteY0" fmla="*/ 202406 h 404812"/>
              <a:gd name="connsiteX1" fmla="*/ 467484 w 934968"/>
              <a:gd name="connsiteY1" fmla="*/ 0 h 404812"/>
              <a:gd name="connsiteX2" fmla="*/ 934968 w 934968"/>
              <a:gd name="connsiteY2" fmla="*/ 202406 h 404812"/>
              <a:gd name="connsiteX3" fmla="*/ 467484 w 934968"/>
              <a:gd name="connsiteY3" fmla="*/ 404812 h 404812"/>
              <a:gd name="connsiteX4" fmla="*/ 0 w 934968"/>
              <a:gd name="connsiteY4" fmla="*/ 202406 h 404812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06062 h 414258"/>
              <a:gd name="connsiteX1" fmla="*/ 467484 w 928529"/>
              <a:gd name="connsiteY1" fmla="*/ 3656 h 414258"/>
              <a:gd name="connsiteX2" fmla="*/ 928529 w 928529"/>
              <a:gd name="connsiteY2" fmla="*/ 0 h 414258"/>
              <a:gd name="connsiteX3" fmla="*/ 467484 w 928529"/>
              <a:gd name="connsiteY3" fmla="*/ 408468 h 414258"/>
              <a:gd name="connsiteX4" fmla="*/ 0 w 928529"/>
              <a:gd name="connsiteY4" fmla="*/ 206062 h 414258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06062 h 414258"/>
              <a:gd name="connsiteX1" fmla="*/ 467484 w 928529"/>
              <a:gd name="connsiteY1" fmla="*/ 3656 h 414258"/>
              <a:gd name="connsiteX2" fmla="*/ 928529 w 928529"/>
              <a:gd name="connsiteY2" fmla="*/ 0 h 414258"/>
              <a:gd name="connsiteX3" fmla="*/ 467484 w 928529"/>
              <a:gd name="connsiteY3" fmla="*/ 408468 h 414258"/>
              <a:gd name="connsiteX4" fmla="*/ 0 w 928529"/>
              <a:gd name="connsiteY4" fmla="*/ 206062 h 414258"/>
              <a:gd name="connsiteX0" fmla="*/ 3585 w 932114"/>
              <a:gd name="connsiteY0" fmla="*/ 206062 h 413015"/>
              <a:gd name="connsiteX1" fmla="*/ 329401 w 932114"/>
              <a:gd name="connsiteY1" fmla="*/ 3656 h 413015"/>
              <a:gd name="connsiteX2" fmla="*/ 932114 w 932114"/>
              <a:gd name="connsiteY2" fmla="*/ 0 h 413015"/>
              <a:gd name="connsiteX3" fmla="*/ 471069 w 932114"/>
              <a:gd name="connsiteY3" fmla="*/ 408468 h 413015"/>
              <a:gd name="connsiteX4" fmla="*/ 3585 w 932114"/>
              <a:gd name="connsiteY4" fmla="*/ 206062 h 413015"/>
              <a:gd name="connsiteX0" fmla="*/ 29228 w 1023703"/>
              <a:gd name="connsiteY0" fmla="*/ 206062 h 319569"/>
              <a:gd name="connsiteX1" fmla="*/ 355044 w 1023703"/>
              <a:gd name="connsiteY1" fmla="*/ 3656 h 319569"/>
              <a:gd name="connsiteX2" fmla="*/ 957757 w 1023703"/>
              <a:gd name="connsiteY2" fmla="*/ 0 h 319569"/>
              <a:gd name="connsiteX3" fmla="*/ 953912 w 1023703"/>
              <a:gd name="connsiteY3" fmla="*/ 311876 h 319569"/>
              <a:gd name="connsiteX4" fmla="*/ 29228 w 1023703"/>
              <a:gd name="connsiteY4" fmla="*/ 206062 h 319569"/>
              <a:gd name="connsiteX0" fmla="*/ 29228 w 957757"/>
              <a:gd name="connsiteY0" fmla="*/ 206062 h 366022"/>
              <a:gd name="connsiteX1" fmla="*/ 355044 w 957757"/>
              <a:gd name="connsiteY1" fmla="*/ 3656 h 366022"/>
              <a:gd name="connsiteX2" fmla="*/ 957757 w 957757"/>
              <a:gd name="connsiteY2" fmla="*/ 0 h 366022"/>
              <a:gd name="connsiteX3" fmla="*/ 953912 w 957757"/>
              <a:gd name="connsiteY3" fmla="*/ 311876 h 366022"/>
              <a:gd name="connsiteX4" fmla="*/ 29228 w 957757"/>
              <a:gd name="connsiteY4" fmla="*/ 206062 h 366022"/>
              <a:gd name="connsiteX0" fmla="*/ 29228 w 957757"/>
              <a:gd name="connsiteY0" fmla="*/ 206062 h 366022"/>
              <a:gd name="connsiteX1" fmla="*/ 355044 w 957757"/>
              <a:gd name="connsiteY1" fmla="*/ 3656 h 366022"/>
              <a:gd name="connsiteX2" fmla="*/ 957757 w 957757"/>
              <a:gd name="connsiteY2" fmla="*/ 0 h 366022"/>
              <a:gd name="connsiteX3" fmla="*/ 953912 w 957757"/>
              <a:gd name="connsiteY3" fmla="*/ 311876 h 366022"/>
              <a:gd name="connsiteX4" fmla="*/ 29228 w 957757"/>
              <a:gd name="connsiteY4" fmla="*/ 206062 h 366022"/>
              <a:gd name="connsiteX0" fmla="*/ 29228 w 957757"/>
              <a:gd name="connsiteY0" fmla="*/ 206062 h 311876"/>
              <a:gd name="connsiteX1" fmla="*/ 355044 w 957757"/>
              <a:gd name="connsiteY1" fmla="*/ 3656 h 311876"/>
              <a:gd name="connsiteX2" fmla="*/ 957757 w 957757"/>
              <a:gd name="connsiteY2" fmla="*/ 0 h 311876"/>
              <a:gd name="connsiteX3" fmla="*/ 953912 w 957757"/>
              <a:gd name="connsiteY3" fmla="*/ 311876 h 311876"/>
              <a:gd name="connsiteX4" fmla="*/ 29228 w 957757"/>
              <a:gd name="connsiteY4" fmla="*/ 206062 h 311876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47275 w 634514"/>
              <a:gd name="connsiteY0" fmla="*/ 296214 h 320914"/>
              <a:gd name="connsiteX1" fmla="*/ 31801 w 634514"/>
              <a:gd name="connsiteY1" fmla="*/ 3656 h 320914"/>
              <a:gd name="connsiteX2" fmla="*/ 634514 w 634514"/>
              <a:gd name="connsiteY2" fmla="*/ 0 h 320914"/>
              <a:gd name="connsiteX3" fmla="*/ 630669 w 634514"/>
              <a:gd name="connsiteY3" fmla="*/ 311876 h 320914"/>
              <a:gd name="connsiteX4" fmla="*/ 47275 w 634514"/>
              <a:gd name="connsiteY4" fmla="*/ 296214 h 320914"/>
              <a:gd name="connsiteX0" fmla="*/ 51420 w 625780"/>
              <a:gd name="connsiteY0" fmla="*/ 315533 h 335396"/>
              <a:gd name="connsiteX1" fmla="*/ 23067 w 625780"/>
              <a:gd name="connsiteY1" fmla="*/ 3656 h 335396"/>
              <a:gd name="connsiteX2" fmla="*/ 625780 w 625780"/>
              <a:gd name="connsiteY2" fmla="*/ 0 h 335396"/>
              <a:gd name="connsiteX3" fmla="*/ 621935 w 625780"/>
              <a:gd name="connsiteY3" fmla="*/ 311876 h 335396"/>
              <a:gd name="connsiteX4" fmla="*/ 51420 w 625780"/>
              <a:gd name="connsiteY4" fmla="*/ 315533 h 335396"/>
              <a:gd name="connsiteX0" fmla="*/ 28353 w 602713"/>
              <a:gd name="connsiteY0" fmla="*/ 315533 h 335396"/>
              <a:gd name="connsiteX1" fmla="*/ 0 w 602713"/>
              <a:gd name="connsiteY1" fmla="*/ 3656 h 335396"/>
              <a:gd name="connsiteX2" fmla="*/ 602713 w 602713"/>
              <a:gd name="connsiteY2" fmla="*/ 0 h 335396"/>
              <a:gd name="connsiteX3" fmla="*/ 598868 w 602713"/>
              <a:gd name="connsiteY3" fmla="*/ 311876 h 335396"/>
              <a:gd name="connsiteX4" fmla="*/ 28353 w 602713"/>
              <a:gd name="connsiteY4" fmla="*/ 315533 h 335396"/>
              <a:gd name="connsiteX0" fmla="*/ 0 w 606558"/>
              <a:gd name="connsiteY0" fmla="*/ 315533 h 335396"/>
              <a:gd name="connsiteX1" fmla="*/ 3845 w 606558"/>
              <a:gd name="connsiteY1" fmla="*/ 3656 h 335396"/>
              <a:gd name="connsiteX2" fmla="*/ 606558 w 606558"/>
              <a:gd name="connsiteY2" fmla="*/ 0 h 335396"/>
              <a:gd name="connsiteX3" fmla="*/ 602713 w 606558"/>
              <a:gd name="connsiteY3" fmla="*/ 311876 h 335396"/>
              <a:gd name="connsiteX4" fmla="*/ 0 w 606558"/>
              <a:gd name="connsiteY4" fmla="*/ 315533 h 335396"/>
              <a:gd name="connsiteX0" fmla="*/ 0 w 606558"/>
              <a:gd name="connsiteY0" fmla="*/ 315533 h 315533"/>
              <a:gd name="connsiteX1" fmla="*/ 3845 w 606558"/>
              <a:gd name="connsiteY1" fmla="*/ 3656 h 315533"/>
              <a:gd name="connsiteX2" fmla="*/ 606558 w 606558"/>
              <a:gd name="connsiteY2" fmla="*/ 0 h 315533"/>
              <a:gd name="connsiteX3" fmla="*/ 602713 w 606558"/>
              <a:gd name="connsiteY3" fmla="*/ 311876 h 315533"/>
              <a:gd name="connsiteX4" fmla="*/ 0 w 606558"/>
              <a:gd name="connsiteY4" fmla="*/ 315533 h 315533"/>
              <a:gd name="connsiteX0" fmla="*/ 15473 w 602713"/>
              <a:gd name="connsiteY0" fmla="*/ 315533 h 315533"/>
              <a:gd name="connsiteX1" fmla="*/ 0 w 602713"/>
              <a:gd name="connsiteY1" fmla="*/ 3656 h 315533"/>
              <a:gd name="connsiteX2" fmla="*/ 602713 w 602713"/>
              <a:gd name="connsiteY2" fmla="*/ 0 h 315533"/>
              <a:gd name="connsiteX3" fmla="*/ 598868 w 602713"/>
              <a:gd name="connsiteY3" fmla="*/ 311876 h 315533"/>
              <a:gd name="connsiteX4" fmla="*/ 15473 w 602713"/>
              <a:gd name="connsiteY4" fmla="*/ 315533 h 315533"/>
              <a:gd name="connsiteX0" fmla="*/ 15473 w 616048"/>
              <a:gd name="connsiteY0" fmla="*/ 311877 h 311877"/>
              <a:gd name="connsiteX1" fmla="*/ 0 w 616048"/>
              <a:gd name="connsiteY1" fmla="*/ 0 h 311877"/>
              <a:gd name="connsiteX2" fmla="*/ 616048 w 616048"/>
              <a:gd name="connsiteY2" fmla="*/ 2059 h 311877"/>
              <a:gd name="connsiteX3" fmla="*/ 598868 w 616048"/>
              <a:gd name="connsiteY3" fmla="*/ 308220 h 311877"/>
              <a:gd name="connsiteX4" fmla="*/ 15473 w 616048"/>
              <a:gd name="connsiteY4" fmla="*/ 311877 h 311877"/>
              <a:gd name="connsiteX0" fmla="*/ 4043 w 616048"/>
              <a:gd name="connsiteY0" fmla="*/ 330927 h 330927"/>
              <a:gd name="connsiteX1" fmla="*/ 0 w 616048"/>
              <a:gd name="connsiteY1" fmla="*/ 0 h 330927"/>
              <a:gd name="connsiteX2" fmla="*/ 616048 w 616048"/>
              <a:gd name="connsiteY2" fmla="*/ 2059 h 330927"/>
              <a:gd name="connsiteX3" fmla="*/ 598868 w 616048"/>
              <a:gd name="connsiteY3" fmla="*/ 308220 h 330927"/>
              <a:gd name="connsiteX4" fmla="*/ 4043 w 616048"/>
              <a:gd name="connsiteY4" fmla="*/ 330927 h 330927"/>
              <a:gd name="connsiteX0" fmla="*/ 4043 w 616048"/>
              <a:gd name="connsiteY0" fmla="*/ 330927 h 330927"/>
              <a:gd name="connsiteX1" fmla="*/ 0 w 616048"/>
              <a:gd name="connsiteY1" fmla="*/ 0 h 330927"/>
              <a:gd name="connsiteX2" fmla="*/ 616048 w 616048"/>
              <a:gd name="connsiteY2" fmla="*/ 2059 h 330927"/>
              <a:gd name="connsiteX3" fmla="*/ 598868 w 616048"/>
              <a:gd name="connsiteY3" fmla="*/ 308220 h 330927"/>
              <a:gd name="connsiteX4" fmla="*/ 4043 w 616048"/>
              <a:gd name="connsiteY4" fmla="*/ 330927 h 330927"/>
              <a:gd name="connsiteX0" fmla="*/ 4043 w 616048"/>
              <a:gd name="connsiteY0" fmla="*/ 330927 h 331919"/>
              <a:gd name="connsiteX1" fmla="*/ 0 w 616048"/>
              <a:gd name="connsiteY1" fmla="*/ 0 h 331919"/>
              <a:gd name="connsiteX2" fmla="*/ 616048 w 616048"/>
              <a:gd name="connsiteY2" fmla="*/ 2059 h 331919"/>
              <a:gd name="connsiteX3" fmla="*/ 598868 w 616048"/>
              <a:gd name="connsiteY3" fmla="*/ 308220 h 331919"/>
              <a:gd name="connsiteX4" fmla="*/ 4043 w 616048"/>
              <a:gd name="connsiteY4" fmla="*/ 330927 h 331919"/>
              <a:gd name="connsiteX0" fmla="*/ 4043 w 616048"/>
              <a:gd name="connsiteY0" fmla="*/ 330927 h 336035"/>
              <a:gd name="connsiteX1" fmla="*/ 0 w 616048"/>
              <a:gd name="connsiteY1" fmla="*/ 0 h 336035"/>
              <a:gd name="connsiteX2" fmla="*/ 616048 w 616048"/>
              <a:gd name="connsiteY2" fmla="*/ 2059 h 336035"/>
              <a:gd name="connsiteX3" fmla="*/ 614108 w 616048"/>
              <a:gd name="connsiteY3" fmla="*/ 331080 h 336035"/>
              <a:gd name="connsiteX4" fmla="*/ 4043 w 616048"/>
              <a:gd name="connsiteY4" fmla="*/ 330927 h 336035"/>
              <a:gd name="connsiteX0" fmla="*/ 4043 w 616048"/>
              <a:gd name="connsiteY0" fmla="*/ 330927 h 333136"/>
              <a:gd name="connsiteX1" fmla="*/ 0 w 616048"/>
              <a:gd name="connsiteY1" fmla="*/ 0 h 333136"/>
              <a:gd name="connsiteX2" fmla="*/ 616048 w 616048"/>
              <a:gd name="connsiteY2" fmla="*/ 2059 h 333136"/>
              <a:gd name="connsiteX3" fmla="*/ 614108 w 616048"/>
              <a:gd name="connsiteY3" fmla="*/ 331080 h 333136"/>
              <a:gd name="connsiteX4" fmla="*/ 4043 w 616048"/>
              <a:gd name="connsiteY4" fmla="*/ 330927 h 333136"/>
              <a:gd name="connsiteX0" fmla="*/ 4043 w 616048"/>
              <a:gd name="connsiteY0" fmla="*/ 33092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30927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2138 w 616048"/>
              <a:gd name="connsiteY0" fmla="*/ 33854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2138 w 616048"/>
              <a:gd name="connsiteY4" fmla="*/ 338547 h 340605"/>
              <a:gd name="connsiteX0" fmla="*/ 2138 w 616048"/>
              <a:gd name="connsiteY0" fmla="*/ 33854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2138 w 616048"/>
              <a:gd name="connsiteY4" fmla="*/ 338547 h 340605"/>
              <a:gd name="connsiteX0" fmla="*/ 2138 w 616876"/>
              <a:gd name="connsiteY0" fmla="*/ 338547 h 338547"/>
              <a:gd name="connsiteX1" fmla="*/ 0 w 616876"/>
              <a:gd name="connsiteY1" fmla="*/ 0 h 338547"/>
              <a:gd name="connsiteX2" fmla="*/ 616048 w 616876"/>
              <a:gd name="connsiteY2" fmla="*/ 2059 h 338547"/>
              <a:gd name="connsiteX3" fmla="*/ 616013 w 616876"/>
              <a:gd name="connsiteY3" fmla="*/ 336795 h 338547"/>
              <a:gd name="connsiteX4" fmla="*/ 2138 w 616876"/>
              <a:gd name="connsiteY4" fmla="*/ 338547 h 338547"/>
              <a:gd name="connsiteX0" fmla="*/ 2138 w 616876"/>
              <a:gd name="connsiteY0" fmla="*/ 338547 h 344415"/>
              <a:gd name="connsiteX1" fmla="*/ 0 w 616876"/>
              <a:gd name="connsiteY1" fmla="*/ 0 h 344415"/>
              <a:gd name="connsiteX2" fmla="*/ 616048 w 616876"/>
              <a:gd name="connsiteY2" fmla="*/ 2059 h 344415"/>
              <a:gd name="connsiteX3" fmla="*/ 616013 w 616876"/>
              <a:gd name="connsiteY3" fmla="*/ 344415 h 344415"/>
              <a:gd name="connsiteX4" fmla="*/ 2138 w 616876"/>
              <a:gd name="connsiteY4" fmla="*/ 338547 h 344415"/>
              <a:gd name="connsiteX0" fmla="*/ 2138 w 616876"/>
              <a:gd name="connsiteY0" fmla="*/ 338547 h 338547"/>
              <a:gd name="connsiteX1" fmla="*/ 0 w 616876"/>
              <a:gd name="connsiteY1" fmla="*/ 0 h 338547"/>
              <a:gd name="connsiteX2" fmla="*/ 616048 w 616876"/>
              <a:gd name="connsiteY2" fmla="*/ 2059 h 338547"/>
              <a:gd name="connsiteX3" fmla="*/ 616013 w 616876"/>
              <a:gd name="connsiteY3" fmla="*/ 334890 h 338547"/>
              <a:gd name="connsiteX4" fmla="*/ 2138 w 616876"/>
              <a:gd name="connsiteY4" fmla="*/ 338547 h 338547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2059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2059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154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76" h="342510">
                <a:moveTo>
                  <a:pt x="2138" y="338547"/>
                </a:moveTo>
                <a:cubicBezTo>
                  <a:pt x="3453" y="176338"/>
                  <a:pt x="118" y="174133"/>
                  <a:pt x="0" y="0"/>
                </a:cubicBezTo>
                <a:lnTo>
                  <a:pt x="616048" y="154"/>
                </a:lnTo>
                <a:cubicBezTo>
                  <a:pt x="616048" y="111940"/>
                  <a:pt x="617935" y="186572"/>
                  <a:pt x="616013" y="342510"/>
                </a:cubicBezTo>
                <a:lnTo>
                  <a:pt x="2138" y="338547"/>
                </a:lnTo>
                <a:close/>
              </a:path>
            </a:pathLst>
          </a:custGeom>
          <a:ln w="19050" cmpd="sng">
            <a:noFill/>
          </a:ln>
        </p:spPr>
        <p:txBody>
          <a:bodyPr vert="horz" lIns="9144" tIns="9144" rIns="9144" bIns="9144" rtlCol="0" anchor="t" anchorCtr="0">
            <a:norm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50B1B3AD-80CD-4C4C-B9E6-D3174EA9BC3B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55" name="Group 46"/>
          <p:cNvGrpSpPr>
            <a:grpSpLocks noChangeAspect="1"/>
          </p:cNvGrpSpPr>
          <p:nvPr userDrawn="1"/>
        </p:nvGrpSpPr>
        <p:grpSpPr bwMode="auto">
          <a:xfrm>
            <a:off x="4367808" y="-5960"/>
            <a:ext cx="7824192" cy="639791"/>
            <a:chOff x="0" y="1846"/>
            <a:chExt cx="5760" cy="628"/>
          </a:xfrm>
        </p:grpSpPr>
        <p:sp>
          <p:nvSpPr>
            <p:cNvPr id="56" name="AutoShape 45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846"/>
              <a:ext cx="576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7" name="Freeform 47"/>
            <p:cNvSpPr>
              <a:spLocks/>
            </p:cNvSpPr>
            <p:nvPr userDrawn="1"/>
          </p:nvSpPr>
          <p:spPr bwMode="auto">
            <a:xfrm>
              <a:off x="0" y="1846"/>
              <a:ext cx="5760" cy="628"/>
            </a:xfrm>
            <a:custGeom>
              <a:avLst/>
              <a:gdLst>
                <a:gd name="T0" fmla="*/ 0 w 5760"/>
                <a:gd name="T1" fmla="*/ 0 h 628"/>
                <a:gd name="T2" fmla="*/ 361 w 5760"/>
                <a:gd name="T3" fmla="*/ 628 h 628"/>
                <a:gd name="T4" fmla="*/ 5760 w 5760"/>
                <a:gd name="T5" fmla="*/ 628 h 628"/>
                <a:gd name="T6" fmla="*/ 5760 w 5760"/>
                <a:gd name="T7" fmla="*/ 0 h 628"/>
                <a:gd name="T8" fmla="*/ 0 w 5760"/>
                <a:gd name="T9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0" h="628">
                  <a:moveTo>
                    <a:pt x="0" y="0"/>
                  </a:moveTo>
                  <a:lnTo>
                    <a:pt x="361" y="628"/>
                  </a:lnTo>
                  <a:lnTo>
                    <a:pt x="5760" y="628"/>
                  </a:lnTo>
                  <a:lnTo>
                    <a:pt x="57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12" name="Textfeld 11"/>
          <p:cNvSpPr txBox="1"/>
          <p:nvPr userDrawn="1"/>
        </p:nvSpPr>
        <p:spPr>
          <a:xfrm>
            <a:off x="4847861" y="249476"/>
            <a:ext cx="707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>
                <a:solidFill>
                  <a:schemeClr val="accent1"/>
                </a:solidFill>
                <a:latin typeface="Fira Sans" pitchFamily="34" charset="0"/>
                <a:ea typeface="Fira Sans" pitchFamily="34" charset="0"/>
              </a:rPr>
              <a:t>Klinik für Nuklearmedizin</a:t>
            </a:r>
          </a:p>
        </p:txBody>
      </p:sp>
    </p:spTree>
    <p:extLst>
      <p:ext uri="{BB962C8B-B14F-4D97-AF65-F5344CB8AC3E}">
        <p14:creationId xmlns:p14="http://schemas.microsoft.com/office/powerpoint/2010/main" val="386948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7" r:id="rId2"/>
    <p:sldLayoutId id="2147483778" r:id="rId3"/>
    <p:sldLayoutId id="2147483779" r:id="rId4"/>
    <p:sldLayoutId id="2147483780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 cap="none" baseline="0">
          <a:solidFill>
            <a:srgbClr val="FFFF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bg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bg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bg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bg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4" t="15504" r="2736" b="16038"/>
          <a:stretch/>
        </p:blipFill>
        <p:spPr>
          <a:xfrm>
            <a:off x="239349" y="133884"/>
            <a:ext cx="4128459" cy="3975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984" y="980728"/>
            <a:ext cx="11546656" cy="90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984" y="2075636"/>
            <a:ext cx="11546656" cy="4233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9985" y="6453188"/>
            <a:ext cx="2905696" cy="21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001C776-EFD8-4A78-A5CB-351836A73578}" type="datetimeFigureOut">
              <a:rPr lang="de-DE" smtClean="0"/>
              <a:pPr/>
              <a:t>21.09.22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701" y="6453188"/>
            <a:ext cx="7488832" cy="40481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cap="none" spc="0" baseline="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2923" y="6453188"/>
            <a:ext cx="822501" cy="342510"/>
          </a:xfrm>
          <a:custGeom>
            <a:avLst/>
            <a:gdLst>
              <a:gd name="connsiteX0" fmla="*/ 0 w 934968"/>
              <a:gd name="connsiteY0" fmla="*/ 202406 h 404812"/>
              <a:gd name="connsiteX1" fmla="*/ 467484 w 934968"/>
              <a:gd name="connsiteY1" fmla="*/ 0 h 404812"/>
              <a:gd name="connsiteX2" fmla="*/ 934968 w 934968"/>
              <a:gd name="connsiteY2" fmla="*/ 202406 h 404812"/>
              <a:gd name="connsiteX3" fmla="*/ 467484 w 934968"/>
              <a:gd name="connsiteY3" fmla="*/ 404812 h 404812"/>
              <a:gd name="connsiteX4" fmla="*/ 0 w 934968"/>
              <a:gd name="connsiteY4" fmla="*/ 202406 h 404812"/>
              <a:gd name="connsiteX0" fmla="*/ 0 w 934968"/>
              <a:gd name="connsiteY0" fmla="*/ 202406 h 404812"/>
              <a:gd name="connsiteX1" fmla="*/ 467484 w 934968"/>
              <a:gd name="connsiteY1" fmla="*/ 0 h 404812"/>
              <a:gd name="connsiteX2" fmla="*/ 934968 w 934968"/>
              <a:gd name="connsiteY2" fmla="*/ 202406 h 404812"/>
              <a:gd name="connsiteX3" fmla="*/ 467484 w 934968"/>
              <a:gd name="connsiteY3" fmla="*/ 404812 h 404812"/>
              <a:gd name="connsiteX4" fmla="*/ 0 w 934968"/>
              <a:gd name="connsiteY4" fmla="*/ 202406 h 404812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06062 h 414258"/>
              <a:gd name="connsiteX1" fmla="*/ 467484 w 928529"/>
              <a:gd name="connsiteY1" fmla="*/ 3656 h 414258"/>
              <a:gd name="connsiteX2" fmla="*/ 928529 w 928529"/>
              <a:gd name="connsiteY2" fmla="*/ 0 h 414258"/>
              <a:gd name="connsiteX3" fmla="*/ 467484 w 928529"/>
              <a:gd name="connsiteY3" fmla="*/ 408468 h 414258"/>
              <a:gd name="connsiteX4" fmla="*/ 0 w 928529"/>
              <a:gd name="connsiteY4" fmla="*/ 206062 h 414258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06062 h 414258"/>
              <a:gd name="connsiteX1" fmla="*/ 467484 w 928529"/>
              <a:gd name="connsiteY1" fmla="*/ 3656 h 414258"/>
              <a:gd name="connsiteX2" fmla="*/ 928529 w 928529"/>
              <a:gd name="connsiteY2" fmla="*/ 0 h 414258"/>
              <a:gd name="connsiteX3" fmla="*/ 467484 w 928529"/>
              <a:gd name="connsiteY3" fmla="*/ 408468 h 414258"/>
              <a:gd name="connsiteX4" fmla="*/ 0 w 928529"/>
              <a:gd name="connsiteY4" fmla="*/ 206062 h 414258"/>
              <a:gd name="connsiteX0" fmla="*/ 3585 w 932114"/>
              <a:gd name="connsiteY0" fmla="*/ 206062 h 413015"/>
              <a:gd name="connsiteX1" fmla="*/ 329401 w 932114"/>
              <a:gd name="connsiteY1" fmla="*/ 3656 h 413015"/>
              <a:gd name="connsiteX2" fmla="*/ 932114 w 932114"/>
              <a:gd name="connsiteY2" fmla="*/ 0 h 413015"/>
              <a:gd name="connsiteX3" fmla="*/ 471069 w 932114"/>
              <a:gd name="connsiteY3" fmla="*/ 408468 h 413015"/>
              <a:gd name="connsiteX4" fmla="*/ 3585 w 932114"/>
              <a:gd name="connsiteY4" fmla="*/ 206062 h 413015"/>
              <a:gd name="connsiteX0" fmla="*/ 29228 w 1023703"/>
              <a:gd name="connsiteY0" fmla="*/ 206062 h 319569"/>
              <a:gd name="connsiteX1" fmla="*/ 355044 w 1023703"/>
              <a:gd name="connsiteY1" fmla="*/ 3656 h 319569"/>
              <a:gd name="connsiteX2" fmla="*/ 957757 w 1023703"/>
              <a:gd name="connsiteY2" fmla="*/ 0 h 319569"/>
              <a:gd name="connsiteX3" fmla="*/ 953912 w 1023703"/>
              <a:gd name="connsiteY3" fmla="*/ 311876 h 319569"/>
              <a:gd name="connsiteX4" fmla="*/ 29228 w 1023703"/>
              <a:gd name="connsiteY4" fmla="*/ 206062 h 319569"/>
              <a:gd name="connsiteX0" fmla="*/ 29228 w 957757"/>
              <a:gd name="connsiteY0" fmla="*/ 206062 h 366022"/>
              <a:gd name="connsiteX1" fmla="*/ 355044 w 957757"/>
              <a:gd name="connsiteY1" fmla="*/ 3656 h 366022"/>
              <a:gd name="connsiteX2" fmla="*/ 957757 w 957757"/>
              <a:gd name="connsiteY2" fmla="*/ 0 h 366022"/>
              <a:gd name="connsiteX3" fmla="*/ 953912 w 957757"/>
              <a:gd name="connsiteY3" fmla="*/ 311876 h 366022"/>
              <a:gd name="connsiteX4" fmla="*/ 29228 w 957757"/>
              <a:gd name="connsiteY4" fmla="*/ 206062 h 366022"/>
              <a:gd name="connsiteX0" fmla="*/ 29228 w 957757"/>
              <a:gd name="connsiteY0" fmla="*/ 206062 h 366022"/>
              <a:gd name="connsiteX1" fmla="*/ 355044 w 957757"/>
              <a:gd name="connsiteY1" fmla="*/ 3656 h 366022"/>
              <a:gd name="connsiteX2" fmla="*/ 957757 w 957757"/>
              <a:gd name="connsiteY2" fmla="*/ 0 h 366022"/>
              <a:gd name="connsiteX3" fmla="*/ 953912 w 957757"/>
              <a:gd name="connsiteY3" fmla="*/ 311876 h 366022"/>
              <a:gd name="connsiteX4" fmla="*/ 29228 w 957757"/>
              <a:gd name="connsiteY4" fmla="*/ 206062 h 366022"/>
              <a:gd name="connsiteX0" fmla="*/ 29228 w 957757"/>
              <a:gd name="connsiteY0" fmla="*/ 206062 h 311876"/>
              <a:gd name="connsiteX1" fmla="*/ 355044 w 957757"/>
              <a:gd name="connsiteY1" fmla="*/ 3656 h 311876"/>
              <a:gd name="connsiteX2" fmla="*/ 957757 w 957757"/>
              <a:gd name="connsiteY2" fmla="*/ 0 h 311876"/>
              <a:gd name="connsiteX3" fmla="*/ 953912 w 957757"/>
              <a:gd name="connsiteY3" fmla="*/ 311876 h 311876"/>
              <a:gd name="connsiteX4" fmla="*/ 29228 w 957757"/>
              <a:gd name="connsiteY4" fmla="*/ 206062 h 311876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47275 w 634514"/>
              <a:gd name="connsiteY0" fmla="*/ 296214 h 320914"/>
              <a:gd name="connsiteX1" fmla="*/ 31801 w 634514"/>
              <a:gd name="connsiteY1" fmla="*/ 3656 h 320914"/>
              <a:gd name="connsiteX2" fmla="*/ 634514 w 634514"/>
              <a:gd name="connsiteY2" fmla="*/ 0 h 320914"/>
              <a:gd name="connsiteX3" fmla="*/ 630669 w 634514"/>
              <a:gd name="connsiteY3" fmla="*/ 311876 h 320914"/>
              <a:gd name="connsiteX4" fmla="*/ 47275 w 634514"/>
              <a:gd name="connsiteY4" fmla="*/ 296214 h 320914"/>
              <a:gd name="connsiteX0" fmla="*/ 51420 w 625780"/>
              <a:gd name="connsiteY0" fmla="*/ 315533 h 335396"/>
              <a:gd name="connsiteX1" fmla="*/ 23067 w 625780"/>
              <a:gd name="connsiteY1" fmla="*/ 3656 h 335396"/>
              <a:gd name="connsiteX2" fmla="*/ 625780 w 625780"/>
              <a:gd name="connsiteY2" fmla="*/ 0 h 335396"/>
              <a:gd name="connsiteX3" fmla="*/ 621935 w 625780"/>
              <a:gd name="connsiteY3" fmla="*/ 311876 h 335396"/>
              <a:gd name="connsiteX4" fmla="*/ 51420 w 625780"/>
              <a:gd name="connsiteY4" fmla="*/ 315533 h 335396"/>
              <a:gd name="connsiteX0" fmla="*/ 28353 w 602713"/>
              <a:gd name="connsiteY0" fmla="*/ 315533 h 335396"/>
              <a:gd name="connsiteX1" fmla="*/ 0 w 602713"/>
              <a:gd name="connsiteY1" fmla="*/ 3656 h 335396"/>
              <a:gd name="connsiteX2" fmla="*/ 602713 w 602713"/>
              <a:gd name="connsiteY2" fmla="*/ 0 h 335396"/>
              <a:gd name="connsiteX3" fmla="*/ 598868 w 602713"/>
              <a:gd name="connsiteY3" fmla="*/ 311876 h 335396"/>
              <a:gd name="connsiteX4" fmla="*/ 28353 w 602713"/>
              <a:gd name="connsiteY4" fmla="*/ 315533 h 335396"/>
              <a:gd name="connsiteX0" fmla="*/ 0 w 606558"/>
              <a:gd name="connsiteY0" fmla="*/ 315533 h 335396"/>
              <a:gd name="connsiteX1" fmla="*/ 3845 w 606558"/>
              <a:gd name="connsiteY1" fmla="*/ 3656 h 335396"/>
              <a:gd name="connsiteX2" fmla="*/ 606558 w 606558"/>
              <a:gd name="connsiteY2" fmla="*/ 0 h 335396"/>
              <a:gd name="connsiteX3" fmla="*/ 602713 w 606558"/>
              <a:gd name="connsiteY3" fmla="*/ 311876 h 335396"/>
              <a:gd name="connsiteX4" fmla="*/ 0 w 606558"/>
              <a:gd name="connsiteY4" fmla="*/ 315533 h 335396"/>
              <a:gd name="connsiteX0" fmla="*/ 0 w 606558"/>
              <a:gd name="connsiteY0" fmla="*/ 315533 h 315533"/>
              <a:gd name="connsiteX1" fmla="*/ 3845 w 606558"/>
              <a:gd name="connsiteY1" fmla="*/ 3656 h 315533"/>
              <a:gd name="connsiteX2" fmla="*/ 606558 w 606558"/>
              <a:gd name="connsiteY2" fmla="*/ 0 h 315533"/>
              <a:gd name="connsiteX3" fmla="*/ 602713 w 606558"/>
              <a:gd name="connsiteY3" fmla="*/ 311876 h 315533"/>
              <a:gd name="connsiteX4" fmla="*/ 0 w 606558"/>
              <a:gd name="connsiteY4" fmla="*/ 315533 h 315533"/>
              <a:gd name="connsiteX0" fmla="*/ 15473 w 602713"/>
              <a:gd name="connsiteY0" fmla="*/ 315533 h 315533"/>
              <a:gd name="connsiteX1" fmla="*/ 0 w 602713"/>
              <a:gd name="connsiteY1" fmla="*/ 3656 h 315533"/>
              <a:gd name="connsiteX2" fmla="*/ 602713 w 602713"/>
              <a:gd name="connsiteY2" fmla="*/ 0 h 315533"/>
              <a:gd name="connsiteX3" fmla="*/ 598868 w 602713"/>
              <a:gd name="connsiteY3" fmla="*/ 311876 h 315533"/>
              <a:gd name="connsiteX4" fmla="*/ 15473 w 602713"/>
              <a:gd name="connsiteY4" fmla="*/ 315533 h 315533"/>
              <a:gd name="connsiteX0" fmla="*/ 15473 w 616048"/>
              <a:gd name="connsiteY0" fmla="*/ 311877 h 311877"/>
              <a:gd name="connsiteX1" fmla="*/ 0 w 616048"/>
              <a:gd name="connsiteY1" fmla="*/ 0 h 311877"/>
              <a:gd name="connsiteX2" fmla="*/ 616048 w 616048"/>
              <a:gd name="connsiteY2" fmla="*/ 2059 h 311877"/>
              <a:gd name="connsiteX3" fmla="*/ 598868 w 616048"/>
              <a:gd name="connsiteY3" fmla="*/ 308220 h 311877"/>
              <a:gd name="connsiteX4" fmla="*/ 15473 w 616048"/>
              <a:gd name="connsiteY4" fmla="*/ 311877 h 311877"/>
              <a:gd name="connsiteX0" fmla="*/ 4043 w 616048"/>
              <a:gd name="connsiteY0" fmla="*/ 330927 h 330927"/>
              <a:gd name="connsiteX1" fmla="*/ 0 w 616048"/>
              <a:gd name="connsiteY1" fmla="*/ 0 h 330927"/>
              <a:gd name="connsiteX2" fmla="*/ 616048 w 616048"/>
              <a:gd name="connsiteY2" fmla="*/ 2059 h 330927"/>
              <a:gd name="connsiteX3" fmla="*/ 598868 w 616048"/>
              <a:gd name="connsiteY3" fmla="*/ 308220 h 330927"/>
              <a:gd name="connsiteX4" fmla="*/ 4043 w 616048"/>
              <a:gd name="connsiteY4" fmla="*/ 330927 h 330927"/>
              <a:gd name="connsiteX0" fmla="*/ 4043 w 616048"/>
              <a:gd name="connsiteY0" fmla="*/ 330927 h 330927"/>
              <a:gd name="connsiteX1" fmla="*/ 0 w 616048"/>
              <a:gd name="connsiteY1" fmla="*/ 0 h 330927"/>
              <a:gd name="connsiteX2" fmla="*/ 616048 w 616048"/>
              <a:gd name="connsiteY2" fmla="*/ 2059 h 330927"/>
              <a:gd name="connsiteX3" fmla="*/ 598868 w 616048"/>
              <a:gd name="connsiteY3" fmla="*/ 308220 h 330927"/>
              <a:gd name="connsiteX4" fmla="*/ 4043 w 616048"/>
              <a:gd name="connsiteY4" fmla="*/ 330927 h 330927"/>
              <a:gd name="connsiteX0" fmla="*/ 4043 w 616048"/>
              <a:gd name="connsiteY0" fmla="*/ 330927 h 331919"/>
              <a:gd name="connsiteX1" fmla="*/ 0 w 616048"/>
              <a:gd name="connsiteY1" fmla="*/ 0 h 331919"/>
              <a:gd name="connsiteX2" fmla="*/ 616048 w 616048"/>
              <a:gd name="connsiteY2" fmla="*/ 2059 h 331919"/>
              <a:gd name="connsiteX3" fmla="*/ 598868 w 616048"/>
              <a:gd name="connsiteY3" fmla="*/ 308220 h 331919"/>
              <a:gd name="connsiteX4" fmla="*/ 4043 w 616048"/>
              <a:gd name="connsiteY4" fmla="*/ 330927 h 331919"/>
              <a:gd name="connsiteX0" fmla="*/ 4043 w 616048"/>
              <a:gd name="connsiteY0" fmla="*/ 330927 h 336035"/>
              <a:gd name="connsiteX1" fmla="*/ 0 w 616048"/>
              <a:gd name="connsiteY1" fmla="*/ 0 h 336035"/>
              <a:gd name="connsiteX2" fmla="*/ 616048 w 616048"/>
              <a:gd name="connsiteY2" fmla="*/ 2059 h 336035"/>
              <a:gd name="connsiteX3" fmla="*/ 614108 w 616048"/>
              <a:gd name="connsiteY3" fmla="*/ 331080 h 336035"/>
              <a:gd name="connsiteX4" fmla="*/ 4043 w 616048"/>
              <a:gd name="connsiteY4" fmla="*/ 330927 h 336035"/>
              <a:gd name="connsiteX0" fmla="*/ 4043 w 616048"/>
              <a:gd name="connsiteY0" fmla="*/ 330927 h 333136"/>
              <a:gd name="connsiteX1" fmla="*/ 0 w 616048"/>
              <a:gd name="connsiteY1" fmla="*/ 0 h 333136"/>
              <a:gd name="connsiteX2" fmla="*/ 616048 w 616048"/>
              <a:gd name="connsiteY2" fmla="*/ 2059 h 333136"/>
              <a:gd name="connsiteX3" fmla="*/ 614108 w 616048"/>
              <a:gd name="connsiteY3" fmla="*/ 331080 h 333136"/>
              <a:gd name="connsiteX4" fmla="*/ 4043 w 616048"/>
              <a:gd name="connsiteY4" fmla="*/ 330927 h 333136"/>
              <a:gd name="connsiteX0" fmla="*/ 4043 w 616048"/>
              <a:gd name="connsiteY0" fmla="*/ 33092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30927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2138 w 616048"/>
              <a:gd name="connsiteY0" fmla="*/ 33854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2138 w 616048"/>
              <a:gd name="connsiteY4" fmla="*/ 338547 h 340605"/>
              <a:gd name="connsiteX0" fmla="*/ 2138 w 616048"/>
              <a:gd name="connsiteY0" fmla="*/ 33854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2138 w 616048"/>
              <a:gd name="connsiteY4" fmla="*/ 338547 h 340605"/>
              <a:gd name="connsiteX0" fmla="*/ 2138 w 616876"/>
              <a:gd name="connsiteY0" fmla="*/ 338547 h 338547"/>
              <a:gd name="connsiteX1" fmla="*/ 0 w 616876"/>
              <a:gd name="connsiteY1" fmla="*/ 0 h 338547"/>
              <a:gd name="connsiteX2" fmla="*/ 616048 w 616876"/>
              <a:gd name="connsiteY2" fmla="*/ 2059 h 338547"/>
              <a:gd name="connsiteX3" fmla="*/ 616013 w 616876"/>
              <a:gd name="connsiteY3" fmla="*/ 336795 h 338547"/>
              <a:gd name="connsiteX4" fmla="*/ 2138 w 616876"/>
              <a:gd name="connsiteY4" fmla="*/ 338547 h 338547"/>
              <a:gd name="connsiteX0" fmla="*/ 2138 w 616876"/>
              <a:gd name="connsiteY0" fmla="*/ 338547 h 344415"/>
              <a:gd name="connsiteX1" fmla="*/ 0 w 616876"/>
              <a:gd name="connsiteY1" fmla="*/ 0 h 344415"/>
              <a:gd name="connsiteX2" fmla="*/ 616048 w 616876"/>
              <a:gd name="connsiteY2" fmla="*/ 2059 h 344415"/>
              <a:gd name="connsiteX3" fmla="*/ 616013 w 616876"/>
              <a:gd name="connsiteY3" fmla="*/ 344415 h 344415"/>
              <a:gd name="connsiteX4" fmla="*/ 2138 w 616876"/>
              <a:gd name="connsiteY4" fmla="*/ 338547 h 344415"/>
              <a:gd name="connsiteX0" fmla="*/ 2138 w 616876"/>
              <a:gd name="connsiteY0" fmla="*/ 338547 h 338547"/>
              <a:gd name="connsiteX1" fmla="*/ 0 w 616876"/>
              <a:gd name="connsiteY1" fmla="*/ 0 h 338547"/>
              <a:gd name="connsiteX2" fmla="*/ 616048 w 616876"/>
              <a:gd name="connsiteY2" fmla="*/ 2059 h 338547"/>
              <a:gd name="connsiteX3" fmla="*/ 616013 w 616876"/>
              <a:gd name="connsiteY3" fmla="*/ 334890 h 338547"/>
              <a:gd name="connsiteX4" fmla="*/ 2138 w 616876"/>
              <a:gd name="connsiteY4" fmla="*/ 338547 h 338547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2059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2059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154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76" h="342510">
                <a:moveTo>
                  <a:pt x="2138" y="338547"/>
                </a:moveTo>
                <a:cubicBezTo>
                  <a:pt x="3453" y="176338"/>
                  <a:pt x="118" y="174133"/>
                  <a:pt x="0" y="0"/>
                </a:cubicBezTo>
                <a:lnTo>
                  <a:pt x="616048" y="154"/>
                </a:lnTo>
                <a:cubicBezTo>
                  <a:pt x="616048" y="111940"/>
                  <a:pt x="617935" y="186572"/>
                  <a:pt x="616013" y="342510"/>
                </a:cubicBezTo>
                <a:lnTo>
                  <a:pt x="2138" y="338547"/>
                </a:lnTo>
                <a:close/>
              </a:path>
            </a:pathLst>
          </a:custGeom>
          <a:ln w="19050" cmpd="sng">
            <a:noFill/>
          </a:ln>
        </p:spPr>
        <p:txBody>
          <a:bodyPr vert="horz" lIns="9144" tIns="9144" rIns="9144" bIns="9144" rtlCol="0" anchor="t" anchorCtr="0">
            <a:norm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50B1B3AD-80CD-4C4C-B9E6-D3174EA9BC3B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55" name="Group 46"/>
          <p:cNvGrpSpPr>
            <a:grpSpLocks noChangeAspect="1"/>
          </p:cNvGrpSpPr>
          <p:nvPr userDrawn="1"/>
        </p:nvGrpSpPr>
        <p:grpSpPr bwMode="auto">
          <a:xfrm>
            <a:off x="4367808" y="-5960"/>
            <a:ext cx="7824192" cy="639791"/>
            <a:chOff x="0" y="1846"/>
            <a:chExt cx="5760" cy="628"/>
          </a:xfrm>
        </p:grpSpPr>
        <p:sp>
          <p:nvSpPr>
            <p:cNvPr id="56" name="AutoShape 45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846"/>
              <a:ext cx="576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7" name="Freeform 47"/>
            <p:cNvSpPr>
              <a:spLocks/>
            </p:cNvSpPr>
            <p:nvPr userDrawn="1"/>
          </p:nvSpPr>
          <p:spPr bwMode="auto">
            <a:xfrm>
              <a:off x="0" y="1846"/>
              <a:ext cx="5760" cy="628"/>
            </a:xfrm>
            <a:custGeom>
              <a:avLst/>
              <a:gdLst>
                <a:gd name="T0" fmla="*/ 0 w 5760"/>
                <a:gd name="T1" fmla="*/ 0 h 628"/>
                <a:gd name="T2" fmla="*/ 361 w 5760"/>
                <a:gd name="T3" fmla="*/ 628 h 628"/>
                <a:gd name="T4" fmla="*/ 5760 w 5760"/>
                <a:gd name="T5" fmla="*/ 628 h 628"/>
                <a:gd name="T6" fmla="*/ 5760 w 5760"/>
                <a:gd name="T7" fmla="*/ 0 h 628"/>
                <a:gd name="T8" fmla="*/ 0 w 5760"/>
                <a:gd name="T9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0" h="628">
                  <a:moveTo>
                    <a:pt x="0" y="0"/>
                  </a:moveTo>
                  <a:lnTo>
                    <a:pt x="361" y="628"/>
                  </a:lnTo>
                  <a:lnTo>
                    <a:pt x="5760" y="628"/>
                  </a:lnTo>
                  <a:lnTo>
                    <a:pt x="57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11" name="Textfeld 10"/>
          <p:cNvSpPr txBox="1"/>
          <p:nvPr userDrawn="1"/>
        </p:nvSpPr>
        <p:spPr>
          <a:xfrm>
            <a:off x="4847861" y="249476"/>
            <a:ext cx="707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>
                <a:solidFill>
                  <a:schemeClr val="accent1"/>
                </a:solidFill>
                <a:latin typeface="Fira Sans" pitchFamily="34" charset="0"/>
                <a:ea typeface="Fira Sans" pitchFamily="34" charset="0"/>
              </a:rPr>
              <a:t>Klinik für Nuklearmedizin</a:t>
            </a:r>
          </a:p>
        </p:txBody>
      </p:sp>
    </p:spTree>
    <p:extLst>
      <p:ext uri="{BB962C8B-B14F-4D97-AF65-F5344CB8AC3E}">
        <p14:creationId xmlns:p14="http://schemas.microsoft.com/office/powerpoint/2010/main" val="289760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 cap="none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bg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bg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bg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bg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4" t="15504" r="2736" b="16038"/>
          <a:stretch/>
        </p:blipFill>
        <p:spPr>
          <a:xfrm>
            <a:off x="239349" y="133884"/>
            <a:ext cx="4128459" cy="3975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984" y="980728"/>
            <a:ext cx="11546656" cy="90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984" y="2075636"/>
            <a:ext cx="11546656" cy="4233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9985" y="6453188"/>
            <a:ext cx="2905696" cy="21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001C776-EFD8-4A78-A5CB-351836A73578}" type="datetimeFigureOut">
              <a:rPr lang="de-DE" smtClean="0"/>
              <a:pPr/>
              <a:t>21.09.22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701" y="6453188"/>
            <a:ext cx="7488832" cy="40481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cap="none" spc="0" baseline="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2923" y="6453188"/>
            <a:ext cx="822501" cy="342510"/>
          </a:xfrm>
          <a:custGeom>
            <a:avLst/>
            <a:gdLst>
              <a:gd name="connsiteX0" fmla="*/ 0 w 934968"/>
              <a:gd name="connsiteY0" fmla="*/ 202406 h 404812"/>
              <a:gd name="connsiteX1" fmla="*/ 467484 w 934968"/>
              <a:gd name="connsiteY1" fmla="*/ 0 h 404812"/>
              <a:gd name="connsiteX2" fmla="*/ 934968 w 934968"/>
              <a:gd name="connsiteY2" fmla="*/ 202406 h 404812"/>
              <a:gd name="connsiteX3" fmla="*/ 467484 w 934968"/>
              <a:gd name="connsiteY3" fmla="*/ 404812 h 404812"/>
              <a:gd name="connsiteX4" fmla="*/ 0 w 934968"/>
              <a:gd name="connsiteY4" fmla="*/ 202406 h 404812"/>
              <a:gd name="connsiteX0" fmla="*/ 0 w 934968"/>
              <a:gd name="connsiteY0" fmla="*/ 202406 h 404812"/>
              <a:gd name="connsiteX1" fmla="*/ 467484 w 934968"/>
              <a:gd name="connsiteY1" fmla="*/ 0 h 404812"/>
              <a:gd name="connsiteX2" fmla="*/ 934968 w 934968"/>
              <a:gd name="connsiteY2" fmla="*/ 202406 h 404812"/>
              <a:gd name="connsiteX3" fmla="*/ 467484 w 934968"/>
              <a:gd name="connsiteY3" fmla="*/ 404812 h 404812"/>
              <a:gd name="connsiteX4" fmla="*/ 0 w 934968"/>
              <a:gd name="connsiteY4" fmla="*/ 202406 h 404812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06062 h 414258"/>
              <a:gd name="connsiteX1" fmla="*/ 467484 w 928529"/>
              <a:gd name="connsiteY1" fmla="*/ 3656 h 414258"/>
              <a:gd name="connsiteX2" fmla="*/ 928529 w 928529"/>
              <a:gd name="connsiteY2" fmla="*/ 0 h 414258"/>
              <a:gd name="connsiteX3" fmla="*/ 467484 w 928529"/>
              <a:gd name="connsiteY3" fmla="*/ 408468 h 414258"/>
              <a:gd name="connsiteX4" fmla="*/ 0 w 928529"/>
              <a:gd name="connsiteY4" fmla="*/ 206062 h 414258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06062 h 414258"/>
              <a:gd name="connsiteX1" fmla="*/ 467484 w 928529"/>
              <a:gd name="connsiteY1" fmla="*/ 3656 h 414258"/>
              <a:gd name="connsiteX2" fmla="*/ 928529 w 928529"/>
              <a:gd name="connsiteY2" fmla="*/ 0 h 414258"/>
              <a:gd name="connsiteX3" fmla="*/ 467484 w 928529"/>
              <a:gd name="connsiteY3" fmla="*/ 408468 h 414258"/>
              <a:gd name="connsiteX4" fmla="*/ 0 w 928529"/>
              <a:gd name="connsiteY4" fmla="*/ 206062 h 414258"/>
              <a:gd name="connsiteX0" fmla="*/ 3585 w 932114"/>
              <a:gd name="connsiteY0" fmla="*/ 206062 h 413015"/>
              <a:gd name="connsiteX1" fmla="*/ 329401 w 932114"/>
              <a:gd name="connsiteY1" fmla="*/ 3656 h 413015"/>
              <a:gd name="connsiteX2" fmla="*/ 932114 w 932114"/>
              <a:gd name="connsiteY2" fmla="*/ 0 h 413015"/>
              <a:gd name="connsiteX3" fmla="*/ 471069 w 932114"/>
              <a:gd name="connsiteY3" fmla="*/ 408468 h 413015"/>
              <a:gd name="connsiteX4" fmla="*/ 3585 w 932114"/>
              <a:gd name="connsiteY4" fmla="*/ 206062 h 413015"/>
              <a:gd name="connsiteX0" fmla="*/ 29228 w 1023703"/>
              <a:gd name="connsiteY0" fmla="*/ 206062 h 319569"/>
              <a:gd name="connsiteX1" fmla="*/ 355044 w 1023703"/>
              <a:gd name="connsiteY1" fmla="*/ 3656 h 319569"/>
              <a:gd name="connsiteX2" fmla="*/ 957757 w 1023703"/>
              <a:gd name="connsiteY2" fmla="*/ 0 h 319569"/>
              <a:gd name="connsiteX3" fmla="*/ 953912 w 1023703"/>
              <a:gd name="connsiteY3" fmla="*/ 311876 h 319569"/>
              <a:gd name="connsiteX4" fmla="*/ 29228 w 1023703"/>
              <a:gd name="connsiteY4" fmla="*/ 206062 h 319569"/>
              <a:gd name="connsiteX0" fmla="*/ 29228 w 957757"/>
              <a:gd name="connsiteY0" fmla="*/ 206062 h 366022"/>
              <a:gd name="connsiteX1" fmla="*/ 355044 w 957757"/>
              <a:gd name="connsiteY1" fmla="*/ 3656 h 366022"/>
              <a:gd name="connsiteX2" fmla="*/ 957757 w 957757"/>
              <a:gd name="connsiteY2" fmla="*/ 0 h 366022"/>
              <a:gd name="connsiteX3" fmla="*/ 953912 w 957757"/>
              <a:gd name="connsiteY3" fmla="*/ 311876 h 366022"/>
              <a:gd name="connsiteX4" fmla="*/ 29228 w 957757"/>
              <a:gd name="connsiteY4" fmla="*/ 206062 h 366022"/>
              <a:gd name="connsiteX0" fmla="*/ 29228 w 957757"/>
              <a:gd name="connsiteY0" fmla="*/ 206062 h 366022"/>
              <a:gd name="connsiteX1" fmla="*/ 355044 w 957757"/>
              <a:gd name="connsiteY1" fmla="*/ 3656 h 366022"/>
              <a:gd name="connsiteX2" fmla="*/ 957757 w 957757"/>
              <a:gd name="connsiteY2" fmla="*/ 0 h 366022"/>
              <a:gd name="connsiteX3" fmla="*/ 953912 w 957757"/>
              <a:gd name="connsiteY3" fmla="*/ 311876 h 366022"/>
              <a:gd name="connsiteX4" fmla="*/ 29228 w 957757"/>
              <a:gd name="connsiteY4" fmla="*/ 206062 h 366022"/>
              <a:gd name="connsiteX0" fmla="*/ 29228 w 957757"/>
              <a:gd name="connsiteY0" fmla="*/ 206062 h 311876"/>
              <a:gd name="connsiteX1" fmla="*/ 355044 w 957757"/>
              <a:gd name="connsiteY1" fmla="*/ 3656 h 311876"/>
              <a:gd name="connsiteX2" fmla="*/ 957757 w 957757"/>
              <a:gd name="connsiteY2" fmla="*/ 0 h 311876"/>
              <a:gd name="connsiteX3" fmla="*/ 953912 w 957757"/>
              <a:gd name="connsiteY3" fmla="*/ 311876 h 311876"/>
              <a:gd name="connsiteX4" fmla="*/ 29228 w 957757"/>
              <a:gd name="connsiteY4" fmla="*/ 206062 h 311876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47275 w 634514"/>
              <a:gd name="connsiteY0" fmla="*/ 296214 h 320914"/>
              <a:gd name="connsiteX1" fmla="*/ 31801 w 634514"/>
              <a:gd name="connsiteY1" fmla="*/ 3656 h 320914"/>
              <a:gd name="connsiteX2" fmla="*/ 634514 w 634514"/>
              <a:gd name="connsiteY2" fmla="*/ 0 h 320914"/>
              <a:gd name="connsiteX3" fmla="*/ 630669 w 634514"/>
              <a:gd name="connsiteY3" fmla="*/ 311876 h 320914"/>
              <a:gd name="connsiteX4" fmla="*/ 47275 w 634514"/>
              <a:gd name="connsiteY4" fmla="*/ 296214 h 320914"/>
              <a:gd name="connsiteX0" fmla="*/ 51420 w 625780"/>
              <a:gd name="connsiteY0" fmla="*/ 315533 h 335396"/>
              <a:gd name="connsiteX1" fmla="*/ 23067 w 625780"/>
              <a:gd name="connsiteY1" fmla="*/ 3656 h 335396"/>
              <a:gd name="connsiteX2" fmla="*/ 625780 w 625780"/>
              <a:gd name="connsiteY2" fmla="*/ 0 h 335396"/>
              <a:gd name="connsiteX3" fmla="*/ 621935 w 625780"/>
              <a:gd name="connsiteY3" fmla="*/ 311876 h 335396"/>
              <a:gd name="connsiteX4" fmla="*/ 51420 w 625780"/>
              <a:gd name="connsiteY4" fmla="*/ 315533 h 335396"/>
              <a:gd name="connsiteX0" fmla="*/ 28353 w 602713"/>
              <a:gd name="connsiteY0" fmla="*/ 315533 h 335396"/>
              <a:gd name="connsiteX1" fmla="*/ 0 w 602713"/>
              <a:gd name="connsiteY1" fmla="*/ 3656 h 335396"/>
              <a:gd name="connsiteX2" fmla="*/ 602713 w 602713"/>
              <a:gd name="connsiteY2" fmla="*/ 0 h 335396"/>
              <a:gd name="connsiteX3" fmla="*/ 598868 w 602713"/>
              <a:gd name="connsiteY3" fmla="*/ 311876 h 335396"/>
              <a:gd name="connsiteX4" fmla="*/ 28353 w 602713"/>
              <a:gd name="connsiteY4" fmla="*/ 315533 h 335396"/>
              <a:gd name="connsiteX0" fmla="*/ 0 w 606558"/>
              <a:gd name="connsiteY0" fmla="*/ 315533 h 335396"/>
              <a:gd name="connsiteX1" fmla="*/ 3845 w 606558"/>
              <a:gd name="connsiteY1" fmla="*/ 3656 h 335396"/>
              <a:gd name="connsiteX2" fmla="*/ 606558 w 606558"/>
              <a:gd name="connsiteY2" fmla="*/ 0 h 335396"/>
              <a:gd name="connsiteX3" fmla="*/ 602713 w 606558"/>
              <a:gd name="connsiteY3" fmla="*/ 311876 h 335396"/>
              <a:gd name="connsiteX4" fmla="*/ 0 w 606558"/>
              <a:gd name="connsiteY4" fmla="*/ 315533 h 335396"/>
              <a:gd name="connsiteX0" fmla="*/ 0 w 606558"/>
              <a:gd name="connsiteY0" fmla="*/ 315533 h 315533"/>
              <a:gd name="connsiteX1" fmla="*/ 3845 w 606558"/>
              <a:gd name="connsiteY1" fmla="*/ 3656 h 315533"/>
              <a:gd name="connsiteX2" fmla="*/ 606558 w 606558"/>
              <a:gd name="connsiteY2" fmla="*/ 0 h 315533"/>
              <a:gd name="connsiteX3" fmla="*/ 602713 w 606558"/>
              <a:gd name="connsiteY3" fmla="*/ 311876 h 315533"/>
              <a:gd name="connsiteX4" fmla="*/ 0 w 606558"/>
              <a:gd name="connsiteY4" fmla="*/ 315533 h 315533"/>
              <a:gd name="connsiteX0" fmla="*/ 15473 w 602713"/>
              <a:gd name="connsiteY0" fmla="*/ 315533 h 315533"/>
              <a:gd name="connsiteX1" fmla="*/ 0 w 602713"/>
              <a:gd name="connsiteY1" fmla="*/ 3656 h 315533"/>
              <a:gd name="connsiteX2" fmla="*/ 602713 w 602713"/>
              <a:gd name="connsiteY2" fmla="*/ 0 h 315533"/>
              <a:gd name="connsiteX3" fmla="*/ 598868 w 602713"/>
              <a:gd name="connsiteY3" fmla="*/ 311876 h 315533"/>
              <a:gd name="connsiteX4" fmla="*/ 15473 w 602713"/>
              <a:gd name="connsiteY4" fmla="*/ 315533 h 315533"/>
              <a:gd name="connsiteX0" fmla="*/ 15473 w 616048"/>
              <a:gd name="connsiteY0" fmla="*/ 311877 h 311877"/>
              <a:gd name="connsiteX1" fmla="*/ 0 w 616048"/>
              <a:gd name="connsiteY1" fmla="*/ 0 h 311877"/>
              <a:gd name="connsiteX2" fmla="*/ 616048 w 616048"/>
              <a:gd name="connsiteY2" fmla="*/ 2059 h 311877"/>
              <a:gd name="connsiteX3" fmla="*/ 598868 w 616048"/>
              <a:gd name="connsiteY3" fmla="*/ 308220 h 311877"/>
              <a:gd name="connsiteX4" fmla="*/ 15473 w 616048"/>
              <a:gd name="connsiteY4" fmla="*/ 311877 h 311877"/>
              <a:gd name="connsiteX0" fmla="*/ 4043 w 616048"/>
              <a:gd name="connsiteY0" fmla="*/ 330927 h 330927"/>
              <a:gd name="connsiteX1" fmla="*/ 0 w 616048"/>
              <a:gd name="connsiteY1" fmla="*/ 0 h 330927"/>
              <a:gd name="connsiteX2" fmla="*/ 616048 w 616048"/>
              <a:gd name="connsiteY2" fmla="*/ 2059 h 330927"/>
              <a:gd name="connsiteX3" fmla="*/ 598868 w 616048"/>
              <a:gd name="connsiteY3" fmla="*/ 308220 h 330927"/>
              <a:gd name="connsiteX4" fmla="*/ 4043 w 616048"/>
              <a:gd name="connsiteY4" fmla="*/ 330927 h 330927"/>
              <a:gd name="connsiteX0" fmla="*/ 4043 w 616048"/>
              <a:gd name="connsiteY0" fmla="*/ 330927 h 330927"/>
              <a:gd name="connsiteX1" fmla="*/ 0 w 616048"/>
              <a:gd name="connsiteY1" fmla="*/ 0 h 330927"/>
              <a:gd name="connsiteX2" fmla="*/ 616048 w 616048"/>
              <a:gd name="connsiteY2" fmla="*/ 2059 h 330927"/>
              <a:gd name="connsiteX3" fmla="*/ 598868 w 616048"/>
              <a:gd name="connsiteY3" fmla="*/ 308220 h 330927"/>
              <a:gd name="connsiteX4" fmla="*/ 4043 w 616048"/>
              <a:gd name="connsiteY4" fmla="*/ 330927 h 330927"/>
              <a:gd name="connsiteX0" fmla="*/ 4043 w 616048"/>
              <a:gd name="connsiteY0" fmla="*/ 330927 h 331919"/>
              <a:gd name="connsiteX1" fmla="*/ 0 w 616048"/>
              <a:gd name="connsiteY1" fmla="*/ 0 h 331919"/>
              <a:gd name="connsiteX2" fmla="*/ 616048 w 616048"/>
              <a:gd name="connsiteY2" fmla="*/ 2059 h 331919"/>
              <a:gd name="connsiteX3" fmla="*/ 598868 w 616048"/>
              <a:gd name="connsiteY3" fmla="*/ 308220 h 331919"/>
              <a:gd name="connsiteX4" fmla="*/ 4043 w 616048"/>
              <a:gd name="connsiteY4" fmla="*/ 330927 h 331919"/>
              <a:gd name="connsiteX0" fmla="*/ 4043 w 616048"/>
              <a:gd name="connsiteY0" fmla="*/ 330927 h 336035"/>
              <a:gd name="connsiteX1" fmla="*/ 0 w 616048"/>
              <a:gd name="connsiteY1" fmla="*/ 0 h 336035"/>
              <a:gd name="connsiteX2" fmla="*/ 616048 w 616048"/>
              <a:gd name="connsiteY2" fmla="*/ 2059 h 336035"/>
              <a:gd name="connsiteX3" fmla="*/ 614108 w 616048"/>
              <a:gd name="connsiteY3" fmla="*/ 331080 h 336035"/>
              <a:gd name="connsiteX4" fmla="*/ 4043 w 616048"/>
              <a:gd name="connsiteY4" fmla="*/ 330927 h 336035"/>
              <a:gd name="connsiteX0" fmla="*/ 4043 w 616048"/>
              <a:gd name="connsiteY0" fmla="*/ 330927 h 333136"/>
              <a:gd name="connsiteX1" fmla="*/ 0 w 616048"/>
              <a:gd name="connsiteY1" fmla="*/ 0 h 333136"/>
              <a:gd name="connsiteX2" fmla="*/ 616048 w 616048"/>
              <a:gd name="connsiteY2" fmla="*/ 2059 h 333136"/>
              <a:gd name="connsiteX3" fmla="*/ 614108 w 616048"/>
              <a:gd name="connsiteY3" fmla="*/ 331080 h 333136"/>
              <a:gd name="connsiteX4" fmla="*/ 4043 w 616048"/>
              <a:gd name="connsiteY4" fmla="*/ 330927 h 333136"/>
              <a:gd name="connsiteX0" fmla="*/ 4043 w 616048"/>
              <a:gd name="connsiteY0" fmla="*/ 33092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30927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2138 w 616048"/>
              <a:gd name="connsiteY0" fmla="*/ 33854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2138 w 616048"/>
              <a:gd name="connsiteY4" fmla="*/ 338547 h 340605"/>
              <a:gd name="connsiteX0" fmla="*/ 2138 w 616048"/>
              <a:gd name="connsiteY0" fmla="*/ 33854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2138 w 616048"/>
              <a:gd name="connsiteY4" fmla="*/ 338547 h 340605"/>
              <a:gd name="connsiteX0" fmla="*/ 2138 w 616876"/>
              <a:gd name="connsiteY0" fmla="*/ 338547 h 338547"/>
              <a:gd name="connsiteX1" fmla="*/ 0 w 616876"/>
              <a:gd name="connsiteY1" fmla="*/ 0 h 338547"/>
              <a:gd name="connsiteX2" fmla="*/ 616048 w 616876"/>
              <a:gd name="connsiteY2" fmla="*/ 2059 h 338547"/>
              <a:gd name="connsiteX3" fmla="*/ 616013 w 616876"/>
              <a:gd name="connsiteY3" fmla="*/ 336795 h 338547"/>
              <a:gd name="connsiteX4" fmla="*/ 2138 w 616876"/>
              <a:gd name="connsiteY4" fmla="*/ 338547 h 338547"/>
              <a:gd name="connsiteX0" fmla="*/ 2138 w 616876"/>
              <a:gd name="connsiteY0" fmla="*/ 338547 h 344415"/>
              <a:gd name="connsiteX1" fmla="*/ 0 w 616876"/>
              <a:gd name="connsiteY1" fmla="*/ 0 h 344415"/>
              <a:gd name="connsiteX2" fmla="*/ 616048 w 616876"/>
              <a:gd name="connsiteY2" fmla="*/ 2059 h 344415"/>
              <a:gd name="connsiteX3" fmla="*/ 616013 w 616876"/>
              <a:gd name="connsiteY3" fmla="*/ 344415 h 344415"/>
              <a:gd name="connsiteX4" fmla="*/ 2138 w 616876"/>
              <a:gd name="connsiteY4" fmla="*/ 338547 h 344415"/>
              <a:gd name="connsiteX0" fmla="*/ 2138 w 616876"/>
              <a:gd name="connsiteY0" fmla="*/ 338547 h 338547"/>
              <a:gd name="connsiteX1" fmla="*/ 0 w 616876"/>
              <a:gd name="connsiteY1" fmla="*/ 0 h 338547"/>
              <a:gd name="connsiteX2" fmla="*/ 616048 w 616876"/>
              <a:gd name="connsiteY2" fmla="*/ 2059 h 338547"/>
              <a:gd name="connsiteX3" fmla="*/ 616013 w 616876"/>
              <a:gd name="connsiteY3" fmla="*/ 334890 h 338547"/>
              <a:gd name="connsiteX4" fmla="*/ 2138 w 616876"/>
              <a:gd name="connsiteY4" fmla="*/ 338547 h 338547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2059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2059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154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76" h="342510">
                <a:moveTo>
                  <a:pt x="2138" y="338547"/>
                </a:moveTo>
                <a:cubicBezTo>
                  <a:pt x="3453" y="176338"/>
                  <a:pt x="118" y="174133"/>
                  <a:pt x="0" y="0"/>
                </a:cubicBezTo>
                <a:lnTo>
                  <a:pt x="616048" y="154"/>
                </a:lnTo>
                <a:cubicBezTo>
                  <a:pt x="616048" y="111940"/>
                  <a:pt x="617935" y="186572"/>
                  <a:pt x="616013" y="342510"/>
                </a:cubicBezTo>
                <a:lnTo>
                  <a:pt x="2138" y="338547"/>
                </a:lnTo>
                <a:close/>
              </a:path>
            </a:pathLst>
          </a:custGeom>
          <a:ln w="19050" cmpd="sng">
            <a:noFill/>
          </a:ln>
        </p:spPr>
        <p:txBody>
          <a:bodyPr vert="horz" lIns="9144" tIns="9144" rIns="9144" bIns="9144" rtlCol="0" anchor="t" anchorCtr="0">
            <a:norm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50B1B3AD-80CD-4C4C-B9E6-D3174EA9BC3B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55" name="Group 46"/>
          <p:cNvGrpSpPr>
            <a:grpSpLocks noChangeAspect="1"/>
          </p:cNvGrpSpPr>
          <p:nvPr userDrawn="1"/>
        </p:nvGrpSpPr>
        <p:grpSpPr bwMode="auto">
          <a:xfrm>
            <a:off x="4367808" y="-5960"/>
            <a:ext cx="7824192" cy="639791"/>
            <a:chOff x="0" y="1846"/>
            <a:chExt cx="5760" cy="628"/>
          </a:xfrm>
        </p:grpSpPr>
        <p:sp>
          <p:nvSpPr>
            <p:cNvPr id="56" name="AutoShape 45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846"/>
              <a:ext cx="576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7" name="Freeform 47"/>
            <p:cNvSpPr>
              <a:spLocks/>
            </p:cNvSpPr>
            <p:nvPr userDrawn="1"/>
          </p:nvSpPr>
          <p:spPr bwMode="auto">
            <a:xfrm>
              <a:off x="0" y="1846"/>
              <a:ext cx="5760" cy="628"/>
            </a:xfrm>
            <a:custGeom>
              <a:avLst/>
              <a:gdLst>
                <a:gd name="T0" fmla="*/ 0 w 5760"/>
                <a:gd name="T1" fmla="*/ 0 h 628"/>
                <a:gd name="T2" fmla="*/ 361 w 5760"/>
                <a:gd name="T3" fmla="*/ 628 h 628"/>
                <a:gd name="T4" fmla="*/ 5760 w 5760"/>
                <a:gd name="T5" fmla="*/ 628 h 628"/>
                <a:gd name="T6" fmla="*/ 5760 w 5760"/>
                <a:gd name="T7" fmla="*/ 0 h 628"/>
                <a:gd name="T8" fmla="*/ 0 w 5760"/>
                <a:gd name="T9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0" h="628">
                  <a:moveTo>
                    <a:pt x="0" y="0"/>
                  </a:moveTo>
                  <a:lnTo>
                    <a:pt x="361" y="628"/>
                  </a:lnTo>
                  <a:lnTo>
                    <a:pt x="5760" y="628"/>
                  </a:lnTo>
                  <a:lnTo>
                    <a:pt x="57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13" name="Textfeld 12"/>
          <p:cNvSpPr txBox="1"/>
          <p:nvPr userDrawn="1"/>
        </p:nvSpPr>
        <p:spPr>
          <a:xfrm>
            <a:off x="4847861" y="249476"/>
            <a:ext cx="707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>
                <a:solidFill>
                  <a:schemeClr val="accent1"/>
                </a:solidFill>
                <a:latin typeface="Fira Sans" pitchFamily="34" charset="0"/>
                <a:ea typeface="Fira Sans" pitchFamily="34" charset="0"/>
              </a:rPr>
              <a:t>Klinik für Nuklearmedizin</a:t>
            </a:r>
          </a:p>
        </p:txBody>
      </p:sp>
    </p:spTree>
    <p:extLst>
      <p:ext uri="{BB962C8B-B14F-4D97-AF65-F5344CB8AC3E}">
        <p14:creationId xmlns:p14="http://schemas.microsoft.com/office/powerpoint/2010/main" val="13604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 cap="none" baseline="0">
          <a:solidFill>
            <a:srgbClr val="FFFF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bg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bg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bg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bg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07568" y="1922019"/>
            <a:ext cx="8208912" cy="2795189"/>
          </a:xfrm>
        </p:spPr>
        <p:txBody>
          <a:bodyPr wrap="square" anchor="ctr">
            <a:spAutoFit/>
          </a:bodyPr>
          <a:lstStyle/>
          <a:p>
            <a:pPr algn="ctr">
              <a:lnSpc>
                <a:spcPts val="4400"/>
              </a:lnSpc>
            </a:pPr>
            <a:r>
              <a:rPr lang="de-DE" sz="2800" u="sng" dirty="0"/>
              <a:t>Jörg-Mahlstedt-Gedächtnispreis 2022</a:t>
            </a:r>
            <a:br>
              <a:rPr lang="de-DE" sz="2800" dirty="0"/>
            </a:br>
            <a:r>
              <a:rPr lang="de-DE" sz="1800" b="0" i="1" dirty="0"/>
              <a:t>„</a:t>
            </a:r>
            <a:r>
              <a:rPr lang="de-DE" sz="1800" i="1" dirty="0" err="1">
                <a:effectLst/>
              </a:rPr>
              <a:t>Diagnostic</a:t>
            </a:r>
            <a:r>
              <a:rPr lang="de-DE" sz="1800" i="1">
                <a:effectLst/>
              </a:rPr>
              <a:t> Performance </a:t>
            </a:r>
            <a:r>
              <a:rPr lang="de-DE" sz="1800" i="1" err="1">
                <a:effectLst/>
              </a:rPr>
              <a:t>of</a:t>
            </a:r>
            <a:r>
              <a:rPr lang="de-DE" sz="1800" i="1">
                <a:effectLst/>
              </a:rPr>
              <a:t> Kwak, EU, ACR, and Korean TIRADS </a:t>
            </a:r>
            <a:r>
              <a:rPr lang="de-DE" sz="1800" i="1" err="1">
                <a:effectLst/>
              </a:rPr>
              <a:t>as</a:t>
            </a:r>
            <a:r>
              <a:rPr lang="de-DE" sz="1800" i="1">
                <a:effectLst/>
              </a:rPr>
              <a:t> Well </a:t>
            </a:r>
            <a:r>
              <a:rPr lang="de-DE" sz="1800" i="1" err="1">
                <a:effectLst/>
              </a:rPr>
              <a:t>as</a:t>
            </a:r>
            <a:r>
              <a:rPr lang="de-DE" sz="1800" i="1">
                <a:effectLst/>
              </a:rPr>
              <a:t> ATA Guidelines </a:t>
            </a:r>
            <a:r>
              <a:rPr lang="de-DE" sz="1800" i="1" err="1">
                <a:effectLst/>
              </a:rPr>
              <a:t>for</a:t>
            </a:r>
            <a:r>
              <a:rPr lang="de-DE" sz="1800" i="1">
                <a:effectLst/>
              </a:rPr>
              <a:t> </a:t>
            </a:r>
            <a:r>
              <a:rPr lang="de-DE" sz="1800" i="1" err="1">
                <a:effectLst/>
              </a:rPr>
              <a:t>the</a:t>
            </a:r>
            <a:r>
              <a:rPr lang="de-DE" sz="1800" i="1">
                <a:effectLst/>
              </a:rPr>
              <a:t> Ultrasound Risk </a:t>
            </a:r>
            <a:r>
              <a:rPr lang="de-DE" sz="1800" i="1" err="1">
                <a:effectLst/>
              </a:rPr>
              <a:t>Stratification</a:t>
            </a:r>
            <a:r>
              <a:rPr lang="de-DE" sz="1800" i="1">
                <a:effectLst/>
              </a:rPr>
              <a:t> </a:t>
            </a:r>
            <a:r>
              <a:rPr lang="de-DE" sz="1800" i="1" err="1">
                <a:effectLst/>
              </a:rPr>
              <a:t>of</a:t>
            </a:r>
            <a:r>
              <a:rPr lang="de-DE" sz="1800" i="1">
                <a:effectLst/>
              </a:rPr>
              <a:t> Non-</a:t>
            </a:r>
            <a:r>
              <a:rPr lang="de-DE" sz="1800" i="1" err="1">
                <a:effectLst/>
              </a:rPr>
              <a:t>Autonomously</a:t>
            </a:r>
            <a:r>
              <a:rPr lang="de-DE" sz="1800" i="1">
                <a:effectLst/>
              </a:rPr>
              <a:t> </a:t>
            </a:r>
            <a:r>
              <a:rPr lang="de-DE" sz="1800" i="1" err="1">
                <a:effectLst/>
              </a:rPr>
              <a:t>Functioning</a:t>
            </a:r>
            <a:r>
              <a:rPr lang="de-DE" sz="1800" i="1">
                <a:effectLst/>
              </a:rPr>
              <a:t> </a:t>
            </a:r>
            <a:r>
              <a:rPr lang="de-DE" sz="1800" i="1" err="1">
                <a:effectLst/>
              </a:rPr>
              <a:t>Thyroid</a:t>
            </a:r>
            <a:r>
              <a:rPr lang="de-DE" sz="1800" i="1">
                <a:effectLst/>
              </a:rPr>
              <a:t> </a:t>
            </a:r>
            <a:r>
              <a:rPr lang="de-DE" sz="1800" i="1" err="1">
                <a:effectLst/>
              </a:rPr>
              <a:t>Nodules</a:t>
            </a:r>
            <a:r>
              <a:rPr lang="de-DE" sz="1800" i="1">
                <a:effectLst/>
              </a:rPr>
              <a:t> in a Region </a:t>
            </a:r>
            <a:r>
              <a:rPr lang="de-DE" sz="1800" i="1" err="1">
                <a:effectLst/>
              </a:rPr>
              <a:t>with</a:t>
            </a:r>
            <a:r>
              <a:rPr lang="de-DE" sz="1800" i="1">
                <a:effectLst/>
              </a:rPr>
              <a:t> Long </a:t>
            </a:r>
            <a:r>
              <a:rPr lang="de-DE" sz="1800" i="1" err="1">
                <a:effectLst/>
              </a:rPr>
              <a:t>History</a:t>
            </a:r>
            <a:r>
              <a:rPr lang="de-DE" sz="1800" i="1">
                <a:effectLst/>
              </a:rPr>
              <a:t> </a:t>
            </a:r>
            <a:r>
              <a:rPr lang="de-DE" sz="1800" i="1" err="1">
                <a:effectLst/>
              </a:rPr>
              <a:t>of</a:t>
            </a:r>
            <a:r>
              <a:rPr lang="de-DE" sz="1800" i="1">
                <a:effectLst/>
              </a:rPr>
              <a:t> </a:t>
            </a:r>
            <a:r>
              <a:rPr lang="de-DE" sz="1800" i="1" err="1">
                <a:effectLst/>
              </a:rPr>
              <a:t>Iodine</a:t>
            </a:r>
            <a:r>
              <a:rPr lang="de-DE" sz="1800" i="1">
                <a:effectLst/>
              </a:rPr>
              <a:t> </a:t>
            </a:r>
            <a:r>
              <a:rPr lang="de-DE" sz="1800" i="1" err="1">
                <a:effectLst/>
              </a:rPr>
              <a:t>Deficiency</a:t>
            </a:r>
            <a:r>
              <a:rPr lang="de-DE" sz="1800" i="1">
                <a:effectLst/>
              </a:rPr>
              <a:t>: A German Multicenter Trial“</a:t>
            </a:r>
            <a:endParaRPr lang="de-DE" sz="2800" i="1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5447928" y="4968552"/>
            <a:ext cx="6744072" cy="1916832"/>
          </a:xfrm>
          <a:solidFill>
            <a:schemeClr val="bg1">
              <a:alpha val="26092"/>
            </a:schemeClr>
          </a:solidFill>
        </p:spPr>
        <p:txBody>
          <a:bodyPr>
            <a:normAutofit/>
          </a:bodyPr>
          <a:lstStyle/>
          <a:p>
            <a:endParaRPr lang="de-DE" sz="400" dirty="0">
              <a:solidFill>
                <a:schemeClr val="tx1"/>
              </a:solidFill>
            </a:endParaRPr>
          </a:p>
          <a:p>
            <a:r>
              <a:rPr lang="de-DE" sz="1800" b="1" dirty="0">
                <a:solidFill>
                  <a:schemeClr val="tx1"/>
                </a:solidFill>
              </a:rPr>
              <a:t>23.09.2022 I 16:15 Uhr I Berlin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1835150" indent="-1835150"/>
            <a:r>
              <a:rPr lang="de-DE" sz="1800" dirty="0">
                <a:solidFill>
                  <a:schemeClr val="tx1"/>
                </a:solidFill>
              </a:rPr>
              <a:t>Preisverleihung:	Prof. Dr. med. Dr. rer. </a:t>
            </a:r>
            <a:r>
              <a:rPr lang="de-DE" sz="1800" dirty="0" err="1">
                <a:solidFill>
                  <a:schemeClr val="tx1"/>
                </a:solidFill>
              </a:rPr>
              <a:t>medic</a:t>
            </a:r>
            <a:r>
              <a:rPr lang="de-DE" sz="1800" dirty="0">
                <a:solidFill>
                  <a:schemeClr val="tx1"/>
                </a:solidFill>
              </a:rPr>
              <a:t>. Dipl.-Phys.</a:t>
            </a:r>
          </a:p>
          <a:p>
            <a:pPr marL="1835150" indent="-1835150"/>
            <a:r>
              <a:rPr lang="de-DE" sz="1800" dirty="0">
                <a:solidFill>
                  <a:schemeClr val="tx1"/>
                </a:solidFill>
              </a:rPr>
              <a:t>	Wolfgang Schäfer (Mönchengladbach)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sz="1800" dirty="0">
                <a:solidFill>
                  <a:schemeClr val="tx1"/>
                </a:solidFill>
              </a:rPr>
              <a:t>Preisträger: 	PD Dr. med. Philipp Seifert (Jena)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5569EF-297A-9F1B-80C3-ABC0BCA44D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5"/>
          <a:stretch/>
        </p:blipFill>
        <p:spPr>
          <a:xfrm>
            <a:off x="119336" y="5085184"/>
            <a:ext cx="5078069" cy="1597911"/>
          </a:xfrm>
          <a:prstGeom prst="rect">
            <a:avLst/>
          </a:prstGeom>
        </p:spPr>
      </p:pic>
      <p:pic>
        <p:nvPicPr>
          <p:cNvPr id="5" name="Grafik 4" descr="Ein Bild, das Text, Mann, Person enthält.&#10;&#10;Automatisch generierte Beschreibung">
            <a:extLst>
              <a:ext uri="{FF2B5EF4-FFF2-40B4-BE49-F238E27FC236}">
                <a16:creationId xmlns:a16="http://schemas.microsoft.com/office/drawing/2014/main" id="{3615282B-1955-CA71-6652-6F7D577C40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1" t="6607" r="6281" b="5611"/>
          <a:stretch/>
        </p:blipFill>
        <p:spPr>
          <a:xfrm>
            <a:off x="10344472" y="2060848"/>
            <a:ext cx="1650211" cy="247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8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AA4E982-70C0-585F-94E7-1E251B3FA809}"/>
              </a:ext>
            </a:extLst>
          </p:cNvPr>
          <p:cNvSpPr txBox="1"/>
          <p:nvPr/>
        </p:nvSpPr>
        <p:spPr>
          <a:xfrm>
            <a:off x="5303913" y="116632"/>
            <a:ext cx="2125257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6B7CB06-6A3D-34C4-9698-F473F4794575}"/>
              </a:ext>
            </a:extLst>
          </p:cNvPr>
          <p:cNvSpPr txBox="1">
            <a:spLocks/>
          </p:cNvSpPr>
          <p:nvPr/>
        </p:nvSpPr>
        <p:spPr>
          <a:xfrm>
            <a:off x="0" y="692696"/>
            <a:ext cx="12192000" cy="6588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Receiver Operating </a:t>
            </a:r>
            <a:r>
              <a:rPr lang="de-DE" dirty="0" err="1">
                <a:solidFill>
                  <a:schemeClr val="accent1"/>
                </a:solidFill>
              </a:rPr>
              <a:t>Curves</a:t>
            </a:r>
            <a:r>
              <a:rPr lang="de-DE" dirty="0">
                <a:solidFill>
                  <a:schemeClr val="accent1"/>
                </a:solidFill>
              </a:rPr>
              <a:t> (ROC) und Areas </a:t>
            </a:r>
            <a:r>
              <a:rPr lang="de-DE" dirty="0" err="1">
                <a:solidFill>
                  <a:schemeClr val="accent1"/>
                </a:solidFill>
              </a:rPr>
              <a:t>under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the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Curve</a:t>
            </a:r>
            <a:r>
              <a:rPr lang="de-DE" dirty="0">
                <a:solidFill>
                  <a:schemeClr val="accent1"/>
                </a:solidFill>
              </a:rPr>
              <a:t> (AUC)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2E573E-573B-958B-C5E4-11651C091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12776"/>
            <a:ext cx="6637963" cy="5421228"/>
          </a:xfrm>
          <a:prstGeom prst="rect">
            <a:avLst/>
          </a:prstGeom>
        </p:spPr>
      </p:pic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73EC666D-8E84-915E-C991-7535D7555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726700"/>
              </p:ext>
            </p:extLst>
          </p:nvPr>
        </p:nvGraphicFramePr>
        <p:xfrm>
          <a:off x="7508449" y="1677510"/>
          <a:ext cx="4060159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4605">
                  <a:extLst>
                    <a:ext uri="{9D8B030D-6E8A-4147-A177-3AD203B41FA5}">
                      <a16:colId xmlns:a16="http://schemas.microsoft.com/office/drawing/2014/main" val="211725945"/>
                    </a:ext>
                  </a:extLst>
                </a:gridCol>
                <a:gridCol w="1505554">
                  <a:extLst>
                    <a:ext uri="{9D8B030D-6E8A-4147-A177-3AD203B41FA5}">
                      <a16:colId xmlns:a16="http://schemas.microsoft.com/office/drawing/2014/main" val="1285369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415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Kwak-TIRADS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3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 TI-RADS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812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 TIRADS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93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Korean-TIRADS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19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 Guidelines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242184"/>
                  </a:ext>
                </a:extLst>
              </a:tr>
            </a:tbl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8176C2ED-31FB-98E9-7579-34B9A578A225}"/>
              </a:ext>
            </a:extLst>
          </p:cNvPr>
          <p:cNvSpPr/>
          <p:nvPr/>
        </p:nvSpPr>
        <p:spPr>
          <a:xfrm>
            <a:off x="7450924" y="4869160"/>
            <a:ext cx="4693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Hanley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&amp; McNeil Vergleichstest:</a:t>
            </a:r>
          </a:p>
          <a:p>
            <a:pPr>
              <a:buClr>
                <a:schemeClr val="accent1"/>
              </a:buClr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keine signifikanten Unterschiede zwischen den Systemen</a:t>
            </a:r>
          </a:p>
          <a:p>
            <a:pPr>
              <a:buClr>
                <a:schemeClr val="accent1"/>
              </a:buClr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(p-Werte zwischen 0,702 und 0,941)</a:t>
            </a:r>
          </a:p>
        </p:txBody>
      </p:sp>
    </p:spTree>
    <p:extLst>
      <p:ext uri="{BB962C8B-B14F-4D97-AF65-F5344CB8AC3E}">
        <p14:creationId xmlns:p14="http://schemas.microsoft.com/office/powerpoint/2010/main" val="170009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AA4E982-70C0-585F-94E7-1E251B3FA809}"/>
              </a:ext>
            </a:extLst>
          </p:cNvPr>
          <p:cNvSpPr txBox="1"/>
          <p:nvPr/>
        </p:nvSpPr>
        <p:spPr>
          <a:xfrm>
            <a:off x="5303913" y="116632"/>
            <a:ext cx="2125257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6B7CB06-6A3D-34C4-9698-F473F4794575}"/>
              </a:ext>
            </a:extLst>
          </p:cNvPr>
          <p:cNvSpPr txBox="1">
            <a:spLocks/>
          </p:cNvSpPr>
          <p:nvPr/>
        </p:nvSpPr>
        <p:spPr>
          <a:xfrm>
            <a:off x="0" y="681933"/>
            <a:ext cx="12192000" cy="6588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Diagnostische Parameter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CDDAEA56-3EA8-20C1-F12A-D41F64364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595339"/>
              </p:ext>
            </p:extLst>
          </p:nvPr>
        </p:nvGraphicFramePr>
        <p:xfrm>
          <a:off x="839416" y="1444260"/>
          <a:ext cx="10205503" cy="5225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2944">
                  <a:extLst>
                    <a:ext uri="{9D8B030D-6E8A-4147-A177-3AD203B41FA5}">
                      <a16:colId xmlns:a16="http://schemas.microsoft.com/office/drawing/2014/main" val="114721434"/>
                    </a:ext>
                  </a:extLst>
                </a:gridCol>
                <a:gridCol w="1628499">
                  <a:extLst>
                    <a:ext uri="{9D8B030D-6E8A-4147-A177-3AD203B41FA5}">
                      <a16:colId xmlns:a16="http://schemas.microsoft.com/office/drawing/2014/main" val="903546447"/>
                    </a:ext>
                  </a:extLst>
                </a:gridCol>
                <a:gridCol w="1631015">
                  <a:extLst>
                    <a:ext uri="{9D8B030D-6E8A-4147-A177-3AD203B41FA5}">
                      <a16:colId xmlns:a16="http://schemas.microsoft.com/office/drawing/2014/main" val="2785111238"/>
                    </a:ext>
                  </a:extLst>
                </a:gridCol>
                <a:gridCol w="1631015">
                  <a:extLst>
                    <a:ext uri="{9D8B030D-6E8A-4147-A177-3AD203B41FA5}">
                      <a16:colId xmlns:a16="http://schemas.microsoft.com/office/drawing/2014/main" val="2855669712"/>
                    </a:ext>
                  </a:extLst>
                </a:gridCol>
                <a:gridCol w="1631015">
                  <a:extLst>
                    <a:ext uri="{9D8B030D-6E8A-4147-A177-3AD203B41FA5}">
                      <a16:colId xmlns:a16="http://schemas.microsoft.com/office/drawing/2014/main" val="396635620"/>
                    </a:ext>
                  </a:extLst>
                </a:gridCol>
                <a:gridCol w="1631015">
                  <a:extLst>
                    <a:ext uri="{9D8B030D-6E8A-4147-A177-3AD203B41FA5}">
                      <a16:colId xmlns:a16="http://schemas.microsoft.com/office/drawing/2014/main" val="2653310577"/>
                    </a:ext>
                  </a:extLst>
                </a:gridCol>
              </a:tblGrid>
              <a:tr h="7463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de-DE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Kwak-</a:t>
                      </a:r>
                      <a:endParaRPr lang="de-DE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TIRADS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</a:t>
                      </a:r>
                      <a:endParaRPr lang="de-DE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TI-RADS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EU-</a:t>
                      </a:r>
                      <a:endParaRPr lang="de-DE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TIRADS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Korean-</a:t>
                      </a:r>
                      <a:endParaRPr lang="de-DE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TIRADS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</a:t>
                      </a:r>
                      <a:endParaRPr lang="de-DE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Guidelines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09131971"/>
                  </a:ext>
                </a:extLst>
              </a:tr>
              <a:tr h="7292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Cut-off</a:t>
                      </a:r>
                      <a:endParaRPr lang="de-DE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(benign vs. malignant)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4c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TR5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855849591"/>
                  </a:ext>
                </a:extLst>
              </a:tr>
              <a:tr h="4169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PPV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(CI-95)</a:t>
                      </a:r>
                      <a:endParaRPr lang="de-DE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(0.36–0.43)</a:t>
                      </a:r>
                      <a:endParaRPr lang="de-DE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(0.35–0.42)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(0.30–0.34)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(0.41–0.49)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(0.38–0.46)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300207316"/>
                  </a:ext>
                </a:extLst>
              </a:tr>
              <a:tr h="7463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NPV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(CI-95)</a:t>
                      </a:r>
                      <a:endParaRPr lang="de-DE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(0.92–0.95)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(0.92–0.94)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(0.94–0.97)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(0.92–0.94)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(0.93–0.96)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72121256"/>
                  </a:ext>
                </a:extLst>
              </a:tr>
              <a:tr h="7463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Sensitivität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(CI-95)</a:t>
                      </a:r>
                      <a:endParaRPr lang="de-DE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(0.64–0.76)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(0.61–0.74)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(0.78–0.88)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(0.60–0.73)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(0.70–0.83)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733261243"/>
                  </a:ext>
                </a:extLst>
              </a:tr>
              <a:tr h="7463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Spezifität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(CI-95)</a:t>
                      </a:r>
                      <a:endParaRPr lang="de-DE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(0.78–0.82)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(0.77–0.82)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(0.64–0.70)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(0.82–0.87)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(0.77–0.82)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8626033"/>
                  </a:ext>
                </a:extLst>
              </a:tr>
              <a:tr h="7463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Genauigkeit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(CI-95)</a:t>
                      </a:r>
                      <a:endParaRPr lang="de-DE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(0.76–0.81)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(0.75–0.80)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(0.67–0.72)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(0.79–0.84)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de-DE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(0.77––0.82)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523338634"/>
                  </a:ext>
                </a:extLst>
              </a:tr>
            </a:tbl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14428694-0DCF-25B1-33B2-8F0302016BA4}"/>
              </a:ext>
            </a:extLst>
          </p:cNvPr>
          <p:cNvSpPr/>
          <p:nvPr/>
        </p:nvSpPr>
        <p:spPr>
          <a:xfrm>
            <a:off x="623392" y="3041040"/>
            <a:ext cx="10729192" cy="1396072"/>
          </a:xfrm>
          <a:prstGeom prst="rect">
            <a:avLst/>
          </a:prstGeom>
          <a:solidFill>
            <a:schemeClr val="bg1">
              <a:alpha val="9533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F37C927-30BF-C28B-885D-D77482AC74D6}"/>
              </a:ext>
            </a:extLst>
          </p:cNvPr>
          <p:cNvSpPr/>
          <p:nvPr/>
        </p:nvSpPr>
        <p:spPr>
          <a:xfrm>
            <a:off x="731404" y="4437112"/>
            <a:ext cx="10729192" cy="2304256"/>
          </a:xfrm>
          <a:prstGeom prst="rect">
            <a:avLst/>
          </a:prstGeom>
          <a:solidFill>
            <a:schemeClr val="bg1">
              <a:alpha val="9533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28E6FCB-4F46-92A2-4E8C-BFBEE69EB2A4}"/>
              </a:ext>
            </a:extLst>
          </p:cNvPr>
          <p:cNvSpPr/>
          <p:nvPr/>
        </p:nvSpPr>
        <p:spPr>
          <a:xfrm>
            <a:off x="839416" y="5928682"/>
            <a:ext cx="10205502" cy="740678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D9E8F18-A884-9538-976F-DE7E1C8DBE12}"/>
              </a:ext>
            </a:extLst>
          </p:cNvPr>
          <p:cNvSpPr/>
          <p:nvPr/>
        </p:nvSpPr>
        <p:spPr>
          <a:xfrm>
            <a:off x="6142494" y="5172506"/>
            <a:ext cx="1656184" cy="740678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4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AA4E982-70C0-585F-94E7-1E251B3FA809}"/>
              </a:ext>
            </a:extLst>
          </p:cNvPr>
          <p:cNvSpPr txBox="1"/>
          <p:nvPr/>
        </p:nvSpPr>
        <p:spPr>
          <a:xfrm>
            <a:off x="5303913" y="116632"/>
            <a:ext cx="2125257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6B7CB06-6A3D-34C4-9698-F473F4794575}"/>
              </a:ext>
            </a:extLst>
          </p:cNvPr>
          <p:cNvSpPr txBox="1">
            <a:spLocks/>
          </p:cNvSpPr>
          <p:nvPr/>
        </p:nvSpPr>
        <p:spPr>
          <a:xfrm>
            <a:off x="0" y="681933"/>
            <a:ext cx="12192000" cy="6588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Diagnostische Parameter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2FC378-96D0-AC0A-FFA1-BDCDAA9DE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341294"/>
            <a:ext cx="9221524" cy="551723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217AFF3-C7C0-6B97-EAD8-7E6D8EF790CB}"/>
              </a:ext>
            </a:extLst>
          </p:cNvPr>
          <p:cNvSpPr/>
          <p:nvPr/>
        </p:nvSpPr>
        <p:spPr>
          <a:xfrm>
            <a:off x="2151058" y="1556792"/>
            <a:ext cx="3744416" cy="4968552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5D1299-EB47-BD45-EF14-B20029358AEA}"/>
              </a:ext>
            </a:extLst>
          </p:cNvPr>
          <p:cNvSpPr/>
          <p:nvPr/>
        </p:nvSpPr>
        <p:spPr>
          <a:xfrm>
            <a:off x="6543546" y="1556792"/>
            <a:ext cx="3744416" cy="4968552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52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AA4E982-70C0-585F-94E7-1E251B3FA809}"/>
              </a:ext>
            </a:extLst>
          </p:cNvPr>
          <p:cNvSpPr txBox="1"/>
          <p:nvPr/>
        </p:nvSpPr>
        <p:spPr>
          <a:xfrm>
            <a:off x="5303913" y="116632"/>
            <a:ext cx="2125257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6B7CB06-6A3D-34C4-9698-F473F4794575}"/>
              </a:ext>
            </a:extLst>
          </p:cNvPr>
          <p:cNvSpPr txBox="1">
            <a:spLocks/>
          </p:cNvSpPr>
          <p:nvPr/>
        </p:nvSpPr>
        <p:spPr>
          <a:xfrm>
            <a:off x="0" y="764704"/>
            <a:ext cx="12192000" cy="6588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CAVE ATA – 11,1% der SD-Knoten sind nicht klassifizierbar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DD6C50-9C8A-7E0E-B6DF-802C09C0A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7193" r="13376" b="20757"/>
          <a:stretch/>
        </p:blipFill>
        <p:spPr>
          <a:xfrm>
            <a:off x="335360" y="1495547"/>
            <a:ext cx="8137196" cy="531782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975A2A8-C924-C683-323D-ADFD106BC062}"/>
              </a:ext>
            </a:extLst>
          </p:cNvPr>
          <p:cNvSpPr/>
          <p:nvPr/>
        </p:nvSpPr>
        <p:spPr>
          <a:xfrm>
            <a:off x="8608002" y="2276872"/>
            <a:ext cx="33840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de-DE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>
                <a:schemeClr val="accent1"/>
              </a:buClr>
            </a:pP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isoechogene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Knoten mit suspekten US-Eigenschaften (z.B. irreguläre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Berandung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, TTW, Mikrokalk, …) werden im ATA Atlas nicht berücksichtigt</a:t>
            </a:r>
          </a:p>
        </p:txBody>
      </p:sp>
    </p:spTree>
    <p:extLst>
      <p:ext uri="{BB962C8B-B14F-4D97-AF65-F5344CB8AC3E}">
        <p14:creationId xmlns:p14="http://schemas.microsoft.com/office/powerpoint/2010/main" val="48226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AA4E982-70C0-585F-94E7-1E251B3FA809}"/>
              </a:ext>
            </a:extLst>
          </p:cNvPr>
          <p:cNvSpPr txBox="1"/>
          <p:nvPr/>
        </p:nvSpPr>
        <p:spPr>
          <a:xfrm>
            <a:off x="5303913" y="116632"/>
            <a:ext cx="2125257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Fazit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3797CB1-4C6D-0CE4-4CB5-6286544BF1D2}"/>
              </a:ext>
            </a:extLst>
          </p:cNvPr>
          <p:cNvSpPr/>
          <p:nvPr/>
        </p:nvSpPr>
        <p:spPr>
          <a:xfrm>
            <a:off x="119336" y="4715427"/>
            <a:ext cx="11953328" cy="188192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  <a:buClr>
                <a:srgbClr val="0056A2"/>
              </a:buClr>
              <a:defRPr/>
            </a:pPr>
            <a:r>
              <a:rPr lang="de-DE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Alle untersuchten Risikostratifizierungssysteme zeigten eine gute Performance in einem multizentrischen deutschen Patientenkollektiv mit </a:t>
            </a:r>
            <a:r>
              <a:rPr lang="de-DE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szintigraphischer</a:t>
            </a:r>
            <a:r>
              <a:rPr lang="de-DE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Vorselektion, aber:</a:t>
            </a:r>
          </a:p>
          <a:p>
            <a:pPr marL="342900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EU-TIRADS mit schlechtester diagnostischer Genauigkeit, v.a. aufgrund der geringen Spezifität </a:t>
            </a:r>
          </a:p>
          <a:p>
            <a:pPr marL="342900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ATA Guidelines bei &gt; 10% der SD-Knoten nicht zuverlässig anwendbar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667A3ED-98DC-5F70-5524-8E3D526EC4B2}"/>
              </a:ext>
            </a:extLst>
          </p:cNvPr>
          <p:cNvSpPr txBox="1">
            <a:spLocks/>
          </p:cNvSpPr>
          <p:nvPr/>
        </p:nvSpPr>
        <p:spPr>
          <a:xfrm>
            <a:off x="0" y="4066309"/>
            <a:ext cx="12192000" cy="6588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Zusammenfassung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848A222-D30A-8A89-E8D0-C09ACF433472}"/>
              </a:ext>
            </a:extLst>
          </p:cNvPr>
          <p:cNvSpPr txBox="1">
            <a:spLocks/>
          </p:cNvSpPr>
          <p:nvPr/>
        </p:nvSpPr>
        <p:spPr>
          <a:xfrm>
            <a:off x="0" y="681933"/>
            <a:ext cx="12192000" cy="6588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Limitationen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D1A01AC-6F57-44D3-85F6-669795E8B87C}"/>
              </a:ext>
            </a:extLst>
          </p:cNvPr>
          <p:cNvSpPr/>
          <p:nvPr/>
        </p:nvSpPr>
        <p:spPr>
          <a:xfrm>
            <a:off x="119336" y="1299113"/>
            <a:ext cx="11953328" cy="280525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Selektions-Bias: nur zytologisch oder histologisch gesicherte Knoten eingeschlossen </a:t>
            </a:r>
          </a:p>
          <a:p>
            <a:pPr marL="355600">
              <a:lnSpc>
                <a:spcPct val="150000"/>
              </a:lnSpc>
              <a:buClr>
                <a:srgbClr val="0056A2"/>
              </a:buClr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hohe Malignitätsrate von 15,6 % 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trotz regelmäßiger konsensbildender Onlinekonferenzen und Fallbesprechungen sowie einer gemeinsamen Studie zur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Interobserver-Übereinstimmungs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(Seifert et al.,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Endocrine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2020)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ist die Studie hinsichtlich der Interobservervariabilität nicht vollständig bereinigt (unterschiedliche Untersucher mit unterschiedlichen US-Geräten)</a:t>
            </a:r>
          </a:p>
        </p:txBody>
      </p:sp>
    </p:spTree>
    <p:extLst>
      <p:ext uri="{BB962C8B-B14F-4D97-AF65-F5344CB8AC3E}">
        <p14:creationId xmlns:p14="http://schemas.microsoft.com/office/powerpoint/2010/main" val="174180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1504" y="1844824"/>
            <a:ext cx="8659992" cy="908680"/>
          </a:xfrm>
        </p:spPr>
        <p:txBody>
          <a:bodyPr>
            <a:normAutofit/>
          </a:bodyPr>
          <a:lstStyle/>
          <a:p>
            <a:pPr algn="ctr"/>
            <a:r>
              <a:rPr lang="de-DE" sz="3600"/>
              <a:t>Vielen Dank für Ihre Aufmerksamkeit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097" y="3070472"/>
            <a:ext cx="4896544" cy="391776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51384" y="3789040"/>
            <a:ext cx="489654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>
                <a:solidFill>
                  <a:schemeClr val="accent1"/>
                </a:solidFill>
              </a:rPr>
              <a:t>PD Dr. med. Philipp Seifert</a:t>
            </a:r>
          </a:p>
          <a:p>
            <a:r>
              <a:rPr lang="de-DE">
                <a:solidFill>
                  <a:schemeClr val="accent1"/>
                </a:solidFill>
              </a:rPr>
              <a:t>Klinik für Nuklearmedizin</a:t>
            </a:r>
          </a:p>
          <a:p>
            <a:r>
              <a:rPr lang="de-DE">
                <a:solidFill>
                  <a:schemeClr val="accent1"/>
                </a:solidFill>
              </a:rPr>
              <a:t>Universitätsklinikum Jena</a:t>
            </a:r>
          </a:p>
          <a:p>
            <a:r>
              <a:rPr lang="de-DE">
                <a:solidFill>
                  <a:schemeClr val="accent1"/>
                </a:solidFill>
              </a:rPr>
              <a:t>Am Klinikum 1, Gebäude A4 Ebene U1</a:t>
            </a:r>
          </a:p>
          <a:p>
            <a:r>
              <a:rPr lang="de-DE">
                <a:solidFill>
                  <a:schemeClr val="accent1"/>
                </a:solidFill>
              </a:rPr>
              <a:t>07747 Jena </a:t>
            </a:r>
            <a:r>
              <a:rPr lang="de-DE" err="1">
                <a:solidFill>
                  <a:schemeClr val="accent1"/>
                </a:solidFill>
              </a:rPr>
              <a:t>Lobeda</a:t>
            </a:r>
            <a:r>
              <a:rPr lang="de-DE">
                <a:solidFill>
                  <a:schemeClr val="accent1"/>
                </a:solidFill>
              </a:rPr>
              <a:t>-Ost</a:t>
            </a:r>
          </a:p>
          <a:p>
            <a:r>
              <a:rPr lang="en-US">
                <a:solidFill>
                  <a:schemeClr val="accent1"/>
                </a:solidFill>
              </a:rPr>
              <a:t>T: +49-3641-9329801</a:t>
            </a:r>
          </a:p>
          <a:p>
            <a:r>
              <a:rPr lang="is-IS">
                <a:solidFill>
                  <a:schemeClr val="accent1"/>
                </a:solidFill>
              </a:rPr>
              <a:t>F: +49-3641-9329802</a:t>
            </a:r>
          </a:p>
          <a:p>
            <a:r>
              <a:rPr lang="is-IS">
                <a:solidFill>
                  <a:schemeClr val="accent1"/>
                </a:solidFill>
              </a:rPr>
              <a:t>E: philipp.seifert@med.uni-jena.de</a:t>
            </a:r>
          </a:p>
          <a:p>
            <a:r>
              <a:rPr lang="de-DE" err="1">
                <a:solidFill>
                  <a:schemeClr val="accent1"/>
                </a:solidFill>
              </a:rPr>
              <a:t>www.nuklearmedizin.uniklinik-jena.de</a:t>
            </a:r>
            <a:endParaRPr lang="de-DE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9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4EF4679B-1A99-7646-B752-4303944C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052" y="6585214"/>
            <a:ext cx="616876" cy="342510"/>
          </a:xfrm>
        </p:spPr>
        <p:txBody>
          <a:bodyPr/>
          <a:lstStyle/>
          <a:p>
            <a:fld id="{50B1B3AD-80CD-4C4C-B9E6-D3174EA9BC3B}" type="slidenum">
              <a:rPr lang="de-DE" smtClean="0"/>
              <a:t>2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776908" y="1561487"/>
            <a:ext cx="11295756" cy="5107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de-DE" sz="2200">
                <a:latin typeface="Arial" panose="020B0604020202020204" pitchFamily="34" charset="0"/>
                <a:cs typeface="Arial" panose="020B0604020202020204" pitchFamily="34" charset="0"/>
              </a:rPr>
              <a:t>PD Dr. med. Simone Schenke (Bayreuth)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de-DE" sz="2200">
                <a:latin typeface="Arial" panose="020B0604020202020204" pitchFamily="34" charset="0"/>
                <a:cs typeface="Arial" panose="020B0604020202020204" pitchFamily="34" charset="0"/>
              </a:rPr>
              <a:t>PD Dr. med. Michael Zimny (Hanau)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de-DE" sz="2200">
                <a:latin typeface="Arial" panose="020B0604020202020204" pitchFamily="34" charset="0"/>
                <a:cs typeface="Arial" panose="020B0604020202020204" pitchFamily="34" charset="0"/>
              </a:rPr>
              <a:t>Prof. Dr. med. Rainer Görges (Duisburg)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de-DE" sz="2200">
                <a:latin typeface="Arial" panose="020B0604020202020204" pitchFamily="34" charset="0"/>
                <a:cs typeface="Arial" panose="020B0604020202020204" pitchFamily="34" charset="0"/>
              </a:rPr>
              <a:t>Prof. Dr. med. Alexander Stahl (Augsburg)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de-DE" sz="2200">
                <a:latin typeface="Arial" panose="020B0604020202020204" pitchFamily="34" charset="0"/>
                <a:cs typeface="Arial" panose="020B0604020202020204" pitchFamily="34" charset="0"/>
              </a:rPr>
              <a:t>Dr. med. Michael Grunert und Dr. med. Burkhard Klemenz (Ulm)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de-DE" sz="2200">
                <a:latin typeface="Arial" panose="020B0604020202020204" pitchFamily="34" charset="0"/>
                <a:cs typeface="Arial" panose="020B0604020202020204" pitchFamily="34" charset="0"/>
              </a:rPr>
              <a:t>Dr. med. Daniel Gröner und Dr. med. Justus Baumgarten (Frankfurt am Main)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de-DE" sz="2200">
                <a:latin typeface="Arial" panose="020B0604020202020204" pitchFamily="34" charset="0"/>
                <a:cs typeface="Arial" panose="020B0604020202020204" pitchFamily="34" charset="0"/>
              </a:rPr>
              <a:t>Prof. Dr. med. Michael </a:t>
            </a:r>
            <a:r>
              <a:rPr lang="de-DE" sz="2200" err="1">
                <a:latin typeface="Arial" panose="020B0604020202020204" pitchFamily="34" charset="0"/>
                <a:cs typeface="Arial" panose="020B0604020202020204" pitchFamily="34" charset="0"/>
              </a:rPr>
              <a:t>Kreißl</a:t>
            </a:r>
            <a:r>
              <a:rPr lang="de-DE" sz="2200">
                <a:latin typeface="Arial" panose="020B0604020202020204" pitchFamily="34" charset="0"/>
                <a:cs typeface="Arial" panose="020B0604020202020204" pitchFamily="34" charset="0"/>
              </a:rPr>
              <a:t> und Dr. med. Manuela Petersen (Magdeburg)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de-DE" sz="2200">
                <a:latin typeface="Arial" panose="020B0604020202020204" pitchFamily="34" charset="0"/>
                <a:cs typeface="Arial" panose="020B0604020202020204" pitchFamily="34" charset="0"/>
              </a:rPr>
              <a:t>Dr. med. Dipl.-Phys. Johannes-Paul Richter (Berlin)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de-DE" sz="2200">
                <a:latin typeface="Arial" panose="020B0604020202020204" pitchFamily="34" charset="0"/>
                <a:cs typeface="Arial" panose="020B0604020202020204" pitchFamily="34" charset="0"/>
              </a:rPr>
              <a:t>Dr. med. Franziska Veit (Koblenz)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de-DE" sz="2200">
                <a:latin typeface="Arial" panose="020B0604020202020204" pitchFamily="34" charset="0"/>
                <a:cs typeface="Arial" panose="020B0604020202020204" pitchFamily="34" charset="0"/>
              </a:rPr>
              <a:t>PD Dr. med. Verena </a:t>
            </a:r>
            <a:r>
              <a:rPr lang="de-DE" sz="2200" err="1">
                <a:latin typeface="Arial" panose="020B0604020202020204" pitchFamily="34" charset="0"/>
                <a:cs typeface="Arial" panose="020B0604020202020204" pitchFamily="34" charset="0"/>
              </a:rPr>
              <a:t>Ruhlmann</a:t>
            </a:r>
            <a:r>
              <a:rPr lang="de-DE" sz="2200">
                <a:latin typeface="Arial" panose="020B0604020202020204" pitchFamily="34" charset="0"/>
                <a:cs typeface="Arial" panose="020B0604020202020204" pitchFamily="34" charset="0"/>
              </a:rPr>
              <a:t> (Essen)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0" y="764704"/>
            <a:ext cx="12192000" cy="6588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German TIRADS Study Group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458D84C-5314-8554-A83F-01E481944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80" y="625332"/>
            <a:ext cx="2887248" cy="21473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72E16E1-642D-3BE6-533A-07B1962C1CB1}"/>
              </a:ext>
            </a:extLst>
          </p:cNvPr>
          <p:cNvSpPr/>
          <p:nvPr/>
        </p:nvSpPr>
        <p:spPr>
          <a:xfrm>
            <a:off x="9516112" y="2924944"/>
            <a:ext cx="2124504" cy="49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www.tirads.de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1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4EF4679B-1A99-7646-B752-4303944C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052" y="6585214"/>
            <a:ext cx="616876" cy="342510"/>
          </a:xfrm>
        </p:spPr>
        <p:txBody>
          <a:bodyPr/>
          <a:lstStyle/>
          <a:p>
            <a:fld id="{50B1B3AD-80CD-4C4C-B9E6-D3174EA9BC3B}" type="slidenum">
              <a:rPr lang="de-DE" smtClean="0"/>
              <a:t>3</a:t>
            </a:fld>
            <a:endParaRPr lang="de-DE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4B7B03D0-887D-F09B-4459-688C66507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63" y="548680"/>
            <a:ext cx="9585274" cy="6309320"/>
          </a:xfrm>
          <a:prstGeom prst="rect">
            <a:avLst/>
          </a:prstGeom>
        </p:spPr>
      </p:pic>
      <p:pic>
        <p:nvPicPr>
          <p:cNvPr id="8" name="Grafik 7" descr="Ein Bild, das Text, drinnen, Screenshot enthält.&#10;&#10;Automatisch generierte Beschreibung">
            <a:extLst>
              <a:ext uri="{FF2B5EF4-FFF2-40B4-BE49-F238E27FC236}">
                <a16:creationId xmlns:a16="http://schemas.microsoft.com/office/drawing/2014/main" id="{1476B049-72D2-A6A1-6B0E-7EB6C95E5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2" y="5229200"/>
            <a:ext cx="2355492" cy="15672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CA68C94-5DEB-AB06-1DA1-12DE00EB88A7}"/>
              </a:ext>
            </a:extLst>
          </p:cNvPr>
          <p:cNvSpPr/>
          <p:nvPr/>
        </p:nvSpPr>
        <p:spPr>
          <a:xfrm>
            <a:off x="3791744" y="764704"/>
            <a:ext cx="4807041" cy="465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de-DE">
                <a:latin typeface="Palatino Linotype" panose="02040502050505030304" pitchFamily="18" charset="0"/>
                <a:cs typeface="Arial" panose="020B0604020202020204" pitchFamily="34" charset="0"/>
              </a:rPr>
              <a:t>IF: 6.575, ISSN 2072-6694</a:t>
            </a:r>
          </a:p>
        </p:txBody>
      </p:sp>
    </p:spTree>
    <p:extLst>
      <p:ext uri="{BB962C8B-B14F-4D97-AF65-F5344CB8AC3E}">
        <p14:creationId xmlns:p14="http://schemas.microsoft.com/office/powerpoint/2010/main" val="258508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4EF4679B-1A99-7646-B752-4303944C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052" y="6585214"/>
            <a:ext cx="616876" cy="342510"/>
          </a:xfrm>
        </p:spPr>
        <p:txBody>
          <a:bodyPr/>
          <a:lstStyle/>
          <a:p>
            <a:fld id="{50B1B3AD-80CD-4C4C-B9E6-D3174EA9BC3B}" type="slidenum">
              <a:rPr lang="de-DE" smtClean="0"/>
              <a:t>4</a:t>
            </a:fld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C71C667-D321-A045-AD75-2A08FC00A0B7}"/>
              </a:ext>
            </a:extLst>
          </p:cNvPr>
          <p:cNvSpPr txBox="1"/>
          <p:nvPr/>
        </p:nvSpPr>
        <p:spPr>
          <a:xfrm>
            <a:off x="5303913" y="116632"/>
            <a:ext cx="2125257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Hintergründe</a:t>
            </a:r>
          </a:p>
        </p:txBody>
      </p:sp>
      <p:sp>
        <p:nvSpPr>
          <p:cNvPr id="2" name="Rechteck 1"/>
          <p:cNvSpPr/>
          <p:nvPr/>
        </p:nvSpPr>
        <p:spPr>
          <a:xfrm>
            <a:off x="119336" y="1700808"/>
            <a:ext cx="9937104" cy="47659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cs typeface="Arial" panose="020B0604020202020204" pitchFamily="34" charset="0"/>
              </a:rPr>
              <a:t>hohe Prävalenz von SD-Knoten in Deutschland (bis zu 30% der Bevölkerung)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cs typeface="Arial" panose="020B0604020202020204" pitchFamily="34" charset="0"/>
              </a:rPr>
              <a:t>wesentlicher Risikofaktor: alimentärer Jodmangel (Deutschland ist ein traditionelles Jodmangelgebiet, WHO-Ziele zur Jodversorgung noch nicht vollständig erreicht) 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cs typeface="Arial" panose="020B0604020202020204" pitchFamily="34" charset="0"/>
              </a:rPr>
              <a:t>demgegenüber niedrige Inzidenz von Schilddrüsenkarzinomen (ca. 1%)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cs typeface="Arial" panose="020B0604020202020204" pitchFamily="34" charset="0"/>
              </a:rPr>
              <a:t>Ultraschall ist die Basisuntersuchung (nahezu ubiquitär verfügbar, quasi keine Nebenwirkungen, kostengünstig, wiederholbar, vergleichsweise leicht erlernbar)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cs typeface="Arial" panose="020B0604020202020204" pitchFamily="34" charset="0"/>
              </a:rPr>
              <a:t>ABER: kein einheitliches sonographisches Risikostratifizierungssystem etabliert</a:t>
            </a:r>
          </a:p>
          <a:p>
            <a:pPr marL="358775" indent="3175">
              <a:lnSpc>
                <a:spcPct val="150000"/>
              </a:lnSpc>
              <a:buClr>
                <a:schemeClr val="accent1"/>
              </a:buClr>
            </a:pPr>
            <a:r>
              <a:rPr lang="de-DE" sz="2050" dirty="0">
                <a:latin typeface="Arial" panose="020B0604020202020204" pitchFamily="34" charset="0"/>
                <a:cs typeface="Arial" panose="020B0604020202020204" pitchFamily="34" charset="0"/>
              </a:rPr>
              <a:t>(H-TIRADS 2009, Kwak-TIRADS 2011, ATA Guidelines 2015, Korean-TIRADS 2016, EU-TIRADS 2017, ACR TI-RADS 2017, …) 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cs typeface="Arial" panose="020B0604020202020204" pitchFamily="34" charset="0"/>
              </a:rPr>
              <a:t>szintigraphisch hyperfunktionelle Knoten sind nahezu nie maligne (hoher NPV)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0" y="825949"/>
            <a:ext cx="12192000" cy="6588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Schilddrüsenknoten: Endemiegebiet Deutschland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879B5D9-828A-0BDC-750C-E4BC8B09262D}"/>
              </a:ext>
            </a:extLst>
          </p:cNvPr>
          <p:cNvSpPr/>
          <p:nvPr/>
        </p:nvSpPr>
        <p:spPr>
          <a:xfrm>
            <a:off x="10298776" y="2278027"/>
            <a:ext cx="1893224" cy="424731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sz="1500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>
                <a:schemeClr val="accent1"/>
              </a:buClr>
            </a:pP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Reiners et al. 2004</a:t>
            </a:r>
          </a:p>
          <a:p>
            <a:pPr>
              <a:buClr>
                <a:schemeClr val="accent1"/>
              </a:buClr>
            </a:pP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2004</a:t>
            </a:r>
          </a:p>
          <a:p>
            <a:pPr>
              <a:buClr>
                <a:schemeClr val="accent1"/>
              </a:buClr>
            </a:pP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2007</a:t>
            </a:r>
          </a:p>
          <a:p>
            <a:pPr>
              <a:buClr>
                <a:schemeClr val="accent1"/>
              </a:buClr>
            </a:pP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Horvath et al. 2009</a:t>
            </a:r>
          </a:p>
          <a:p>
            <a:pPr>
              <a:buClr>
                <a:schemeClr val="accent1"/>
              </a:buClr>
            </a:pP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Paschke et al. 2010</a:t>
            </a:r>
          </a:p>
          <a:p>
            <a:pPr>
              <a:buClr>
                <a:schemeClr val="accent1"/>
              </a:buClr>
            </a:pP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Kwak et al. 2011</a:t>
            </a:r>
          </a:p>
          <a:p>
            <a:pPr>
              <a:buClr>
                <a:schemeClr val="accent1"/>
              </a:buClr>
            </a:pPr>
            <a:r>
              <a:rPr lang="de-DE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Volzke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2012</a:t>
            </a:r>
          </a:p>
          <a:p>
            <a:pPr>
              <a:buClr>
                <a:schemeClr val="accent1"/>
              </a:buClr>
            </a:pPr>
            <a:r>
              <a:rPr lang="de-DE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2014</a:t>
            </a:r>
          </a:p>
          <a:p>
            <a:pPr>
              <a:buClr>
                <a:schemeClr val="accent1"/>
              </a:buClr>
            </a:pP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Carle et al. 2014</a:t>
            </a:r>
          </a:p>
          <a:p>
            <a:pPr>
              <a:buClr>
                <a:schemeClr val="accent1"/>
              </a:buClr>
            </a:pP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Haugen et al. 2016</a:t>
            </a:r>
          </a:p>
          <a:p>
            <a:pPr>
              <a:buClr>
                <a:schemeClr val="accent1"/>
              </a:buClr>
            </a:pP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 et al. 2016</a:t>
            </a:r>
          </a:p>
          <a:p>
            <a:pPr>
              <a:buClr>
                <a:schemeClr val="accent1"/>
              </a:buClr>
            </a:pPr>
            <a:r>
              <a:rPr lang="de-DE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Verburg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2017</a:t>
            </a:r>
          </a:p>
          <a:p>
            <a:pPr>
              <a:buClr>
                <a:schemeClr val="accent1"/>
              </a:buClr>
            </a:pPr>
            <a:r>
              <a:rPr lang="de-DE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Tessler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2017</a:t>
            </a:r>
          </a:p>
          <a:p>
            <a:pPr>
              <a:buClr>
                <a:schemeClr val="accent1"/>
              </a:buClr>
            </a:pPr>
            <a:r>
              <a:rPr lang="de-DE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2017</a:t>
            </a:r>
          </a:p>
          <a:p>
            <a:pPr>
              <a:buClr>
                <a:schemeClr val="accent1"/>
              </a:buClr>
            </a:pPr>
            <a:r>
              <a:rPr lang="de-DE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Giovanella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2019</a:t>
            </a:r>
          </a:p>
          <a:p>
            <a:pPr>
              <a:buClr>
                <a:schemeClr val="accent1"/>
              </a:buClr>
            </a:pPr>
            <a:endParaRPr lang="de-DE" sz="15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de-DE" sz="15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9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6CB36105-B32E-D64D-B31B-9E9771762C3E}"/>
              </a:ext>
            </a:extLst>
          </p:cNvPr>
          <p:cNvSpPr txBox="1">
            <a:spLocks/>
          </p:cNvSpPr>
          <p:nvPr/>
        </p:nvSpPr>
        <p:spPr>
          <a:xfrm>
            <a:off x="3181560" y="722232"/>
            <a:ext cx="3778536" cy="2147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="horz" lIns="136825" tIns="136825" rIns="136825" bIns="1368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Datenbank </a:t>
            </a:r>
          </a:p>
          <a:p>
            <a:pPr marL="182563" indent="-182563" algn="l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&gt; 2.000 konsekutive Schilddrüsenknoten </a:t>
            </a:r>
          </a:p>
          <a:p>
            <a:pPr marL="182563" indent="-182563" algn="l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JAN 2012 – AUG 2020</a:t>
            </a:r>
          </a:p>
          <a:p>
            <a:pPr marL="182563" indent="-182563" algn="l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7 deutsche Zentren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4A75E5-A04B-5A8E-F08D-8C8D1BFFD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8" r="1"/>
          <a:stretch/>
        </p:blipFill>
        <p:spPr>
          <a:xfrm>
            <a:off x="-109609" y="558972"/>
            <a:ext cx="3181273" cy="2365972"/>
          </a:xfrm>
          <a:prstGeom prst="rect">
            <a:avLst/>
          </a:prstGeom>
        </p:spPr>
      </p:pic>
      <p:pic>
        <p:nvPicPr>
          <p:cNvPr id="9" name="Grafik 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6DCDB52-3BEB-ABFB-3DD2-A3A9D127F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144" y="722232"/>
            <a:ext cx="4838512" cy="609114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50F54E9-BA44-8EFB-CF7E-D9EC031DE356}"/>
              </a:ext>
            </a:extLst>
          </p:cNvPr>
          <p:cNvSpPr txBox="1"/>
          <p:nvPr/>
        </p:nvSpPr>
        <p:spPr>
          <a:xfrm>
            <a:off x="8012016" y="3502271"/>
            <a:ext cx="784018" cy="527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sz="2400"/>
              <a:t>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84E9E4D-71EB-412D-D5A5-42E3F3CD5206}"/>
              </a:ext>
            </a:extLst>
          </p:cNvPr>
          <p:cNvSpPr txBox="1"/>
          <p:nvPr/>
        </p:nvSpPr>
        <p:spPr>
          <a:xfrm>
            <a:off x="7536160" y="3183577"/>
            <a:ext cx="100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Duisburg/</a:t>
            </a:r>
          </a:p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Essen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0B5CC42-7096-6B76-14BB-ED8C2F6DFC9C}"/>
              </a:ext>
            </a:extLst>
          </p:cNvPr>
          <p:cNvSpPr txBox="1"/>
          <p:nvPr/>
        </p:nvSpPr>
        <p:spPr>
          <a:xfrm>
            <a:off x="9761968" y="3887537"/>
            <a:ext cx="1000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Jena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A35D827-C455-40D2-AC61-8AF2BC6DCA3A}"/>
              </a:ext>
            </a:extLst>
          </p:cNvPr>
          <p:cNvSpPr txBox="1"/>
          <p:nvPr/>
        </p:nvSpPr>
        <p:spPr>
          <a:xfrm>
            <a:off x="9220263" y="6071670"/>
            <a:ext cx="1000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Ulm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ABB45BF-8E01-DA8E-C98A-3A6D99013C8E}"/>
              </a:ext>
            </a:extLst>
          </p:cNvPr>
          <p:cNvSpPr txBox="1"/>
          <p:nvPr/>
        </p:nvSpPr>
        <p:spPr>
          <a:xfrm>
            <a:off x="9506799" y="5841151"/>
            <a:ext cx="1000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Augsburg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C323229-1F9E-B44B-AE6E-877FD6682CF8}"/>
              </a:ext>
            </a:extLst>
          </p:cNvPr>
          <p:cNvSpPr txBox="1"/>
          <p:nvPr/>
        </p:nvSpPr>
        <p:spPr>
          <a:xfrm>
            <a:off x="8581190" y="4335511"/>
            <a:ext cx="1000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Hanau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34AEC76-E4D0-72BD-9A06-B8D0C4A65FDE}"/>
              </a:ext>
            </a:extLst>
          </p:cNvPr>
          <p:cNvSpPr txBox="1"/>
          <p:nvPr/>
        </p:nvSpPr>
        <p:spPr>
          <a:xfrm>
            <a:off x="8558181" y="3865875"/>
            <a:ext cx="1000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Gießen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A3D2617-DDF7-78A2-FBB1-E111488A6B88}"/>
              </a:ext>
            </a:extLst>
          </p:cNvPr>
          <p:cNvSpPr txBox="1"/>
          <p:nvPr/>
        </p:nvSpPr>
        <p:spPr>
          <a:xfrm>
            <a:off x="9641589" y="2927592"/>
            <a:ext cx="1172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Magdeburg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85E64765-55C7-933C-3897-1FB139E844BD}"/>
              </a:ext>
            </a:extLst>
          </p:cNvPr>
          <p:cNvSpPr txBox="1">
            <a:spLocks/>
          </p:cNvSpPr>
          <p:nvPr/>
        </p:nvSpPr>
        <p:spPr>
          <a:xfrm>
            <a:off x="191344" y="2972822"/>
            <a:ext cx="6767223" cy="218437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 w="12700">
            <a:solidFill>
              <a:schemeClr val="accent3"/>
            </a:solidFill>
          </a:ln>
        </p:spPr>
        <p:txBody>
          <a:bodyPr vert="horz" lIns="71999" tIns="71999" rIns="71999" bIns="71999" rtlCol="0" anchor="t" anchorCtr="0">
            <a:noAutofit/>
          </a:bodyPr>
          <a:lstStyle>
            <a:defPPr>
              <a:defRPr lang="de-DE"/>
            </a:defPPr>
            <a:lvl1pPr algn="ctr" defTabSz="323972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u="sng" dirty="0"/>
              <a:t>Einschlusskriterien</a:t>
            </a:r>
            <a:r>
              <a:rPr lang="de-DE" dirty="0"/>
              <a:t>:</a:t>
            </a:r>
          </a:p>
          <a:p>
            <a:pPr marL="174608" indent="-17460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b="0" dirty="0"/>
              <a:t>Szintigraphie: Knoten hypofunktionell oder indifferent</a:t>
            </a:r>
          </a:p>
          <a:p>
            <a:pPr marL="174608" indent="-17460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b="0" dirty="0"/>
              <a:t>Zytologie (benigne) oder Histopathologie vorliegend</a:t>
            </a:r>
            <a:endParaRPr lang="de-DE" dirty="0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58C555A5-2FDD-711A-7256-65DC3CDFF770}"/>
              </a:ext>
            </a:extLst>
          </p:cNvPr>
          <p:cNvSpPr txBox="1">
            <a:spLocks/>
          </p:cNvSpPr>
          <p:nvPr/>
        </p:nvSpPr>
        <p:spPr>
          <a:xfrm>
            <a:off x="191344" y="5236734"/>
            <a:ext cx="6767223" cy="1576641"/>
          </a:xfrm>
          <a:prstGeom prst="rect">
            <a:avLst/>
          </a:prstGeom>
          <a:solidFill>
            <a:srgbClr val="FA848C">
              <a:alpha val="35000"/>
            </a:srgbClr>
          </a:solidFill>
          <a:ln w="12700">
            <a:solidFill>
              <a:srgbClr val="FF0000"/>
            </a:solidFill>
          </a:ln>
        </p:spPr>
        <p:txBody>
          <a:bodyPr vert="horz" lIns="35999" tIns="35999" rIns="35999" bIns="35999" rtlCol="0" anchor="t" anchorCtr="0">
            <a:noAutofit/>
          </a:bodyPr>
          <a:lstStyle>
            <a:defPPr>
              <a:defRPr lang="en-US"/>
            </a:defPPr>
            <a:lvl1pPr algn="ctr" defTabSz="323972">
              <a:lnSpc>
                <a:spcPct val="90000"/>
              </a:lnSpc>
              <a:spcBef>
                <a:spcPct val="0"/>
              </a:spcBef>
              <a:buNone/>
              <a:defRPr sz="44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1737708" defTabSz="1737708">
              <a:defRPr sz="6800"/>
            </a:lvl2pPr>
            <a:lvl3pPr marL="3475415" defTabSz="1737708">
              <a:defRPr sz="6800"/>
            </a:lvl3pPr>
            <a:lvl4pPr marL="5213123" defTabSz="1737708">
              <a:defRPr sz="6800"/>
            </a:lvl4pPr>
            <a:lvl5pPr marL="6950831" defTabSz="1737708">
              <a:defRPr sz="6800"/>
            </a:lvl5pPr>
            <a:lvl6pPr marL="8688537" defTabSz="1737708">
              <a:defRPr sz="6800"/>
            </a:lvl6pPr>
            <a:lvl7pPr marL="10426244" defTabSz="1737708">
              <a:defRPr sz="6800"/>
            </a:lvl7pPr>
            <a:lvl8pPr marL="12163952" defTabSz="1737708">
              <a:defRPr sz="6800"/>
            </a:lvl8pPr>
            <a:lvl9pPr marL="13901660" defTabSz="1737708">
              <a:defRPr sz="6800"/>
            </a:lvl9pPr>
          </a:lstStyle>
          <a:p>
            <a:pPr algn="l">
              <a:lnSpc>
                <a:spcPct val="150000"/>
              </a:lnSpc>
            </a:pPr>
            <a:r>
              <a:rPr lang="de-DE" sz="2800" b="1" u="sng" dirty="0"/>
              <a:t>Ausschlusskriterien</a:t>
            </a:r>
            <a:r>
              <a:rPr lang="de-DE" sz="2800" b="1" dirty="0"/>
              <a:t>: </a:t>
            </a:r>
          </a:p>
          <a:p>
            <a:pPr marL="174608" indent="-17460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b="0" dirty="0"/>
              <a:t>Szintigraphie: Knoten hyperfunktionell</a:t>
            </a:r>
            <a:endParaRPr lang="de-DE" sz="2400" dirty="0"/>
          </a:p>
          <a:p>
            <a:pPr marL="174608" indent="-17460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k</a:t>
            </a:r>
            <a:r>
              <a:rPr lang="de-DE" sz="2400" b="0" dirty="0"/>
              <a:t>eine Zytologie oder </a:t>
            </a:r>
            <a:r>
              <a:rPr lang="de-DE" sz="2400" dirty="0"/>
              <a:t>H</a:t>
            </a:r>
            <a:r>
              <a:rPr lang="de-DE" sz="2400" b="0" dirty="0"/>
              <a:t>istopathologie vorliegend </a:t>
            </a:r>
            <a:endParaRPr lang="de-DE" sz="1050" dirty="0"/>
          </a:p>
          <a:p>
            <a:pPr algn="l">
              <a:lnSpc>
                <a:spcPct val="100000"/>
              </a:lnSpc>
            </a:pPr>
            <a:br>
              <a:rPr lang="de-DE" sz="2400" dirty="0"/>
            </a:br>
            <a:endParaRPr lang="de-DE" sz="24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A9E7B3B-B069-E429-4BF1-B634D2AA9BC0}"/>
              </a:ext>
            </a:extLst>
          </p:cNvPr>
          <p:cNvSpPr txBox="1"/>
          <p:nvPr/>
        </p:nvSpPr>
        <p:spPr>
          <a:xfrm>
            <a:off x="5303913" y="116632"/>
            <a:ext cx="2125257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Methoden</a:t>
            </a:r>
          </a:p>
        </p:txBody>
      </p:sp>
    </p:spTree>
    <p:extLst>
      <p:ext uri="{BB962C8B-B14F-4D97-AF65-F5344CB8AC3E}">
        <p14:creationId xmlns:p14="http://schemas.microsoft.com/office/powerpoint/2010/main" val="331824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1767034B-D5D8-01FD-E58F-AC1E5B1F8EB5}"/>
              </a:ext>
            </a:extLst>
          </p:cNvPr>
          <p:cNvSpPr txBox="1"/>
          <p:nvPr/>
        </p:nvSpPr>
        <p:spPr>
          <a:xfrm>
            <a:off x="5303913" y="116632"/>
            <a:ext cx="2125257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Methoden</a:t>
            </a:r>
          </a:p>
        </p:txBody>
      </p:sp>
      <p:graphicFrame>
        <p:nvGraphicFramePr>
          <p:cNvPr id="22" name="Tabelle 22">
            <a:extLst>
              <a:ext uri="{FF2B5EF4-FFF2-40B4-BE49-F238E27FC236}">
                <a16:creationId xmlns:a16="http://schemas.microsoft.com/office/drawing/2014/main" id="{88ADF970-B344-6A75-E34E-548F553B4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296958"/>
              </p:ext>
            </p:extLst>
          </p:nvPr>
        </p:nvGraphicFramePr>
        <p:xfrm>
          <a:off x="191344" y="836712"/>
          <a:ext cx="6951959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093">
                  <a:extLst>
                    <a:ext uri="{9D8B030D-6E8A-4147-A177-3AD203B41FA5}">
                      <a16:colId xmlns:a16="http://schemas.microsoft.com/office/drawing/2014/main" val="211725945"/>
                    </a:ext>
                  </a:extLst>
                </a:gridCol>
                <a:gridCol w="4941866">
                  <a:extLst>
                    <a:ext uri="{9D8B030D-6E8A-4147-A177-3AD203B41FA5}">
                      <a16:colId xmlns:a16="http://schemas.microsoft.com/office/drawing/2014/main" val="42047448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DE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prospektiv dokumentiert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415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Struktur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solide, zystischer Anteil (&lt;10%, 10-50%, 50-90%, &gt;90%), spongiform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3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Echogenität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hyperechogen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isoechogen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hypoechogen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stark </a:t>
                      </a:r>
                      <a:r>
                        <a:rPr lang="de-DE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hypoechogen</a:t>
                      </a:r>
                      <a:endParaRPr lang="de-D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812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scharf, unscharf, </a:t>
                      </a:r>
                      <a:r>
                        <a:rPr lang="de-DE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spikuliert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mikrolobuliert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makrolobuliert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extrathyreoidale Ausdehnung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93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Makrokalk, Randverkalkung (mit oder ohne </a:t>
                      </a:r>
                      <a:r>
                        <a:rPr lang="de-DE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Weichgewebeprotrusion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Mikrokalk, kolloidal assoziierte </a:t>
                      </a:r>
                      <a:r>
                        <a:rPr lang="de-DE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hyperechogene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Spots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19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breiter als tief, tiefer als breit, rund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242184"/>
                  </a:ext>
                </a:extLst>
              </a:tr>
            </a:tbl>
          </a:graphicData>
        </a:graphic>
      </p:graphicFrame>
      <p:graphicFrame>
        <p:nvGraphicFramePr>
          <p:cNvPr id="23" name="Tabelle 22">
            <a:extLst>
              <a:ext uri="{FF2B5EF4-FFF2-40B4-BE49-F238E27FC236}">
                <a16:creationId xmlns:a16="http://schemas.microsoft.com/office/drawing/2014/main" id="{78F04837-C923-7705-B4A1-0733015B7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369600"/>
              </p:ext>
            </p:extLst>
          </p:nvPr>
        </p:nvGraphicFramePr>
        <p:xfrm>
          <a:off x="8976319" y="836712"/>
          <a:ext cx="2808312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117259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retrospektiv kalkuliert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415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Kwak-TIRADS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3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 TI-RADS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812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EU-TIRADS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93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Korean-TIRADS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19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 Guidelines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242184"/>
                  </a:ext>
                </a:extLst>
              </a:tr>
            </a:tbl>
          </a:graphicData>
        </a:graphic>
      </p:graphicFrame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56D0C1D8-D996-0847-E8EC-AD6907FDE900}"/>
              </a:ext>
            </a:extLst>
          </p:cNvPr>
          <p:cNvSpPr/>
          <p:nvPr/>
        </p:nvSpPr>
        <p:spPr>
          <a:xfrm>
            <a:off x="7445361" y="1052736"/>
            <a:ext cx="136815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14BD80D-D3E5-E1A3-2E0C-FE8C87DB1B9F}"/>
              </a:ext>
            </a:extLst>
          </p:cNvPr>
          <p:cNvSpPr/>
          <p:nvPr/>
        </p:nvSpPr>
        <p:spPr>
          <a:xfrm>
            <a:off x="8954329" y="4258831"/>
            <a:ext cx="2808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Statistische Vergleichsanalysen</a:t>
            </a:r>
          </a:p>
          <a:p>
            <a:pPr marL="342900" indent="-342900">
              <a:buClr>
                <a:schemeClr val="accent1"/>
              </a:buClr>
              <a:buFontTx/>
              <a:buChar char="-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PPV, NPV, SEN, SPE, ACC, LHR, DOR</a:t>
            </a:r>
          </a:p>
          <a:p>
            <a:pPr marL="342900" indent="-342900">
              <a:buClr>
                <a:schemeClr val="accent1"/>
              </a:buClr>
              <a:buFontTx/>
              <a:buChar char="-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ROC &amp; AUC inkl.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Hanley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&amp; McNeil Test</a:t>
            </a:r>
          </a:p>
        </p:txBody>
      </p:sp>
    </p:spTree>
    <p:extLst>
      <p:ext uri="{BB962C8B-B14F-4D97-AF65-F5344CB8AC3E}">
        <p14:creationId xmlns:p14="http://schemas.microsoft.com/office/powerpoint/2010/main" val="21506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1767034B-D5D8-01FD-E58F-AC1E5B1F8EB5}"/>
              </a:ext>
            </a:extLst>
          </p:cNvPr>
          <p:cNvSpPr txBox="1"/>
          <p:nvPr/>
        </p:nvSpPr>
        <p:spPr>
          <a:xfrm>
            <a:off x="5303913" y="116632"/>
            <a:ext cx="2125257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1994BD2-81A8-75F5-C1EF-CE0C188D5355}"/>
              </a:ext>
            </a:extLst>
          </p:cNvPr>
          <p:cNvSpPr/>
          <p:nvPr/>
        </p:nvSpPr>
        <p:spPr>
          <a:xfrm>
            <a:off x="3463072" y="6751528"/>
            <a:ext cx="1728192" cy="106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/>
              <a:cs typeface="Arial"/>
            </a:endParaRPr>
          </a:p>
        </p:txBody>
      </p:sp>
      <p:grpSp>
        <p:nvGrpSpPr>
          <p:cNvPr id="5" name="Gruppierung 34">
            <a:extLst>
              <a:ext uri="{FF2B5EF4-FFF2-40B4-BE49-F238E27FC236}">
                <a16:creationId xmlns:a16="http://schemas.microsoft.com/office/drawing/2014/main" id="{3A8186B1-1F71-7F3C-721A-CBC1D5DDDE3B}"/>
              </a:ext>
            </a:extLst>
          </p:cNvPr>
          <p:cNvGrpSpPr/>
          <p:nvPr/>
        </p:nvGrpSpPr>
        <p:grpSpPr>
          <a:xfrm>
            <a:off x="1055440" y="672184"/>
            <a:ext cx="7128792" cy="2180751"/>
            <a:chOff x="0" y="676145"/>
            <a:chExt cx="5539152" cy="1759685"/>
          </a:xfrm>
        </p:grpSpPr>
        <p:pic>
          <p:nvPicPr>
            <p:cNvPr id="6" name="Bild 3" descr="(K)TIRADS.pdf">
              <a:extLst>
                <a:ext uri="{FF2B5EF4-FFF2-40B4-BE49-F238E27FC236}">
                  <a16:creationId xmlns:a16="http://schemas.microsoft.com/office/drawing/2014/main" id="{C914E80E-96D3-C86A-2F99-5F5576C68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139" t="5144" b="75926"/>
            <a:stretch/>
          </p:blipFill>
          <p:spPr>
            <a:xfrm>
              <a:off x="0" y="692696"/>
              <a:ext cx="4439781" cy="1708070"/>
            </a:xfrm>
            <a:prstGeom prst="rect">
              <a:avLst/>
            </a:prstGeom>
          </p:spPr>
        </p:pic>
        <p:pic>
          <p:nvPicPr>
            <p:cNvPr id="7" name="Bild 5" descr="(K)TIRADS.pdf">
              <a:extLst>
                <a:ext uri="{FF2B5EF4-FFF2-40B4-BE49-F238E27FC236}">
                  <a16:creationId xmlns:a16="http://schemas.microsoft.com/office/drawing/2014/main" id="{3DDA788D-BAC8-A6CA-49B5-63CED3365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96" t="24521" r="78928" b="59259"/>
            <a:stretch/>
          </p:blipFill>
          <p:spPr>
            <a:xfrm>
              <a:off x="4355975" y="676145"/>
              <a:ext cx="1183177" cy="1759685"/>
            </a:xfrm>
            <a:prstGeom prst="rect">
              <a:avLst/>
            </a:prstGeom>
          </p:spPr>
        </p:pic>
      </p:grp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60AE660-EF90-E75E-9E3C-885A007C0D9C}"/>
              </a:ext>
            </a:extLst>
          </p:cNvPr>
          <p:cNvSpPr txBox="1">
            <a:spLocks/>
          </p:cNvSpPr>
          <p:nvPr/>
        </p:nvSpPr>
        <p:spPr>
          <a:xfrm>
            <a:off x="1271464" y="2996952"/>
            <a:ext cx="3456384" cy="25922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7" lvl="2" indent="0">
              <a:buNone/>
            </a:pPr>
            <a:r>
              <a:rPr lang="de-DE" sz="2200" u="sng" dirty="0">
                <a:latin typeface="Arial"/>
                <a:cs typeface="Arial"/>
              </a:rPr>
              <a:t>5 sonographische Malignitätskriterien:</a:t>
            </a:r>
          </a:p>
          <a:p>
            <a:pPr marL="314325" lvl="2" indent="-185738">
              <a:buFont typeface="Wingdings" charset="2"/>
              <a:buChar char="§"/>
            </a:pPr>
            <a:r>
              <a:rPr lang="de-DE" sz="2200" dirty="0">
                <a:latin typeface="Arial"/>
                <a:cs typeface="Arial"/>
              </a:rPr>
              <a:t>Echoarmut</a:t>
            </a:r>
          </a:p>
          <a:p>
            <a:pPr marL="314325" lvl="2" indent="-185738">
              <a:buFont typeface="Wingdings" charset="2"/>
              <a:buChar char="§"/>
            </a:pPr>
            <a:r>
              <a:rPr lang="de-DE" sz="2200" dirty="0">
                <a:latin typeface="Arial"/>
                <a:cs typeface="Arial"/>
              </a:rPr>
              <a:t>solide Binnenstruktur</a:t>
            </a:r>
          </a:p>
          <a:p>
            <a:pPr marL="314325" lvl="2" indent="-185738">
              <a:buFont typeface="Wingdings" charset="2"/>
              <a:buChar char="§"/>
            </a:pPr>
            <a:r>
              <a:rPr lang="de-DE" sz="2200" dirty="0">
                <a:latin typeface="Arial"/>
                <a:cs typeface="Arial"/>
              </a:rPr>
              <a:t>irreguläre </a:t>
            </a:r>
            <a:r>
              <a:rPr lang="de-DE" sz="2200" dirty="0" err="1">
                <a:latin typeface="Arial"/>
                <a:cs typeface="Arial"/>
              </a:rPr>
              <a:t>Berandung</a:t>
            </a:r>
            <a:endParaRPr lang="de-DE" sz="2200" dirty="0">
              <a:latin typeface="Arial"/>
              <a:cs typeface="Arial"/>
            </a:endParaRPr>
          </a:p>
          <a:p>
            <a:pPr marL="314325" lvl="2" indent="-185738">
              <a:buFont typeface="Wingdings" charset="2"/>
              <a:buChar char="§"/>
            </a:pPr>
            <a:r>
              <a:rPr lang="de-DE" sz="2200" dirty="0">
                <a:latin typeface="Arial"/>
                <a:cs typeface="Arial"/>
              </a:rPr>
              <a:t>Mikrokalk</a:t>
            </a:r>
          </a:p>
          <a:p>
            <a:pPr marL="314325" lvl="2" indent="-185738">
              <a:buFont typeface="Wingdings" charset="2"/>
              <a:buChar char="§"/>
            </a:pPr>
            <a:r>
              <a:rPr lang="de-DE" sz="2200" dirty="0" err="1">
                <a:latin typeface="Arial"/>
                <a:cs typeface="Arial"/>
              </a:rPr>
              <a:t>Taller-than-wide</a:t>
            </a:r>
            <a:r>
              <a:rPr lang="de-DE" sz="2200" dirty="0">
                <a:latin typeface="Arial"/>
                <a:cs typeface="Arial"/>
              </a:rPr>
              <a:t> (tiefer als breit)</a:t>
            </a:r>
          </a:p>
          <a:p>
            <a:pPr marL="314325" lvl="2" indent="-185738">
              <a:buFont typeface="Wingdings" charset="2"/>
              <a:buChar char="§"/>
            </a:pPr>
            <a:endParaRPr lang="de-DE" sz="2200" dirty="0">
              <a:latin typeface="Arial"/>
              <a:cs typeface="Arial"/>
            </a:endParaRPr>
          </a:p>
          <a:p>
            <a:pPr marL="314325" lvl="2" indent="-185738">
              <a:buFont typeface="Wingdings" charset="2"/>
              <a:buChar char="§"/>
            </a:pPr>
            <a:endParaRPr lang="de-DE" sz="2200" dirty="0">
              <a:latin typeface="Arial"/>
              <a:cs typeface="Arial"/>
            </a:endParaRPr>
          </a:p>
          <a:p>
            <a:pPr marL="314325" lvl="2" indent="-185738">
              <a:buFont typeface="Wingdings" charset="2"/>
              <a:buChar char="§"/>
            </a:pPr>
            <a:endParaRPr lang="de-DE" sz="2200" dirty="0"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endParaRPr lang="de-DE" sz="2200" b="0" dirty="0">
              <a:latin typeface="Arial"/>
              <a:cs typeface="Arial"/>
            </a:endParaRP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8465D87-DE7A-CA3B-E571-EDCD74EBA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327276"/>
              </p:ext>
            </p:extLst>
          </p:nvPr>
        </p:nvGraphicFramePr>
        <p:xfrm>
          <a:off x="5087888" y="2996952"/>
          <a:ext cx="460851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5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TIRADS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Malignitätsrisiko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keine Knoten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Zysten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kein Kriterium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2-2,8%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 Kriteriu</a:t>
                      </a:r>
                      <a:r>
                        <a:rPr lang="de-DE" baseline="0" dirty="0"/>
                        <a:t>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3,6-12,7%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2 Kriterien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6,8-37,8%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3</a:t>
                      </a:r>
                      <a:r>
                        <a:rPr lang="de-DE" baseline="0" dirty="0"/>
                        <a:t>/4</a:t>
                      </a:r>
                      <a:r>
                        <a:rPr lang="de-DE" dirty="0"/>
                        <a:t> Kriterien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21-91,9%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5 Kriterien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88,7-97,9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B7D1B3D-8086-7E89-37BC-C15E63A85260}"/>
              </a:ext>
            </a:extLst>
          </p:cNvPr>
          <p:cNvSpPr txBox="1">
            <a:spLocks/>
          </p:cNvSpPr>
          <p:nvPr/>
        </p:nvSpPr>
        <p:spPr>
          <a:xfrm>
            <a:off x="8364760" y="1196752"/>
            <a:ext cx="3347864" cy="1080120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>
              <a:spcBef>
                <a:spcPts val="800"/>
              </a:spcBef>
              <a:buFont typeface="Arial" pitchFamily="34" charset="0"/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3736" indent="-173736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8588" lvl="2" indent="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0936" indent="-164592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59536" indent="-173736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97280" indent="-173736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/>
            </a:lvl6pPr>
            <a:lvl7pPr marL="13533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/>
            </a:lvl7pPr>
            <a:lvl8pPr marL="15819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/>
            </a:lvl8pPr>
            <a:lvl9pPr marL="1792224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/>
            </a:lvl9pPr>
          </a:lstStyle>
          <a:p>
            <a:pPr lvl="2"/>
            <a:r>
              <a:rPr lang="de-DE" sz="2400" dirty="0">
                <a:latin typeface="Arial"/>
                <a:cs typeface="Arial"/>
              </a:rPr>
              <a:t>1658 Knoten ≥ 1cm bei 1638 Patienten</a:t>
            </a:r>
          </a:p>
          <a:p>
            <a:endParaRPr lang="de-DE" sz="4000" dirty="0">
              <a:latin typeface="Arial"/>
              <a:cs typeface="Arial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732BA46-0525-7135-B404-A937C3B91A89}"/>
              </a:ext>
            </a:extLst>
          </p:cNvPr>
          <p:cNvSpPr txBox="1">
            <a:spLocks/>
          </p:cNvSpPr>
          <p:nvPr/>
        </p:nvSpPr>
        <p:spPr>
          <a:xfrm>
            <a:off x="1559496" y="6218920"/>
            <a:ext cx="8280920" cy="461665"/>
          </a:xfrm>
          <a:prstGeom prst="rect">
            <a:avLst/>
          </a:prstGeom>
          <a:solidFill>
            <a:srgbClr val="FF0000">
              <a:alpha val="26000"/>
            </a:srgbClr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3pPr marL="128588" lvl="2">
              <a:defRPr sz="2200"/>
            </a:lvl3pPr>
          </a:lstStyle>
          <a:p>
            <a:pPr lvl="2"/>
            <a:r>
              <a:rPr lang="de-DE" sz="2400" dirty="0">
                <a:latin typeface="Arial"/>
                <a:cs typeface="Arial"/>
              </a:rPr>
              <a:t>≥ TIRADS 4A wird die zytologische Abklärung empfohlen</a:t>
            </a:r>
          </a:p>
        </p:txBody>
      </p:sp>
    </p:spTree>
    <p:extLst>
      <p:ext uri="{BB962C8B-B14F-4D97-AF65-F5344CB8AC3E}">
        <p14:creationId xmlns:p14="http://schemas.microsoft.com/office/powerpoint/2010/main" val="42890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1767034B-D5D8-01FD-E58F-AC1E5B1F8EB5}"/>
              </a:ext>
            </a:extLst>
          </p:cNvPr>
          <p:cNvSpPr txBox="1"/>
          <p:nvPr/>
        </p:nvSpPr>
        <p:spPr>
          <a:xfrm>
            <a:off x="5303913" y="116632"/>
            <a:ext cx="2125257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B12FF5-607E-808B-D280-ADFAD8CBA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03"/>
          <a:stretch/>
        </p:blipFill>
        <p:spPr>
          <a:xfrm>
            <a:off x="335360" y="764704"/>
            <a:ext cx="1146908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84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AA4E982-70C0-585F-94E7-1E251B3FA809}"/>
              </a:ext>
            </a:extLst>
          </p:cNvPr>
          <p:cNvSpPr txBox="1"/>
          <p:nvPr/>
        </p:nvSpPr>
        <p:spPr>
          <a:xfrm>
            <a:off x="5303913" y="116632"/>
            <a:ext cx="2125257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7656234-FA3F-065F-E0E0-7CD3278247E5}"/>
              </a:ext>
            </a:extLst>
          </p:cNvPr>
          <p:cNvSpPr/>
          <p:nvPr/>
        </p:nvSpPr>
        <p:spPr>
          <a:xfrm>
            <a:off x="119336" y="1593036"/>
            <a:ext cx="11953328" cy="51483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849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Patienten: 604 Frauen (71,1%) und 249 Männer (28,9%) mit einem Durchschnittsalter von </a:t>
            </a:r>
            <a:r>
              <a:rPr lang="de-DE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51 ± 14 Jahren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1211 Knoten (maximaler Durchmesser im Durchschnitt: 26 ± 13 mm (0,7% &lt; 10 mm)</a:t>
            </a:r>
          </a:p>
          <a:p>
            <a:pPr marL="800100" lvl="1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731 mit verfügbarer Histopathologie (60,4%)</a:t>
            </a:r>
          </a:p>
          <a:p>
            <a:pPr marL="800100" lvl="1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776 mit verfügbarer Zytologie (64,1%): davon 480 benigne (39.6%)</a:t>
            </a:r>
          </a:p>
          <a:p>
            <a:pPr marL="1257300" lvl="2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142 als Bethesda III/IV bewertet (18,3%) </a:t>
            </a:r>
            <a:r>
              <a:rPr lang="de-DE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15,5% M</a:t>
            </a:r>
            <a:r>
              <a:rPr lang="de-D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alignitätsrate bei diesen Knoten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1022 benigne (84,4%)</a:t>
            </a:r>
          </a:p>
          <a:p>
            <a:pPr marL="800100" lvl="1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189 m</a:t>
            </a:r>
            <a:r>
              <a:rPr lang="de-D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aligne (15,6%)</a:t>
            </a:r>
          </a:p>
          <a:p>
            <a:pPr marL="1257300" lvl="2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102 PTC (54,0%) PTC, darunter 19 PTMC (10,1%) sowie 43 PTC mit follikulären Varianten (22.8%) </a:t>
            </a:r>
          </a:p>
          <a:p>
            <a:pPr marL="1257300" lvl="2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 FTC (5,3%), 7 MTC (3,7%), 5 PDTC (2,6%), 1 ATC (0.5%) </a:t>
            </a:r>
          </a:p>
          <a:p>
            <a:pPr marL="1257300" lvl="2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D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mCRC</a:t>
            </a:r>
            <a:r>
              <a:rPr lang="de-D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(0.5%) </a:t>
            </a:r>
          </a:p>
          <a:p>
            <a:pPr marL="1257300" lvl="2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Lymphom (0.5%) </a:t>
            </a:r>
          </a:p>
          <a:p>
            <a:pPr marL="800100" lvl="1" indent="-342900">
              <a:lnSpc>
                <a:spcPct val="150000"/>
              </a:lnSpc>
              <a:buClr>
                <a:srgbClr val="0056A2"/>
              </a:buClr>
              <a:buFont typeface="Arial" panose="020B0604020202020204" pitchFamily="34" charset="0"/>
              <a:buChar char="•"/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Szintigraphie: 199 indifferent (16,4%) und 1012 hypofunktionell (83,6%)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6B7CB06-6A3D-34C4-9698-F473F4794575}"/>
              </a:ext>
            </a:extLst>
          </p:cNvPr>
          <p:cNvSpPr txBox="1">
            <a:spLocks/>
          </p:cNvSpPr>
          <p:nvPr/>
        </p:nvSpPr>
        <p:spPr>
          <a:xfrm>
            <a:off x="0" y="764704"/>
            <a:ext cx="12192000" cy="6588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Patientenkollektiv</a:t>
            </a:r>
          </a:p>
        </p:txBody>
      </p:sp>
    </p:spTree>
    <p:extLst>
      <p:ext uri="{BB962C8B-B14F-4D97-AF65-F5344CB8AC3E}">
        <p14:creationId xmlns:p14="http://schemas.microsoft.com/office/powerpoint/2010/main" val="141352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KJ">
  <a:themeElements>
    <a:clrScheme name="UKJ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0056A2"/>
      </a:accent1>
      <a:accent2>
        <a:srgbClr val="00AEEB"/>
      </a:accent2>
      <a:accent3>
        <a:srgbClr val="8DD449"/>
      </a:accent3>
      <a:accent4>
        <a:srgbClr val="FFC000"/>
      </a:accent4>
      <a:accent5>
        <a:srgbClr val="FF0000"/>
      </a:accent5>
      <a:accent6>
        <a:srgbClr val="7030A0"/>
      </a:accent6>
      <a:hlink>
        <a:srgbClr val="5F5F5F"/>
      </a:hlink>
      <a:folHlink>
        <a:srgbClr val="969696"/>
      </a:folHlink>
    </a:clrScheme>
    <a:fontScheme name="Winkel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nk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KJ">
  <a:themeElements>
    <a:clrScheme name="UKJ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0056A2"/>
      </a:accent1>
      <a:accent2>
        <a:srgbClr val="00AEEB"/>
      </a:accent2>
      <a:accent3>
        <a:srgbClr val="8DD449"/>
      </a:accent3>
      <a:accent4>
        <a:srgbClr val="FFC000"/>
      </a:accent4>
      <a:accent5>
        <a:srgbClr val="FF0000"/>
      </a:accent5>
      <a:accent6>
        <a:srgbClr val="7030A0"/>
      </a:accent6>
      <a:hlink>
        <a:srgbClr val="5F5F5F"/>
      </a:hlink>
      <a:folHlink>
        <a:srgbClr val="969696"/>
      </a:folHlink>
    </a:clrScheme>
    <a:fontScheme name="Winkel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nk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UKJ">
  <a:themeElements>
    <a:clrScheme name="UKJ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0056A2"/>
      </a:accent1>
      <a:accent2>
        <a:srgbClr val="00AEEB"/>
      </a:accent2>
      <a:accent3>
        <a:srgbClr val="8DD449"/>
      </a:accent3>
      <a:accent4>
        <a:srgbClr val="FFC000"/>
      </a:accent4>
      <a:accent5>
        <a:srgbClr val="FF0000"/>
      </a:accent5>
      <a:accent6>
        <a:srgbClr val="7030A0"/>
      </a:accent6>
      <a:hlink>
        <a:srgbClr val="5F5F5F"/>
      </a:hlink>
      <a:folHlink>
        <a:srgbClr val="969696"/>
      </a:folHlink>
    </a:clrScheme>
    <a:fontScheme name="Winkel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nk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UKJ">
  <a:themeElements>
    <a:clrScheme name="UKJ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0056A2"/>
      </a:accent1>
      <a:accent2>
        <a:srgbClr val="00AEEB"/>
      </a:accent2>
      <a:accent3>
        <a:srgbClr val="8DD449"/>
      </a:accent3>
      <a:accent4>
        <a:srgbClr val="FFC000"/>
      </a:accent4>
      <a:accent5>
        <a:srgbClr val="FF0000"/>
      </a:accent5>
      <a:accent6>
        <a:srgbClr val="7030A0"/>
      </a:accent6>
      <a:hlink>
        <a:srgbClr val="5F5F5F"/>
      </a:hlink>
      <a:folHlink>
        <a:srgbClr val="969696"/>
      </a:folHlink>
    </a:clrScheme>
    <a:fontScheme name="Winkel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nk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1183</Words>
  <Application>Microsoft Macintosh PowerPoint</Application>
  <PresentationFormat>Breitbild</PresentationFormat>
  <Paragraphs>269</Paragraphs>
  <Slides>15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15</vt:i4>
      </vt:variant>
    </vt:vector>
  </HeadingPairs>
  <TitlesOfParts>
    <vt:vector size="25" baseType="lpstr">
      <vt:lpstr>Arial</vt:lpstr>
      <vt:lpstr>Calibri</vt:lpstr>
      <vt:lpstr>Fira Sans</vt:lpstr>
      <vt:lpstr>Franklin Gothic Book</vt:lpstr>
      <vt:lpstr>Palatino Linotype</vt:lpstr>
      <vt:lpstr>Wingdings</vt:lpstr>
      <vt:lpstr>UKJ</vt:lpstr>
      <vt:lpstr>1_UKJ</vt:lpstr>
      <vt:lpstr>2_UKJ</vt:lpstr>
      <vt:lpstr>3_UKJ</vt:lpstr>
      <vt:lpstr>Jörg-Mahlstedt-Gedächtnispreis 2022 „Diagnostic Performance of Kwak, EU, ACR, and Korean TIRADS as Well as ATA Guidelines for the Ultrasound Risk Stratification of Non-Autonomously Functioning Thyroid Nodules in a Region with Long History of Iodine Deficiency: A German Multicenter Trial“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Ihre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UKJ_Praesentation</dc:title>
  <dc:creator>timespin</dc:creator>
  <cp:lastModifiedBy>Philipp Seifert</cp:lastModifiedBy>
  <cp:revision>299</cp:revision>
  <dcterms:created xsi:type="dcterms:W3CDTF">2015-08-25T09:44:47Z</dcterms:created>
  <dcterms:modified xsi:type="dcterms:W3CDTF">2022-09-21T14:07:18Z</dcterms:modified>
</cp:coreProperties>
</file>