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05AB3-F750-1ECD-EDE4-0BDBE28A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A4BE5F-D510-DE76-A98E-882D890F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660EE-3669-9F89-2E9F-FE51D6A5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220E0-EC63-AB49-EB78-0F96306C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91C119-4F70-FC7E-8AD3-34AB693D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9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E8247-77C1-7191-D28E-0DD6BAD2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54ECC0-1231-6C8C-79AF-4AD40361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12E9A6-CF07-8EFA-F2CC-1C5D9D87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887084-4024-5693-280B-1CECAC15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79A705-0F8E-C36F-2A39-5ED74700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8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8598BF-C86C-AA40-8632-42FBDE64E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684386-AAA7-A338-0A5E-BC6583DC1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901C02-AC54-D923-270A-DA13A2EF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6F4D28-8547-0D6B-0546-AD028C94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618B1A-F452-ECC9-FDF1-1EF4B1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933E3-E3B1-0DB4-9C24-9BB9E551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D0E5F-518C-6303-B864-D160548D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BFFA31-BE03-E489-BFA2-82B07EE4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679A0-A1E1-942A-F6B4-C9B3D05C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915054-F6FD-A92F-FFA9-3D5B80A4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87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8D61B-2F6F-1EDC-FBAD-7AC13E1B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658B7-C916-6E27-B8ED-5BB6EE52B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E5DF40-D784-3F3F-FE14-7BB933E7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718B5-1B55-B7E7-F373-7E6E4B1B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430F8-FF0F-B17A-1BF2-45AC3050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19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2E373-6402-DEA1-B48E-E2B5B544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AC5B1-CB6A-D6EB-45B0-61C1E5873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A226DC-FC7A-B01F-381D-BE10275E3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6A3D1A-E798-8E54-60AA-2019D619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3A512D-0794-7C43-1CA7-E396F339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DC8FA0-3914-2256-F234-4DC284B6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85622-6ACB-451D-E8DA-74180292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CCBB6A-CE6E-20AE-0442-4F8E33856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6887A9-F711-2EA6-5388-734E46F94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B7D195-998D-8B83-BEEB-7E2CC120A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B23B8D-4D44-BA9E-5F16-BBB8D4D6B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27F725-5BAA-2ADC-4DE3-603C8B0D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F63A5A3-650E-2C6C-B0F4-6C1B1CC7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FFF42B-3210-1C00-0973-7067C271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2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4C3A1-0982-E09F-CF91-1914016B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904005-04E7-FB8F-3DFC-CCB8BD94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EF0685-49A7-A83D-64F7-CFA3741B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B658C9-9E33-BFF5-9C51-A9144A34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25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EA7DA7-6EB7-AB05-A96E-B20D8D7F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6641E8-A086-4AB0-08B2-E7373D5E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58789A-747D-B29A-93C9-722AF75F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78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F2F9F-1779-0AC4-BF7A-E0411FFF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AA0374-A6D3-88C4-B99E-2FAD551B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1D2789-A3AF-C419-1909-58582F5AB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2014C9-2AF5-E845-2488-F81E004F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FCE4C8-D0AD-C9B7-7B6D-28E1722A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1646E1-030D-9E87-3725-BD7F42FD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96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98896-8CE8-6907-8B39-A1ABA3E1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4A2771-3539-0D08-299F-AF178AA34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6962F0-979E-8F91-BB5D-AD83B1A75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1CA22E-7E11-2745-A97F-43AEB5CF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1AC1D7-7823-8C98-4464-864DF7EB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C0EF71-AF7B-858E-7C06-159CEF5B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8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D655BC-5720-773B-7BB5-03685B49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EF616D-F8EF-BDE9-6D58-F5BA0F635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6117B-97C5-55F0-7327-E7711990A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B2ED-A2F5-428F-978C-B0F004F8BF13}" type="datetimeFigureOut">
              <a:rPr lang="de-DE" smtClean="0"/>
              <a:t>04.10.2022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1B85A-3EE5-3B57-E016-11A45FA3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5CBB85-883E-3124-9307-3EAF110F6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EB38-FCF2-4C0F-B59B-D7E8540555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71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ufsverband-nuklearmedizi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Berufsverband Deutscher Nuklearmediziner E.V.">
            <a:hlinkClick r:id="rId2"/>
            <a:extLst>
              <a:ext uri="{FF2B5EF4-FFF2-40B4-BE49-F238E27FC236}">
                <a16:creationId xmlns:a16="http://schemas.microsoft.com/office/drawing/2014/main" id="{666E0BD1-6CEC-4AFD-B06A-1D20B1794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74638"/>
            <a:ext cx="3619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4BDAC31-E22F-423D-A1C5-0B55516F0AB3}"/>
              </a:ext>
            </a:extLst>
          </p:cNvPr>
          <p:cNvSpPr/>
          <p:nvPr/>
        </p:nvSpPr>
        <p:spPr>
          <a:xfrm>
            <a:off x="563130" y="526473"/>
            <a:ext cx="11065740" cy="849746"/>
          </a:xfrm>
          <a:prstGeom prst="roundRect">
            <a:avLst/>
          </a:prstGeom>
          <a:noFill/>
          <a:ln w="57150">
            <a:solidFill>
              <a:srgbClr val="45AC4B">
                <a:alpha val="2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E0EB96D-74FB-4572-9E00-C5AD61DC43C0}"/>
              </a:ext>
            </a:extLst>
          </p:cNvPr>
          <p:cNvGrpSpPr/>
          <p:nvPr/>
        </p:nvGrpSpPr>
        <p:grpSpPr>
          <a:xfrm>
            <a:off x="701963" y="636274"/>
            <a:ext cx="4778139" cy="739945"/>
            <a:chOff x="4014040" y="2826328"/>
            <a:chExt cx="4778139" cy="73994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0EEE407-7F1F-4480-84C3-B3BC49735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4040" y="2826328"/>
              <a:ext cx="2262935" cy="655060"/>
            </a:xfrm>
            <a:prstGeom prst="rect">
              <a:avLst/>
            </a:prstGeom>
          </p:spPr>
        </p:pic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47A53E4-7C17-4C37-B8CF-F4BBB2345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103" y="3135386"/>
              <a:ext cx="243207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10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</a:t>
              </a:r>
              <a:r>
                <a:rPr lang="de-DE" altLang="de-DE" sz="11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.</a:t>
              </a:r>
              <a:endParaRPr kumimoji="0" lang="de-DE" altLang="de-DE" sz="11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A9298C1F-4E7F-4C59-ADC8-3D924DA5D9EE}"/>
              </a:ext>
            </a:extLst>
          </p:cNvPr>
          <p:cNvSpPr/>
          <p:nvPr/>
        </p:nvSpPr>
        <p:spPr>
          <a:xfrm>
            <a:off x="7267300" y="791443"/>
            <a:ext cx="438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45AC4B"/>
                </a:solidFill>
              </a:rPr>
              <a:t>Jahrestagung BDN – September 2022, Berlin</a:t>
            </a:r>
            <a:endParaRPr lang="de-DE" dirty="0">
              <a:solidFill>
                <a:srgbClr val="45AC4B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92DB4CA-4D8C-49EB-9F8A-FD95D7B514B4}"/>
              </a:ext>
            </a:extLst>
          </p:cNvPr>
          <p:cNvSpPr txBox="1">
            <a:spLocks/>
          </p:cNvSpPr>
          <p:nvPr/>
        </p:nvSpPr>
        <p:spPr>
          <a:xfrm>
            <a:off x="2401342" y="3130160"/>
            <a:ext cx="6157520" cy="96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R. Jochens, Berlin / H.H. Weyer, Freiburg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40C83D-E161-4098-AFB5-B2F32997033B}"/>
              </a:ext>
            </a:extLst>
          </p:cNvPr>
          <p:cNvSpPr txBox="1">
            <a:spLocks/>
          </p:cNvSpPr>
          <p:nvPr/>
        </p:nvSpPr>
        <p:spPr>
          <a:xfrm>
            <a:off x="638356" y="4096656"/>
            <a:ext cx="10990514" cy="1134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Immunologisches Labor - KV</a:t>
            </a:r>
          </a:p>
        </p:txBody>
      </p:sp>
    </p:spTree>
    <p:extLst>
      <p:ext uri="{BB962C8B-B14F-4D97-AF65-F5344CB8AC3E}">
        <p14:creationId xmlns:p14="http://schemas.microsoft.com/office/powerpoint/2010/main" val="34950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0AFC83B-1E02-78A8-E04D-5FF735842CFD}"/>
              </a:ext>
            </a:extLst>
          </p:cNvPr>
          <p:cNvGrpSpPr/>
          <p:nvPr/>
        </p:nvGrpSpPr>
        <p:grpSpPr>
          <a:xfrm rot="643198">
            <a:off x="2796636" y="-1291751"/>
            <a:ext cx="6660666" cy="8846417"/>
            <a:chOff x="3304304" y="-1367543"/>
            <a:chExt cx="5880248" cy="819219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5E69DC6-AB33-911A-525D-B1C50B20A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910" t="11588" r="41445" b="5083"/>
            <a:stretch/>
          </p:blipFill>
          <p:spPr>
            <a:xfrm>
              <a:off x="3304304" y="-1367543"/>
              <a:ext cx="5880248" cy="81921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69B7BDB7-FC10-68E2-B5C0-579396B2F043}"/>
                </a:ext>
              </a:extLst>
            </p:cNvPr>
            <p:cNvSpPr/>
            <p:nvPr/>
          </p:nvSpPr>
          <p:spPr>
            <a:xfrm>
              <a:off x="4099279" y="3278457"/>
              <a:ext cx="3879481" cy="1196758"/>
            </a:xfrm>
            <a:prstGeom prst="roundRect">
              <a:avLst>
                <a:gd name="adj" fmla="val 1934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86965C-0821-489F-8226-75FA84DF85FE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81A8A08-6DAD-4DCC-99F3-279E340E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3430716-55F2-4D26-A8D6-FABE5593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F604243D-81BF-4354-99AA-8A4A8FB2654F}"/>
              </a:ext>
            </a:extLst>
          </p:cNvPr>
          <p:cNvSpPr txBox="1">
            <a:spLocks/>
          </p:cNvSpPr>
          <p:nvPr/>
        </p:nvSpPr>
        <p:spPr>
          <a:xfrm>
            <a:off x="999165" y="1116168"/>
            <a:ext cx="10805593" cy="6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b="1" dirty="0"/>
              <a:t>BMV-Ä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447089-762E-049C-6CCD-E7EF494B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6634B7A-6D81-5661-647F-7532FCABB08A}"/>
              </a:ext>
            </a:extLst>
          </p:cNvPr>
          <p:cNvSpPr txBox="1">
            <a:spLocks/>
          </p:cNvSpPr>
          <p:nvPr/>
        </p:nvSpPr>
        <p:spPr>
          <a:xfrm>
            <a:off x="999165" y="1768746"/>
            <a:ext cx="1610514" cy="6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b="1" dirty="0"/>
              <a:t>§ 15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E18E97A-B209-F832-6531-537F4A40CD84}"/>
              </a:ext>
            </a:extLst>
          </p:cNvPr>
          <p:cNvSpPr txBox="1">
            <a:spLocks/>
          </p:cNvSpPr>
          <p:nvPr/>
        </p:nvSpPr>
        <p:spPr>
          <a:xfrm>
            <a:off x="838200" y="190436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Immunologisches Labor - KV</a:t>
            </a:r>
          </a:p>
        </p:txBody>
      </p:sp>
    </p:spTree>
    <p:extLst>
      <p:ext uri="{BB962C8B-B14F-4D97-AF65-F5344CB8AC3E}">
        <p14:creationId xmlns:p14="http://schemas.microsoft.com/office/powerpoint/2010/main" val="408720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86965C-0821-489F-8226-75FA84DF85FE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81A8A08-6DAD-4DCC-99F3-279E340E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3430716-55F2-4D26-A8D6-FABE5593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F604243D-81BF-4354-99AA-8A4A8FB2654F}"/>
              </a:ext>
            </a:extLst>
          </p:cNvPr>
          <p:cNvSpPr txBox="1">
            <a:spLocks/>
          </p:cNvSpPr>
          <p:nvPr/>
        </p:nvSpPr>
        <p:spPr>
          <a:xfrm>
            <a:off x="999165" y="1116168"/>
            <a:ext cx="10805593" cy="6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b="1" dirty="0"/>
              <a:t>Vorschlag </a:t>
            </a:r>
            <a:r>
              <a:rPr lang="de-DE" sz="4800" b="1" dirty="0" err="1"/>
              <a:t>SpiFa</a:t>
            </a:r>
            <a:r>
              <a:rPr lang="de-DE" sz="4800" b="1" dirty="0"/>
              <a:t> (Mai 2020)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B9F229A-D412-4859-B457-71A7446FC4DC}"/>
              </a:ext>
            </a:extLst>
          </p:cNvPr>
          <p:cNvSpPr txBox="1">
            <a:spLocks/>
          </p:cNvSpPr>
          <p:nvPr/>
        </p:nvSpPr>
        <p:spPr>
          <a:xfrm>
            <a:off x="838200" y="190436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Immunologisches Labor - KV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447089-762E-049C-6CCD-E7EF494B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6634B7A-6D81-5661-647F-7532FCABB08A}"/>
              </a:ext>
            </a:extLst>
          </p:cNvPr>
          <p:cNvSpPr txBox="1">
            <a:spLocks/>
          </p:cNvSpPr>
          <p:nvPr/>
        </p:nvSpPr>
        <p:spPr>
          <a:xfrm>
            <a:off x="1346419" y="1751902"/>
            <a:ext cx="7957237" cy="6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/>
              <a:t>Ergänzug</a:t>
            </a:r>
            <a:r>
              <a:rPr lang="de-DE" sz="4000" b="1" dirty="0"/>
              <a:t> § 15 BMV-Ä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5B00D1-2B7E-F113-B0E4-F836595FA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8" t="40635" r="35951" b="31005"/>
          <a:stretch/>
        </p:blipFill>
        <p:spPr>
          <a:xfrm rot="244810">
            <a:off x="1319314" y="1459155"/>
            <a:ext cx="9844092" cy="57023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43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86965C-0821-489F-8226-75FA84DF85FE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81A8A08-6DAD-4DCC-99F3-279E340E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3430716-55F2-4D26-A8D6-FABE5593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F604243D-81BF-4354-99AA-8A4A8FB2654F}"/>
              </a:ext>
            </a:extLst>
          </p:cNvPr>
          <p:cNvSpPr txBox="1">
            <a:spLocks/>
          </p:cNvSpPr>
          <p:nvPr/>
        </p:nvSpPr>
        <p:spPr>
          <a:xfrm>
            <a:off x="999165" y="1116168"/>
            <a:ext cx="10805593" cy="6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b="1" dirty="0"/>
              <a:t>Der Vorschlag der </a:t>
            </a:r>
            <a:r>
              <a:rPr lang="de-DE" sz="4800" b="1" dirty="0" err="1"/>
              <a:t>SpiFa</a:t>
            </a:r>
            <a:endParaRPr lang="de-DE" sz="4800" b="1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B9F229A-D412-4859-B457-71A7446FC4DC}"/>
              </a:ext>
            </a:extLst>
          </p:cNvPr>
          <p:cNvSpPr txBox="1">
            <a:spLocks/>
          </p:cNvSpPr>
          <p:nvPr/>
        </p:nvSpPr>
        <p:spPr>
          <a:xfrm>
            <a:off x="838200" y="190436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Immunologisches Labor - KV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447089-762E-049C-6CCD-E7EF494B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6634B7A-6D81-5661-647F-7532FCABB08A}"/>
              </a:ext>
            </a:extLst>
          </p:cNvPr>
          <p:cNvSpPr txBox="1">
            <a:spLocks/>
          </p:cNvSpPr>
          <p:nvPr/>
        </p:nvSpPr>
        <p:spPr>
          <a:xfrm>
            <a:off x="447621" y="1924548"/>
            <a:ext cx="11296758" cy="389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/>
              <a:t>Der Vorschlag der </a:t>
            </a:r>
            <a:r>
              <a:rPr lang="de-DE" sz="2400" b="1" dirty="0" err="1"/>
              <a:t>SpiFa</a:t>
            </a:r>
            <a:r>
              <a:rPr lang="de-DE" sz="2400" b="1" dirty="0"/>
              <a:t> </a:t>
            </a:r>
            <a:r>
              <a:rPr lang="de-DE" sz="2400" dirty="0"/>
              <a:t>beinhaltet eine </a:t>
            </a:r>
            <a:r>
              <a:rPr lang="de-DE" sz="2400" b="1" dirty="0"/>
              <a:t>Einschränkung auf einen kleinen Kreis von Ärzten: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2B080F-601E-BA8D-CD65-3CC3BEF443ED}"/>
              </a:ext>
            </a:extLst>
          </p:cNvPr>
          <p:cNvSpPr txBox="1">
            <a:spLocks/>
          </p:cNvSpPr>
          <p:nvPr/>
        </p:nvSpPr>
        <p:spPr>
          <a:xfrm>
            <a:off x="700044" y="2380740"/>
            <a:ext cx="11056525" cy="1105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/>
              <a:t>a.   Auftragnehmende Vertragsärzte </a:t>
            </a:r>
            <a:r>
              <a:rPr lang="de-DE" sz="2400" dirty="0"/>
              <a:t>gemäß § 13 Abs. 4. Satz 1, damit:</a:t>
            </a:r>
          </a:p>
          <a:p>
            <a:pPr algn="l"/>
            <a:r>
              <a:rPr lang="de-DE" sz="2400" dirty="0"/>
              <a:t>Ärzte für Laboratoriumsmedizin, Mikrobiologie, Transfusionsmedizin, Pathologie, Radiologie, Strahlentherapie, Nuklearmedizin.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F5DD87F-DB24-9114-6D18-749346D2BB72}"/>
              </a:ext>
            </a:extLst>
          </p:cNvPr>
          <p:cNvSpPr txBox="1">
            <a:spLocks/>
          </p:cNvSpPr>
          <p:nvPr/>
        </p:nvSpPr>
        <p:spPr>
          <a:xfrm>
            <a:off x="700044" y="3552493"/>
            <a:ext cx="11193838" cy="1506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/>
              <a:t>b.   </a:t>
            </a:r>
            <a:r>
              <a:rPr lang="de-DE" sz="2400" dirty="0"/>
              <a:t>Ärzte , bei denen Laborleistungen nach 32.3 des EBM zum </a:t>
            </a:r>
            <a:r>
              <a:rPr lang="de-DE" sz="2400" b="1" dirty="0"/>
              <a:t>Kerngebiet nach WBO </a:t>
            </a:r>
            <a:r>
              <a:rPr lang="de-DE" sz="2400" dirty="0"/>
              <a:t>gehören.</a:t>
            </a:r>
          </a:p>
          <a:p>
            <a:pPr algn="l"/>
            <a:r>
              <a:rPr lang="de-DE" sz="2400" dirty="0"/>
              <a:t>(Von den Auftragnehmenden Vertragsärzten: Ärzte für Laboratoriumsmedizin , Mikrobiologie, Transfusionsmedizin, Nuklearmedizin.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7DC82B4-7DC9-430A-A2AC-F932A8D4FA22}"/>
              </a:ext>
            </a:extLst>
          </p:cNvPr>
          <p:cNvSpPr txBox="1">
            <a:spLocks/>
          </p:cNvSpPr>
          <p:nvPr/>
        </p:nvSpPr>
        <p:spPr>
          <a:xfrm>
            <a:off x="700044" y="5091583"/>
            <a:ext cx="11193838" cy="849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/>
              <a:t>c.   </a:t>
            </a:r>
            <a:r>
              <a:rPr lang="de-DE" sz="2400" dirty="0"/>
              <a:t>Ausschließlich bei Versicherten, bei denen ein </a:t>
            </a:r>
            <a:r>
              <a:rPr lang="de-DE" sz="2400" b="1" dirty="0"/>
              <a:t>persönlicher Arzt-Patient Kontakt </a:t>
            </a:r>
            <a:r>
              <a:rPr lang="de-DE" sz="2400" dirty="0"/>
              <a:t>stattgefunden hat (somit nicht bei einem Einsendelabor).</a:t>
            </a:r>
          </a:p>
        </p:txBody>
      </p:sp>
    </p:spTree>
    <p:extLst>
      <p:ext uri="{BB962C8B-B14F-4D97-AF65-F5344CB8AC3E}">
        <p14:creationId xmlns:p14="http://schemas.microsoft.com/office/powerpoint/2010/main" val="326707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28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Fa. Euro-Labor GmbH</dc:creator>
  <cp:lastModifiedBy>Herzogenrath</cp:lastModifiedBy>
  <cp:revision>6</cp:revision>
  <dcterms:created xsi:type="dcterms:W3CDTF">2022-08-31T11:50:20Z</dcterms:created>
  <dcterms:modified xsi:type="dcterms:W3CDTF">2022-10-04T15:19:20Z</dcterms:modified>
</cp:coreProperties>
</file>