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8" r:id="rId2"/>
    <p:sldId id="308" r:id="rId3"/>
    <p:sldId id="260" r:id="rId4"/>
    <p:sldId id="294" r:id="rId5"/>
    <p:sldId id="304" r:id="rId6"/>
    <p:sldId id="296" r:id="rId7"/>
    <p:sldId id="297" r:id="rId8"/>
    <p:sldId id="298" r:id="rId9"/>
    <p:sldId id="302" r:id="rId10"/>
    <p:sldId id="309" r:id="rId11"/>
    <p:sldId id="295" r:id="rId12"/>
    <p:sldId id="310" r:id="rId13"/>
    <p:sldId id="307" r:id="rId14"/>
    <p:sldId id="300" r:id="rId15"/>
    <p:sldId id="301" r:id="rId16"/>
    <p:sldId id="311" r:id="rId17"/>
    <p:sldId id="306" r:id="rId18"/>
    <p:sldId id="299" r:id="rId19"/>
    <p:sldId id="303" r:id="rId20"/>
    <p:sldId id="314" r:id="rId21"/>
    <p:sldId id="312" r:id="rId22"/>
    <p:sldId id="262" r:id="rId23"/>
    <p:sldId id="292" r:id="rId24"/>
    <p:sldId id="290" r:id="rId25"/>
    <p:sldId id="313" r:id="rId26"/>
    <p:sldId id="305" r:id="rId27"/>
    <p:sldId id="264" r:id="rId28"/>
    <p:sldId id="268" r:id="rId29"/>
    <p:sldId id="270" r:id="rId30"/>
    <p:sldId id="282" r:id="rId31"/>
    <p:sldId id="272" r:id="rId32"/>
    <p:sldId id="273" r:id="rId33"/>
    <p:sldId id="291" r:id="rId34"/>
    <p:sldId id="288" r:id="rId35"/>
    <p:sldId id="276" r:id="rId36"/>
    <p:sldId id="277" r:id="rId37"/>
    <p:sldId id="293" r:id="rId38"/>
    <p:sldId id="283" r:id="rId39"/>
    <p:sldId id="284" r:id="rId4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1"/>
  </p:normalViewPr>
  <p:slideViewPr>
    <p:cSldViewPr snapToGrid="0" snapToObjects="1" showGuides="1"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D4033-8FD4-8F4D-9EF0-C566B0DECD7B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3F4E4-A9A7-F247-ABEC-CAF06DBE467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3F4E4-A9A7-F247-ABEC-CAF06DBE4670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52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3F4E4-A9A7-F247-ABEC-CAF06DBE4670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08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820EE-A503-7B4B-9F02-BCABD7EC307F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3F4E4-A9A7-F247-ABEC-CAF06DBE4670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FA2B5-81CE-2846-88B6-F81D5C2AE480}" type="datetimeFigureOut">
              <a:rPr lang="de-DE" smtClean="0"/>
              <a:pPr/>
              <a:t>04.10.2022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2990A-BE2E-1F42-896E-622B2C59C37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427567" y="339243"/>
            <a:ext cx="8314265" cy="939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BDN 50. Jahrestagung Berlin 2022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0" y="2130213"/>
            <a:ext cx="9144000" cy="4755171"/>
            <a:chOff x="0" y="2130213"/>
            <a:chExt cx="9144000" cy="4755171"/>
          </a:xfrm>
        </p:grpSpPr>
        <p:sp>
          <p:nvSpPr>
            <p:cNvPr id="4" name="Textfeld 3"/>
            <p:cNvSpPr txBox="1"/>
            <p:nvPr/>
          </p:nvSpPr>
          <p:spPr>
            <a:xfrm>
              <a:off x="1869497" y="2130213"/>
              <a:ext cx="54050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/>
                <a:t>RSO im Jugendalter – </a:t>
              </a:r>
            </a:p>
            <a:p>
              <a:r>
                <a:rPr lang="de-DE" sz="2400" b="1" dirty="0"/>
                <a:t>Etwas Handfestes nicht nur für Ältere </a:t>
              </a:r>
            </a:p>
            <a:p>
              <a:endParaRPr lang="de-DE" dirty="0"/>
            </a:p>
            <a:p>
              <a:r>
                <a:rPr lang="de-DE" sz="2400" b="1" dirty="0" err="1"/>
                <a:t>Synovitis</a:t>
              </a:r>
              <a:r>
                <a:rPr lang="de-DE" sz="2400" b="1" dirty="0"/>
                <a:t> bei Hämophilie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869497" y="5317067"/>
              <a:ext cx="54168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Barbara Boddenberg-Pätzold Praxis </a:t>
              </a:r>
              <a:r>
                <a:rPr lang="de-DE" dirty="0" err="1"/>
                <a:t>Nuramed</a:t>
              </a:r>
              <a:r>
                <a:rPr lang="de-DE" dirty="0"/>
                <a:t> Köln-West</a:t>
              </a:r>
            </a:p>
            <a:p>
              <a:r>
                <a:rPr lang="de-DE" dirty="0"/>
                <a:t>Gegründet von Prof. Dr. G. </a:t>
              </a:r>
              <a:r>
                <a:rPr lang="de-DE" dirty="0" err="1"/>
                <a:t>Mödder</a:t>
              </a:r>
              <a:r>
                <a:rPr lang="de-DE" dirty="0"/>
                <a:t> 1991</a:t>
              </a:r>
            </a:p>
          </p:txBody>
        </p:sp>
        <p:pic>
          <p:nvPicPr>
            <p:cNvPr id="7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13580"/>
              <a:ext cx="9144000" cy="6718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71118BB-0655-254A-AD03-7D816DF4454B}"/>
              </a:ext>
            </a:extLst>
          </p:cNvPr>
          <p:cNvSpPr txBox="1"/>
          <p:nvPr/>
        </p:nvSpPr>
        <p:spPr>
          <a:xfrm>
            <a:off x="2194560" y="1511166"/>
            <a:ext cx="359880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Diagnostik: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Klinisch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Apparativ:	- Sonographie</a:t>
            </a:r>
          </a:p>
          <a:p>
            <a:r>
              <a:rPr lang="de-DE" dirty="0"/>
              <a:t>			- MRT</a:t>
            </a:r>
          </a:p>
          <a:p>
            <a:r>
              <a:rPr lang="de-DE" dirty="0"/>
              <a:t>			- Skelett-Szintigraphie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68E0463-3C2D-5044-A5CE-F68929097F7A}"/>
              </a:ext>
            </a:extLst>
          </p:cNvPr>
          <p:cNvSpPr txBox="1"/>
          <p:nvPr/>
        </p:nvSpPr>
        <p:spPr>
          <a:xfrm>
            <a:off x="1540043" y="4247093"/>
            <a:ext cx="6576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Cave: </a:t>
            </a:r>
            <a:r>
              <a:rPr lang="de-DE" dirty="0" err="1"/>
              <a:t>Synovitis</a:t>
            </a:r>
            <a:r>
              <a:rPr lang="de-DE" dirty="0"/>
              <a:t>-Nachweis unter guter Faktor-Therapie ggf. schwierig,</a:t>
            </a:r>
          </a:p>
          <a:p>
            <a:r>
              <a:rPr lang="de-DE" dirty="0"/>
              <a:t>sowohl in Sonographie als auch MRT und Skelett-Szintigraphie</a:t>
            </a:r>
          </a:p>
        </p:txBody>
      </p:sp>
    </p:spTree>
    <p:extLst>
      <p:ext uri="{BB962C8B-B14F-4D97-AF65-F5344CB8AC3E}">
        <p14:creationId xmlns:p14="http://schemas.microsoft.com/office/powerpoint/2010/main" val="2302368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Hämophilie-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F0C6797-E98A-944C-A009-A4B447E3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600200"/>
            <a:ext cx="6502400" cy="3657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60B60B-013B-EE47-9441-B09D6D76961D}"/>
              </a:ext>
            </a:extLst>
          </p:cNvPr>
          <p:cNvSpPr txBox="1"/>
          <p:nvPr/>
        </p:nvSpPr>
        <p:spPr>
          <a:xfrm>
            <a:off x="5334000" y="4145280"/>
            <a:ext cx="2356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15jähriger Junge,</a:t>
            </a:r>
          </a:p>
          <a:p>
            <a:r>
              <a:rPr lang="de-DE" dirty="0">
                <a:solidFill>
                  <a:schemeClr val="bg1"/>
                </a:solidFill>
              </a:rPr>
              <a:t>Schwere Hämophilie A,</a:t>
            </a:r>
          </a:p>
          <a:p>
            <a:r>
              <a:rPr lang="de-DE" dirty="0" err="1">
                <a:solidFill>
                  <a:schemeClr val="bg1"/>
                </a:solidFill>
              </a:rPr>
              <a:t>Synovitis</a:t>
            </a:r>
            <a:r>
              <a:rPr lang="de-DE" dirty="0">
                <a:solidFill>
                  <a:schemeClr val="bg1"/>
                </a:solidFill>
              </a:rPr>
              <a:t> des OSG </a:t>
            </a:r>
            <a:r>
              <a:rPr lang="de-DE" dirty="0" err="1">
                <a:solidFill>
                  <a:schemeClr val="bg1"/>
                </a:solidFill>
              </a:rPr>
              <a:t>re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578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900DCA8-4C4A-C246-B595-13223C718262}"/>
              </a:ext>
            </a:extLst>
          </p:cNvPr>
          <p:cNvSpPr txBox="1"/>
          <p:nvPr/>
        </p:nvSpPr>
        <p:spPr>
          <a:xfrm>
            <a:off x="1591550" y="1607419"/>
            <a:ext cx="6857262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Erfolge der RSO bei Hämophilie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All </a:t>
            </a:r>
            <a:r>
              <a:rPr lang="de-DE" dirty="0" err="1"/>
              <a:t>over</a:t>
            </a:r>
            <a:r>
              <a:rPr lang="de-DE" dirty="0"/>
              <a:t> 70 – 90% der Patienten profitieren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Insbesondere Blutungsfrequenz nimmt ab, häufig auf 0 Blutung/Zeit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Schmerz und Schwellung geht zurück, Belastbarkeit nimmt zu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Beweglichkeit bessert sich je nach Grad der </a:t>
            </a:r>
            <a:r>
              <a:rPr lang="de-DE" dirty="0" err="1"/>
              <a:t>Hämarthropathie</a:t>
            </a: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Erfolge umso besser, je weniger Degenerationen, also am besten </a:t>
            </a:r>
          </a:p>
          <a:p>
            <a:r>
              <a:rPr lang="de-DE" dirty="0"/>
              <a:t>	schon im Kindesalter an RSO denken</a:t>
            </a:r>
          </a:p>
        </p:txBody>
      </p:sp>
    </p:spTree>
    <p:extLst>
      <p:ext uri="{BB962C8B-B14F-4D97-AF65-F5344CB8AC3E}">
        <p14:creationId xmlns:p14="http://schemas.microsoft.com/office/powerpoint/2010/main" val="261820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D3F97F-C5D4-1841-82C2-2B81017B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5" y="1064867"/>
            <a:ext cx="3861535" cy="51487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92FCAD-4FB6-A542-8CDC-930E057B6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699" y="1064867"/>
            <a:ext cx="4400150" cy="32981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4F3C409-A96B-C94D-81D2-E311021BAF2C}"/>
              </a:ext>
            </a:extLst>
          </p:cNvPr>
          <p:cNvSpPr txBox="1"/>
          <p:nvPr/>
        </p:nvSpPr>
        <p:spPr>
          <a:xfrm>
            <a:off x="5176097" y="4764505"/>
            <a:ext cx="34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3J., schwere Hämophilie A, täglich </a:t>
            </a:r>
          </a:p>
          <a:p>
            <a:r>
              <a:rPr lang="de-DE" dirty="0"/>
              <a:t>Faktorgabe über 1 Jahr</a:t>
            </a:r>
          </a:p>
          <a:p>
            <a:r>
              <a:rPr lang="de-DE" dirty="0"/>
              <a:t>(zwischen 2. u. 3. Lebensjahr)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D895C55-AADB-DE44-A30E-11AFA4675302}"/>
              </a:ext>
            </a:extLst>
          </p:cNvPr>
          <p:cNvSpPr/>
          <p:nvPr/>
        </p:nvSpPr>
        <p:spPr>
          <a:xfrm>
            <a:off x="7878233" y="1064867"/>
            <a:ext cx="1106616" cy="1052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81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3801C2-364A-554A-A638-A6C1EB83AB47}"/>
              </a:ext>
            </a:extLst>
          </p:cNvPr>
          <p:cNvSpPr txBox="1"/>
          <p:nvPr/>
        </p:nvSpPr>
        <p:spPr>
          <a:xfrm>
            <a:off x="579966" y="1810327"/>
            <a:ext cx="8149475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Besonderheiten bei der RSO von Kindern/Jugendlichen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Gute Aufklärung der Eltern, Faktorgabe vor und nach RSO, bei Re-186 statt Y-90 </a:t>
            </a:r>
          </a:p>
          <a:p>
            <a:r>
              <a:rPr lang="de-DE" dirty="0"/>
              <a:t>	bei Knie RSO, </a:t>
            </a:r>
            <a:r>
              <a:rPr lang="de-DE" dirty="0" err="1"/>
              <a:t>Malignomrisiko</a:t>
            </a:r>
            <a:r>
              <a:rPr lang="de-DE" dirty="0"/>
              <a:t> nicht bewiesen, aber ALL bei 2 Fällen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Sedierung nur bei kleinen Kindern nötig, dann durch erfahrenen </a:t>
            </a:r>
          </a:p>
          <a:p>
            <a:r>
              <a:rPr lang="de-DE" dirty="0"/>
              <a:t>	Anästhesisten, ab 8 – 10 Jahre oft ohne Sedierung möglich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Sonographie: 	</a:t>
            </a:r>
            <a:r>
              <a:rPr lang="de-DE" dirty="0" err="1"/>
              <a:t>Epiphysenfugen</a:t>
            </a:r>
            <a:r>
              <a:rPr lang="de-DE" dirty="0"/>
              <a:t>, ggf. noch fehlende Verknöcherung, </a:t>
            </a:r>
          </a:p>
          <a:p>
            <a:r>
              <a:rPr lang="de-DE" dirty="0"/>
              <a:t>				Knorpel dick und </a:t>
            </a:r>
            <a:r>
              <a:rPr lang="de-DE" dirty="0" err="1"/>
              <a:t>echoarm</a:t>
            </a: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Röntgenanatomie beachten, nicht die </a:t>
            </a:r>
            <a:r>
              <a:rPr lang="de-DE" dirty="0" err="1"/>
              <a:t>Epiphysenfuge</a:t>
            </a:r>
            <a:r>
              <a:rPr lang="de-DE" dirty="0"/>
              <a:t> punktieren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50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E9E69E9-9896-2D4B-9D55-2EC1BFBF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1" y="1058333"/>
            <a:ext cx="7823200" cy="41202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5FD9DE8-9F7A-D64B-9EFB-262E400617D4}"/>
              </a:ext>
            </a:extLst>
          </p:cNvPr>
          <p:cNvSpPr txBox="1"/>
          <p:nvPr/>
        </p:nvSpPr>
        <p:spPr>
          <a:xfrm>
            <a:off x="495032" y="5302747"/>
            <a:ext cx="827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3jähriger Junge, schwere Hämophilie A, </a:t>
            </a:r>
            <a:r>
              <a:rPr lang="de-DE" dirty="0" err="1"/>
              <a:t>Synovitis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Knie, Knochenkern der Patella erst</a:t>
            </a:r>
          </a:p>
          <a:p>
            <a:r>
              <a:rPr lang="de-DE" dirty="0"/>
              <a:t> gerade sichtbar.</a:t>
            </a:r>
          </a:p>
        </p:txBody>
      </p:sp>
    </p:spTree>
    <p:extLst>
      <p:ext uri="{BB962C8B-B14F-4D97-AF65-F5344CB8AC3E}">
        <p14:creationId xmlns:p14="http://schemas.microsoft.com/office/powerpoint/2010/main" val="428253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88CAA94-F9C4-3846-A4BD-14BE252C9EF8}"/>
              </a:ext>
            </a:extLst>
          </p:cNvPr>
          <p:cNvSpPr txBox="1"/>
          <p:nvPr/>
        </p:nvSpPr>
        <p:spPr>
          <a:xfrm>
            <a:off x="4398745" y="2127183"/>
            <a:ext cx="242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Epiphysenfugen</a:t>
            </a:r>
            <a:r>
              <a:rPr lang="de-DE" dirty="0"/>
              <a:t> in </a:t>
            </a:r>
            <a:r>
              <a:rPr lang="de-DE" dirty="0" err="1"/>
              <a:t>Sono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3389C1-1AC9-0844-8B9C-81752A8B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82376"/>
            <a:ext cx="6018997" cy="451424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97F4FBF-BCAF-6346-B7EE-5AB3EDC3509D}"/>
              </a:ext>
            </a:extLst>
          </p:cNvPr>
          <p:cNvSpPr/>
          <p:nvPr/>
        </p:nvSpPr>
        <p:spPr>
          <a:xfrm>
            <a:off x="685800" y="1082376"/>
            <a:ext cx="786063" cy="2282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5D00F9-D103-8E42-B1EE-A8F382705D05}"/>
              </a:ext>
            </a:extLst>
          </p:cNvPr>
          <p:cNvSpPr txBox="1"/>
          <p:nvPr/>
        </p:nvSpPr>
        <p:spPr>
          <a:xfrm>
            <a:off x="6645046" y="2989625"/>
            <a:ext cx="249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 J. milde Hämophilie A</a:t>
            </a:r>
          </a:p>
          <a:p>
            <a:r>
              <a:rPr lang="de-DE" dirty="0" err="1"/>
              <a:t>Synovitis</a:t>
            </a:r>
            <a:r>
              <a:rPr lang="de-DE" dirty="0"/>
              <a:t> OSG li.</a:t>
            </a:r>
          </a:p>
        </p:txBody>
      </p:sp>
    </p:spTree>
    <p:extLst>
      <p:ext uri="{BB962C8B-B14F-4D97-AF65-F5344CB8AC3E}">
        <p14:creationId xmlns:p14="http://schemas.microsoft.com/office/powerpoint/2010/main" val="209238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55329F6-9BCE-6646-AD9A-766AB6635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2" y="1800732"/>
            <a:ext cx="3808891" cy="28501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729AAF-6C7B-0C42-9204-6E37D3FC8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435600" y="1631955"/>
            <a:ext cx="2908300" cy="31877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1DECB9-6903-1B40-AECF-CBF712527EB8}"/>
              </a:ext>
            </a:extLst>
          </p:cNvPr>
          <p:cNvSpPr txBox="1"/>
          <p:nvPr/>
        </p:nvSpPr>
        <p:spPr>
          <a:xfrm>
            <a:off x="5255461" y="5077435"/>
            <a:ext cx="370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Aus S. Kahn et al. „Normalbefunde in der Skelettreifung“</a:t>
            </a:r>
          </a:p>
          <a:p>
            <a:r>
              <a:rPr lang="de-DE" sz="1200" dirty="0"/>
              <a:t>6 Jahre alt männlich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DBDD92-BD2E-D147-9245-261043CA4A93}"/>
              </a:ext>
            </a:extLst>
          </p:cNvPr>
          <p:cNvSpPr txBox="1"/>
          <p:nvPr/>
        </p:nvSpPr>
        <p:spPr>
          <a:xfrm>
            <a:off x="409204" y="4892769"/>
            <a:ext cx="3824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5jähriger Junge, schwere Hämophilie A</a:t>
            </a:r>
          </a:p>
          <a:p>
            <a:r>
              <a:rPr lang="de-DE" dirty="0"/>
              <a:t>Rechter Ellenbogen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4B80E1-EF25-674C-A180-F8F82AA0530C}"/>
              </a:ext>
            </a:extLst>
          </p:cNvPr>
          <p:cNvSpPr txBox="1"/>
          <p:nvPr/>
        </p:nvSpPr>
        <p:spPr>
          <a:xfrm>
            <a:off x="409204" y="1261988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/>
              <a:t>Röntgen-Anatomie bei Kindern</a:t>
            </a:r>
          </a:p>
        </p:txBody>
      </p:sp>
    </p:spTree>
    <p:extLst>
      <p:ext uri="{BB962C8B-B14F-4D97-AF65-F5344CB8AC3E}">
        <p14:creationId xmlns:p14="http://schemas.microsoft.com/office/powerpoint/2010/main" val="398918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7DBCCE0E-3DF5-084D-B2E9-0DF32DC225BB}"/>
              </a:ext>
            </a:extLst>
          </p:cNvPr>
          <p:cNvGraphicFramePr>
            <a:graphicFrameLocks noGrp="1"/>
          </p:cNvGraphicFramePr>
          <p:nvPr/>
        </p:nvGraphicFramePr>
        <p:xfrm>
          <a:off x="1291166" y="2515052"/>
          <a:ext cx="6096000" cy="193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6549930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9228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Knie-Gelenk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Kinder/Jugendliche 50 – 100 Re-186 Kolloid</a:t>
                      </a:r>
                    </a:p>
                    <a:p>
                      <a:r>
                        <a:rPr lang="de-DE" dirty="0"/>
                        <a:t>Erwachsene/Jugendliche </a:t>
                      </a:r>
                    </a:p>
                    <a:p>
                      <a:r>
                        <a:rPr lang="de-DE" dirty="0"/>
                        <a:t>150 – 185 Y-90 Kolloid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328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 – 75 Re-!86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20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Ellenbogen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 – 60 Re-186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647381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6B6AC8FB-9F99-6E4D-B56A-55612312ED1F}"/>
              </a:ext>
            </a:extLst>
          </p:cNvPr>
          <p:cNvSpPr txBox="1"/>
          <p:nvPr/>
        </p:nvSpPr>
        <p:spPr>
          <a:xfrm>
            <a:off x="1291166" y="4599710"/>
            <a:ext cx="304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Er-169 bei Hämophilie nicht zugelassen</a:t>
            </a:r>
          </a:p>
        </p:txBody>
      </p:sp>
    </p:spTree>
    <p:extLst>
      <p:ext uri="{BB962C8B-B14F-4D97-AF65-F5344CB8AC3E}">
        <p14:creationId xmlns:p14="http://schemas.microsoft.com/office/powerpoint/2010/main" val="2379741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B2D58F3-4539-004A-8F26-2EFCCACDD342}"/>
              </a:ext>
            </a:extLst>
          </p:cNvPr>
          <p:cNvSpPr txBox="1"/>
          <p:nvPr/>
        </p:nvSpPr>
        <p:spPr>
          <a:xfrm>
            <a:off x="685800" y="1665170"/>
            <a:ext cx="82359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Komplikationen/Strahlenexposition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Keine Blutung bei suffizienter Faktorgabe vor der RSO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Keine Wachstumsstörung durch Bestrahlung der Epiphysen in der Literatur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Bei GK-</a:t>
            </a:r>
            <a:r>
              <a:rPr lang="de-DE" dirty="0" err="1"/>
              <a:t>Szinti</a:t>
            </a:r>
            <a:r>
              <a:rPr lang="de-DE" dirty="0"/>
              <a:t>. keine wesentlich Exposition, rechnerisch wie Routine-</a:t>
            </a:r>
            <a:r>
              <a:rPr lang="de-DE" dirty="0" err="1"/>
              <a:t>Rö</a:t>
            </a:r>
            <a:r>
              <a:rPr lang="de-DE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Lymphozyten-DNA nicht langdauernd verändert, meist nach 1 Jahr wie vor der RSO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Kein erhöhtes </a:t>
            </a:r>
            <a:r>
              <a:rPr lang="de-DE" dirty="0" err="1"/>
              <a:t>Malignomrisiko</a:t>
            </a:r>
            <a:r>
              <a:rPr lang="de-DE" dirty="0"/>
              <a:t> bei epidemiologischen Studien, insbesondere </a:t>
            </a:r>
          </a:p>
          <a:p>
            <a:r>
              <a:rPr lang="de-DE" dirty="0"/>
              <a:t>	in einer neueren Studie, die Patienten untersucht, die als Kind/Jugendliche</a:t>
            </a:r>
          </a:p>
          <a:p>
            <a:r>
              <a:rPr lang="de-DE" dirty="0"/>
              <a:t>	eine RSO erhalten haben.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dirty="0"/>
              <a:t>2 Fälle in der Literatur mit ALL, aber Zusammenhang fraglich</a:t>
            </a:r>
          </a:p>
        </p:txBody>
      </p:sp>
    </p:spTree>
    <p:extLst>
      <p:ext uri="{BB962C8B-B14F-4D97-AF65-F5344CB8AC3E}">
        <p14:creationId xmlns:p14="http://schemas.microsoft.com/office/powerpoint/2010/main" val="126342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B8E2851-46E2-7740-B9E9-6EA8C36C5EBC}"/>
              </a:ext>
            </a:extLst>
          </p:cNvPr>
          <p:cNvSpPr txBox="1"/>
          <p:nvPr/>
        </p:nvSpPr>
        <p:spPr>
          <a:xfrm>
            <a:off x="770020" y="1225549"/>
            <a:ext cx="7873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S2k-Leitlinie „</a:t>
            </a:r>
            <a:r>
              <a:rPr lang="de-DE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Synovitis</a:t>
            </a:r>
            <a:r>
              <a:rPr lang="de-D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bei Hämophilie“</a:t>
            </a: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Auflage </a:t>
            </a:r>
          </a:p>
          <a:p>
            <a:r>
              <a:rPr lang="de-D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Stand 07.03.2018</a:t>
            </a:r>
            <a:r>
              <a:rPr lang="de-DE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AWMF 086/005 </a:t>
            </a:r>
            <a:r>
              <a:rPr lang="de-DE" sz="2000" b="1" dirty="0">
                <a:latin typeface="Times New Roman" panose="02020603050405020304" pitchFamily="18" charset="0"/>
              </a:rPr>
              <a:t>Aktualisierung eingereicht</a:t>
            </a:r>
            <a:endParaRPr lang="de-DE" sz="20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2842C6-D6F6-4949-987C-1DF695384E1D}"/>
              </a:ext>
            </a:extLst>
          </p:cNvPr>
          <p:cNvSpPr txBox="1"/>
          <p:nvPr/>
        </p:nvSpPr>
        <p:spPr>
          <a:xfrm>
            <a:off x="770021" y="2171700"/>
            <a:ext cx="79929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Beteiligte Experten alphabetisch:</a:t>
            </a:r>
          </a:p>
          <a:p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Barbara Boddenberg-Pätzold Fachärztin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Nuklearmedizin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Köln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Hans-Hermann Brackmann Arzt mit Zusatzbezeichnung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Priv.-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Doz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Dr. med. Björn Habermann Facharzt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Orthopädie und</a:t>
            </a:r>
            <a:r>
              <a:rPr lang="de-DE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Unfallchirurgie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Frankfurt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Susan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Halimeh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Fachärztin für Transfusionsmedizin,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Kinder-und Jugendmedizin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  <a:p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Zusatzbezeichnung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Duisburg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Univ.-Prof. Dr. Dr. Thomas Hilberg Facharzt für Allgemeinmedizin /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Chirotherapie – </a:t>
            </a:r>
          </a:p>
          <a:p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Osteopathie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Wuppertal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Silvia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Horneff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Fachärztin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Kinderheilkunde und</a:t>
            </a:r>
            <a:r>
              <a:rPr lang="de-DE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Jugendmedizin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Zusatzbezeichnung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Dr. med. Johannes Oldenburg Facharzt für Transfusionsmedizin /Zusatzbezeichnung </a:t>
            </a:r>
          </a:p>
          <a:p>
            <a:r>
              <a:rPr lang="de-DE" sz="1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Michael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Püsken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Facharzt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Diagnostische Radiologie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Köln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 Rosenthal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Physiotherapeut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Duisburg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Dr. med. Inge Scharrer Fachärztin für Innere Medizin mit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Zusatzbezeichnung 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Frankfurt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Axel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Seuser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Facharzt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Orthopädie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Bonn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Michael Sigl-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Kraetzig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Facharzt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Kinder- und Jugendmedizin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Blaubeuren</a:t>
            </a:r>
            <a:b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med. Sebastian </a:t>
            </a:r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Weinspach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Facharzt für </a:t>
            </a:r>
            <a:r>
              <a:rPr lang="de-DE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Kinder und Jugendmedizin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/Zusatzbezeichnung </a:t>
            </a:r>
          </a:p>
          <a:p>
            <a:r>
              <a:rPr lang="de-DE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Hämostaseologie</a:t>
            </a:r>
            <a:r>
              <a:rPr lang="de-DE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Düsseldorf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7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BE2035-2806-A248-9F46-BDD4AFD8E536}"/>
              </a:ext>
            </a:extLst>
          </p:cNvPr>
          <p:cNvSpPr txBox="1"/>
          <p:nvPr/>
        </p:nvSpPr>
        <p:spPr>
          <a:xfrm>
            <a:off x="298384" y="1135267"/>
            <a:ext cx="877894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Take </a:t>
            </a:r>
            <a:r>
              <a:rPr lang="de-DE" sz="2400" b="1" dirty="0" err="1"/>
              <a:t>home</a:t>
            </a:r>
            <a:r>
              <a:rPr lang="de-DE" sz="2400" b="1" dirty="0"/>
              <a:t> </a:t>
            </a:r>
            <a:r>
              <a:rPr lang="de-DE" sz="2400" b="1" dirty="0" err="1"/>
              <a:t>message</a:t>
            </a:r>
            <a:r>
              <a:rPr lang="de-DE" sz="2400" b="1" dirty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Die besten Ergebnisse bei Kindern, wenn noch keine </a:t>
            </a:r>
            <a:r>
              <a:rPr lang="de-DE" sz="2000" dirty="0" err="1"/>
              <a:t>Hämarthropathie</a:t>
            </a:r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Risikoarm/nebenwirkungsarm auch bei Kindern, wenn suffiziente Faktorgabe</a:t>
            </a:r>
          </a:p>
          <a:p>
            <a:pPr marL="285750" indent="-285750">
              <a:buFont typeface="Wingdings" pitchFamily="2" charset="2"/>
              <a:buChar char="Ø"/>
            </a:pPr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Nicht ablehnen, weil man noch nie ein Kind behandelt hat, im RSO-Exzellenznetz </a:t>
            </a:r>
          </a:p>
          <a:p>
            <a:r>
              <a:rPr lang="de-DE" sz="2000" dirty="0"/>
              <a:t>	um Rat fragen oder Patienten abgeben</a:t>
            </a:r>
          </a:p>
          <a:p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RSO nicht ablehnen, wenn </a:t>
            </a:r>
            <a:r>
              <a:rPr lang="de-DE" sz="2000" dirty="0" err="1"/>
              <a:t>Synovitis</a:t>
            </a:r>
            <a:r>
              <a:rPr lang="de-DE" sz="2000" dirty="0"/>
              <a:t> zu dem Zeitpunkt nicht so ausgeprägt </a:t>
            </a:r>
          </a:p>
          <a:p>
            <a:r>
              <a:rPr lang="de-DE" sz="2000" dirty="0"/>
              <a:t>	 ist. Wenn 1x </a:t>
            </a:r>
            <a:r>
              <a:rPr lang="de-DE" sz="2000" dirty="0" err="1"/>
              <a:t>Synovitis</a:t>
            </a:r>
            <a:r>
              <a:rPr lang="de-DE" sz="2000" dirty="0"/>
              <a:t> nachgewiesen, rezidiviert sie mit Sicherheit</a:t>
            </a:r>
          </a:p>
          <a:p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Auch bei fortgeschrittener </a:t>
            </a:r>
            <a:r>
              <a:rPr lang="de-DE" sz="2000" dirty="0" err="1"/>
              <a:t>Hämarthropathie</a:t>
            </a:r>
            <a:r>
              <a:rPr lang="de-DE" sz="2000" dirty="0"/>
              <a:t> Erfolge der RSO zu erzielen, </a:t>
            </a:r>
          </a:p>
          <a:p>
            <a:r>
              <a:rPr lang="de-DE" sz="2000" dirty="0"/>
              <a:t>	wenn die </a:t>
            </a:r>
            <a:r>
              <a:rPr lang="de-DE" sz="2000" dirty="0" err="1"/>
              <a:t>Synovitis</a:t>
            </a:r>
            <a:r>
              <a:rPr lang="de-DE" sz="2000" dirty="0"/>
              <a:t> im Vordergrund steht</a:t>
            </a:r>
          </a:p>
          <a:p>
            <a:endParaRPr lang="de-DE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sz="2000" dirty="0"/>
              <a:t> Gute Erfolge auch bei anderen Gerinnungsstörungen, die ähnliche </a:t>
            </a:r>
          </a:p>
          <a:p>
            <a:r>
              <a:rPr lang="de-DE" sz="2000" dirty="0"/>
              <a:t>	Pathophysiologie der </a:t>
            </a:r>
            <a:r>
              <a:rPr lang="de-DE" sz="2000" dirty="0" err="1"/>
              <a:t>Synovitis</a:t>
            </a:r>
            <a:r>
              <a:rPr lang="de-DE" sz="2000" dirty="0"/>
              <a:t> verursachen, z.B. von </a:t>
            </a:r>
            <a:r>
              <a:rPr lang="de-DE" sz="2000" dirty="0" err="1"/>
              <a:t>Willebrandt</a:t>
            </a:r>
            <a:r>
              <a:rPr lang="de-DE" sz="2000" dirty="0"/>
              <a:t>-Syndrom</a:t>
            </a:r>
          </a:p>
        </p:txBody>
      </p:sp>
    </p:spTree>
    <p:extLst>
      <p:ext uri="{BB962C8B-B14F-4D97-AF65-F5344CB8AC3E}">
        <p14:creationId xmlns:p14="http://schemas.microsoft.com/office/powerpoint/2010/main" val="3801495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BE2035-2806-A248-9F46-BDD4AFD8E536}"/>
              </a:ext>
            </a:extLst>
          </p:cNvPr>
          <p:cNvSpPr txBox="1"/>
          <p:nvPr/>
        </p:nvSpPr>
        <p:spPr>
          <a:xfrm>
            <a:off x="298384" y="1135267"/>
            <a:ext cx="8778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86372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000" dirty="0"/>
              <a:t>6-Jähriger Patient, schwere Hämophilie A, Hemmkörper mit hohem Faktorverbrauch, nach Makroblutung </a:t>
            </a:r>
            <a:r>
              <a:rPr lang="de-DE" sz="2000" dirty="0" err="1"/>
              <a:t>Arthroskopie</a:t>
            </a:r>
            <a:r>
              <a:rPr lang="de-DE" sz="2000" dirty="0"/>
              <a:t>, danach </a:t>
            </a:r>
            <a:r>
              <a:rPr lang="de-DE" sz="2000" dirty="0" err="1"/>
              <a:t>rezid</a:t>
            </a:r>
            <a:r>
              <a:rPr lang="de-DE" sz="2000" dirty="0"/>
              <a:t>. Blutung (&gt;3x/Jahr)in das </a:t>
            </a:r>
            <a:r>
              <a:rPr lang="de-DE" sz="2000" dirty="0" err="1"/>
              <a:t>re</a:t>
            </a:r>
            <a:r>
              <a:rPr lang="de-DE" sz="2000" dirty="0"/>
              <a:t>. </a:t>
            </a:r>
            <a:r>
              <a:rPr lang="de-DE" sz="2000"/>
              <a:t>Knie </a:t>
            </a:r>
            <a:br>
              <a:rPr lang="de-DE" sz="2000" dirty="0"/>
            </a:br>
            <a:br>
              <a:rPr lang="de-DE" sz="2000" dirty="0"/>
            </a:br>
            <a:endParaRPr lang="de-DE" sz="2667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8" name="Bild 7" descr="IMG_7444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37167" y="914400"/>
            <a:ext cx="6904615" cy="4807497"/>
          </a:xfrm>
          <a:prstGeom prst="rect">
            <a:avLst/>
          </a:prstGeom>
          <a:effectLst/>
        </p:spPr>
      </p:pic>
      <p:sp>
        <p:nvSpPr>
          <p:cNvPr id="5" name="Textfeld 4"/>
          <p:cNvSpPr txBox="1"/>
          <p:nvPr/>
        </p:nvSpPr>
        <p:spPr>
          <a:xfrm>
            <a:off x="5977467" y="5823578"/>
            <a:ext cx="3059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Pat. von Dr. M. </a:t>
            </a:r>
            <a:r>
              <a:rPr lang="de-DE" sz="1400" dirty="0" err="1"/>
              <a:t>Sigl-Kraetzig</a:t>
            </a:r>
            <a:r>
              <a:rPr lang="de-DE" sz="1400" dirty="0"/>
              <a:t> Blaubeuren</a:t>
            </a:r>
          </a:p>
        </p:txBody>
      </p:sp>
    </p:spTree>
    <p:extLst>
      <p:ext uri="{BB962C8B-B14F-4D97-AF65-F5344CB8AC3E}">
        <p14:creationId xmlns:p14="http://schemas.microsoft.com/office/powerpoint/2010/main" val="306885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34181" y="274639"/>
            <a:ext cx="7712869" cy="7244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" charset="0"/>
              </a:rPr>
              <a:t>6 Monate nach der RSO</a:t>
            </a:r>
            <a:r>
              <a:rPr lang="de-DE" sz="2600" b="1" kern="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  <a:sym typeface="Calibri" charset="0"/>
              </a:rPr>
              <a:t> </a:t>
            </a:r>
            <a:r>
              <a:rPr kumimoji="0" lang="de-DE" sz="2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" charset="0"/>
              </a:rPr>
              <a:t>keine Blutung mehr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  <a:sym typeface="Calibri" charset="0"/>
            </a:endParaRPr>
          </a:p>
        </p:txBody>
      </p:sp>
      <p:pic>
        <p:nvPicPr>
          <p:cNvPr id="8" name="Picture 3" descr="imag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13475"/>
            <a:ext cx="9144000" cy="671513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9" name="Picture 4" descr="image2.png"/>
          <p:cNvPicPr>
            <a:picLocks noChangeAspect="1"/>
          </p:cNvPicPr>
          <p:nvPr/>
        </p:nvPicPr>
        <p:blipFill>
          <a:blip r:embed="rId3"/>
          <a:srcRect l="10764" t="10764" r="10764" b="10764"/>
          <a:stretch>
            <a:fillRect/>
          </a:stretch>
        </p:blipFill>
        <p:spPr bwMode="auto">
          <a:xfrm>
            <a:off x="2970213" y="1938338"/>
            <a:ext cx="2371725" cy="317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0" name="Picture 5" descr="image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38338"/>
            <a:ext cx="2295525" cy="3175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1" name="Picture 6" descr="image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 flipH="1">
            <a:off x="5510213" y="2458738"/>
            <a:ext cx="3176587" cy="2097087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12" name="Rectangle 7"/>
          <p:cNvSpPr>
            <a:spLocks/>
          </p:cNvSpPr>
          <p:nvPr/>
        </p:nvSpPr>
        <p:spPr bwMode="auto">
          <a:xfrm>
            <a:off x="4478338" y="5730875"/>
            <a:ext cx="4729162" cy="29527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none" lIns="45720" rIns="45720">
            <a:prstTxWarp prst="textNoShape">
              <a:avLst/>
            </a:prstTxWarp>
            <a:spAutoFit/>
          </a:bodyPr>
          <a:lstStyle/>
          <a:p>
            <a:r>
              <a:rPr lang="de-DE" sz="1400"/>
              <a:t>Zur Verfügung gestellt von Dr. M. Sigl-Kraetzig Blaubeuren</a:t>
            </a:r>
          </a:p>
        </p:txBody>
      </p:sp>
    </p:spTree>
    <p:extLst>
      <p:ext uri="{BB962C8B-B14F-4D97-AF65-F5344CB8AC3E}">
        <p14:creationId xmlns:p14="http://schemas.microsoft.com/office/powerpoint/2010/main" val="1213114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465" y="68263"/>
            <a:ext cx="1996573" cy="595153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de-DE" sz="2000" dirty="0"/>
              <a:t>8jähriger Pat.</a:t>
            </a:r>
          </a:p>
          <a:p>
            <a:pPr>
              <a:buFontTx/>
              <a:buNone/>
            </a:pPr>
            <a:endParaRPr lang="de-DE" sz="2000" dirty="0"/>
          </a:p>
          <a:p>
            <a:pPr>
              <a:buFontTx/>
              <a:buNone/>
            </a:pPr>
            <a:r>
              <a:rPr lang="de-DE" sz="2000" dirty="0"/>
              <a:t>Schwere</a:t>
            </a:r>
          </a:p>
          <a:p>
            <a:pPr>
              <a:buFontTx/>
              <a:buNone/>
            </a:pPr>
            <a:r>
              <a:rPr lang="de-DE" sz="2000" dirty="0"/>
              <a:t>Hämophilie A mit</a:t>
            </a:r>
          </a:p>
          <a:p>
            <a:pPr>
              <a:buFontTx/>
              <a:buNone/>
            </a:pPr>
            <a:r>
              <a:rPr lang="de-DE" sz="2000" dirty="0"/>
              <a:t>Hemmkörpern</a:t>
            </a:r>
          </a:p>
          <a:p>
            <a:pPr>
              <a:buFontTx/>
              <a:buNone/>
            </a:pPr>
            <a:endParaRPr lang="de-DE" sz="2000" dirty="0"/>
          </a:p>
          <a:p>
            <a:pPr>
              <a:buFontTx/>
              <a:buNone/>
            </a:pPr>
            <a:r>
              <a:rPr lang="de-DE" sz="2000" dirty="0"/>
              <a:t>2 Jahre nach </a:t>
            </a:r>
          </a:p>
          <a:p>
            <a:pPr>
              <a:buFontTx/>
              <a:buNone/>
            </a:pPr>
            <a:r>
              <a:rPr lang="de-DE" sz="2000" dirty="0"/>
              <a:t>RSO </a:t>
            </a:r>
            <a:r>
              <a:rPr lang="de-DE" sz="2000" dirty="0" err="1"/>
              <a:t>re</a:t>
            </a:r>
            <a:r>
              <a:rPr lang="de-DE" sz="2000" dirty="0"/>
              <a:t>. Knie,</a:t>
            </a:r>
          </a:p>
          <a:p>
            <a:pPr>
              <a:buFontTx/>
              <a:buNone/>
            </a:pPr>
            <a:endParaRPr lang="de-DE" sz="2000" dirty="0"/>
          </a:p>
          <a:p>
            <a:pPr>
              <a:buFontTx/>
              <a:buNone/>
            </a:pPr>
            <a:r>
              <a:rPr lang="de-DE" sz="2000" dirty="0" err="1"/>
              <a:t>Sonographisch</a:t>
            </a:r>
            <a:endParaRPr lang="de-DE" sz="2000" dirty="0"/>
          </a:p>
          <a:p>
            <a:pPr>
              <a:buFontTx/>
              <a:buNone/>
            </a:pPr>
            <a:r>
              <a:rPr lang="de-DE" sz="2000" dirty="0"/>
              <a:t>keine </a:t>
            </a:r>
            <a:r>
              <a:rPr lang="de-DE" sz="2000" dirty="0" err="1"/>
              <a:t>Synovialitis</a:t>
            </a:r>
            <a:endParaRPr lang="de-DE" sz="2000" dirty="0"/>
          </a:p>
          <a:p>
            <a:pPr>
              <a:buFontTx/>
              <a:buNone/>
            </a:pPr>
            <a:r>
              <a:rPr lang="de-DE" sz="2000" dirty="0"/>
              <a:t>mehr, nur</a:t>
            </a:r>
          </a:p>
          <a:p>
            <a:pPr>
              <a:buFontTx/>
              <a:buNone/>
            </a:pPr>
            <a:r>
              <a:rPr lang="de-DE" sz="2000" dirty="0"/>
              <a:t>Weichteil-</a:t>
            </a:r>
          </a:p>
          <a:p>
            <a:pPr>
              <a:buFontTx/>
              <a:buNone/>
            </a:pPr>
            <a:r>
              <a:rPr lang="de-DE" sz="2000" dirty="0" err="1"/>
              <a:t>schwellung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7" name="Bild 6" descr="IMG_2032Julian2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14" y="68263"/>
            <a:ext cx="4608988" cy="614531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76494" y="5496580"/>
            <a:ext cx="226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Pat. von Dr. M. </a:t>
            </a:r>
            <a:r>
              <a:rPr lang="de-DE" sz="1400" dirty="0" err="1"/>
              <a:t>Sigl-Krätzig</a:t>
            </a:r>
            <a:endParaRPr lang="de-DE" sz="1400" dirty="0"/>
          </a:p>
          <a:p>
            <a:r>
              <a:rPr lang="de-DE" sz="1400" dirty="0"/>
              <a:t>Blaubeuren</a:t>
            </a:r>
          </a:p>
        </p:txBody>
      </p:sp>
    </p:spTree>
    <p:extLst>
      <p:ext uri="{BB962C8B-B14F-4D97-AF65-F5344CB8AC3E}">
        <p14:creationId xmlns:p14="http://schemas.microsoft.com/office/powerpoint/2010/main" val="3928778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Hämophilie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83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Hämophilie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9795E3-FFA8-1C4B-9FC2-9D70720182A7}"/>
              </a:ext>
            </a:extLst>
          </p:cNvPr>
          <p:cNvSpPr txBox="1"/>
          <p:nvPr/>
        </p:nvSpPr>
        <p:spPr>
          <a:xfrm>
            <a:off x="2261937" y="1867302"/>
            <a:ext cx="61219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Therapie der </a:t>
            </a:r>
            <a:r>
              <a:rPr lang="de-DE" dirty="0" err="1"/>
              <a:t>Synovitis</a:t>
            </a:r>
            <a:r>
              <a:rPr lang="de-DE" dirty="0"/>
              <a:t> sowohl akut als auch chronisch</a:t>
            </a:r>
          </a:p>
          <a:p>
            <a:endParaRPr lang="de-DE" dirty="0"/>
          </a:p>
          <a:p>
            <a:r>
              <a:rPr lang="de-DE" dirty="0"/>
              <a:t>Faktorgabe erhöhte Dosierung:  geht nur </a:t>
            </a:r>
            <a:r>
              <a:rPr lang="de-DE" dirty="0" err="1"/>
              <a:t>i.v.</a:t>
            </a:r>
            <a:endParaRPr lang="de-DE" dirty="0"/>
          </a:p>
          <a:p>
            <a:endParaRPr lang="de-DE" dirty="0"/>
          </a:p>
          <a:p>
            <a:r>
              <a:rPr lang="de-DE" dirty="0"/>
              <a:t>Heute verschiedene Faktorzubereitungen</a:t>
            </a:r>
          </a:p>
          <a:p>
            <a:r>
              <a:rPr lang="de-DE" dirty="0"/>
              <a:t>Problem: alle werden schnell deaktiviert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Mit der Prophylaxe wird eine Talspiegel von 3 – 5-% angestrebt,</a:t>
            </a:r>
          </a:p>
          <a:p>
            <a:r>
              <a:rPr lang="de-DE" dirty="0"/>
              <a:t>Bei der Behandlung der akuten </a:t>
            </a:r>
            <a:r>
              <a:rPr lang="de-DE" dirty="0" err="1"/>
              <a:t>Synovitis</a:t>
            </a:r>
            <a:r>
              <a:rPr lang="de-DE" dirty="0"/>
              <a:t> bis 30% </a:t>
            </a:r>
          </a:p>
        </p:txBody>
      </p:sp>
    </p:spTree>
    <p:extLst>
      <p:ext uri="{BB962C8B-B14F-4D97-AF65-F5344CB8AC3E}">
        <p14:creationId xmlns:p14="http://schemas.microsoft.com/office/powerpoint/2010/main" val="266538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715433" y="322759"/>
            <a:ext cx="7738533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de-DE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RSO: Vorteile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082793" y="1392296"/>
            <a:ext cx="7696200" cy="547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</a:t>
            </a: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kleiner Eingriff, ambulant durchführbar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wenig Nebenwirkungen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möglich auch bei inoperablen Patienten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nur 2-tägig Ruhigstellung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gleichzeitige oder kurzfristig aufeinanderfolgende              	Behandlung mehrerer Gelenke möglich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mehrfach durchführbar, </a:t>
            </a:r>
            <a:r>
              <a:rPr lang="de-DE" sz="2800" dirty="0" err="1">
                <a:solidFill>
                  <a:schemeClr val="tx1">
                    <a:lumMod val="95000"/>
                  </a:schemeClr>
                </a:solidFill>
                <a:latin typeface="+mj-lt"/>
              </a:rPr>
              <a:t>Op</a:t>
            </a: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anschließend möglich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  gute Kosten-Nutzen-Relation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sz="2800" dirty="0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740834" y="295870"/>
            <a:ext cx="7687732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de-DE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RSO: Risiko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68400" y="1778000"/>
            <a:ext cx="736438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+mj-lt"/>
              </a:rPr>
              <a:t>Potentielle strahlenbedingte Risiken:</a:t>
            </a:r>
          </a:p>
          <a:p>
            <a:endParaRPr lang="de-DE" sz="2800" dirty="0">
              <a:latin typeface="+mj-lt"/>
            </a:endParaRPr>
          </a:p>
          <a:p>
            <a:pPr>
              <a:buFont typeface="Arial"/>
              <a:buChar char="•"/>
            </a:pPr>
            <a:r>
              <a:rPr lang="de-DE" sz="2800" dirty="0">
                <a:latin typeface="+mj-lt"/>
              </a:rPr>
              <a:t>	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lokale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800" dirty="0">
                <a:latin typeface="+mj-lt"/>
              </a:rPr>
              <a:t>Strahlenexposition</a:t>
            </a:r>
          </a:p>
          <a:p>
            <a:pPr>
              <a:buFont typeface="Arial"/>
              <a:buChar char="•"/>
            </a:pPr>
            <a:endParaRPr lang="de-DE" sz="2800" dirty="0">
              <a:latin typeface="+mj-lt"/>
            </a:endParaRPr>
          </a:p>
          <a:p>
            <a:pPr>
              <a:buFont typeface="Arial"/>
              <a:buChar char="•"/>
            </a:pPr>
            <a:r>
              <a:rPr lang="de-DE" sz="2800" dirty="0">
                <a:latin typeface="+mj-lt"/>
              </a:rPr>
              <a:t>	Strahlenexposition des 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ganzen Körpers</a:t>
            </a:r>
          </a:p>
          <a:p>
            <a:r>
              <a:rPr lang="de-DE" sz="2800" dirty="0">
                <a:latin typeface="+mj-lt"/>
              </a:rPr>
              <a:t>	bzw. von kritischen Organen, im Falle der RSO </a:t>
            </a:r>
          </a:p>
          <a:p>
            <a:r>
              <a:rPr lang="de-DE" sz="2800" dirty="0">
                <a:latin typeface="+mj-lt"/>
              </a:rPr>
              <a:t>	Leber/Milz und </a:t>
            </a:r>
            <a:r>
              <a:rPr lang="de-DE" sz="2800" dirty="0" err="1">
                <a:latin typeface="+mj-lt"/>
              </a:rPr>
              <a:t>regionäre</a:t>
            </a:r>
            <a:r>
              <a:rPr lang="de-DE" sz="2800" dirty="0">
                <a:latin typeface="+mj-lt"/>
              </a:rPr>
              <a:t> Lymphknoten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pcs_SCIENCE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114800"/>
            <a:ext cx="1447800" cy="1327150"/>
          </a:xfrm>
          <a:prstGeom prst="rect">
            <a:avLst/>
          </a:prstGeom>
          <a:noFill/>
        </p:spPr>
      </p:pic>
      <p:pic>
        <p:nvPicPr>
          <p:cNvPr id="260099" name="Picture 3" descr="pcs_SCIENCE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133600"/>
            <a:ext cx="1447800" cy="1327150"/>
          </a:xfrm>
          <a:prstGeom prst="rect">
            <a:avLst/>
          </a:prstGeom>
          <a:noFill/>
        </p:spPr>
      </p:pic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0" y="5562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400" b="1">
                <a:solidFill>
                  <a:srgbClr val="FFFFFF"/>
                </a:solidFill>
                <a:latin typeface="Times New Roman" charset="0"/>
              </a:rPr>
              <a:t>Erbium-169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0" y="1524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400" b="1">
                <a:solidFill>
                  <a:srgbClr val="FFFFFF"/>
                </a:solidFill>
                <a:latin typeface="Times New Roman" charset="0"/>
              </a:rPr>
              <a:t>Yttrium-90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0" y="3657600"/>
            <a:ext cx="2895600" cy="46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400" b="1">
                <a:solidFill>
                  <a:srgbClr val="FFFFFF"/>
                </a:solidFill>
                <a:latin typeface="Times New Roman" charset="0"/>
              </a:rPr>
              <a:t>Rhenium-186</a:t>
            </a:r>
          </a:p>
        </p:txBody>
      </p:sp>
      <p:sp>
        <p:nvSpPr>
          <p:cNvPr id="260103" name="AutoShape 7"/>
          <p:cNvSpPr>
            <a:spLocks noChangeArrowheads="1"/>
          </p:cNvSpPr>
          <p:nvPr/>
        </p:nvSpPr>
        <p:spPr bwMode="auto">
          <a:xfrm>
            <a:off x="4762500" y="1447800"/>
            <a:ext cx="4191000" cy="533400"/>
          </a:xfrm>
          <a:prstGeom prst="homePlate">
            <a:avLst>
              <a:gd name="adj" fmla="val 196429"/>
            </a:avLst>
          </a:prstGeom>
          <a:gradFill rotWithShape="0">
            <a:gsLst>
              <a:gs pos="0">
                <a:srgbClr val="FF0066">
                  <a:gamma/>
                  <a:shade val="46275"/>
                  <a:invGamma/>
                </a:srgbClr>
              </a:gs>
              <a:gs pos="50000">
                <a:srgbClr val="FF0066"/>
              </a:gs>
              <a:gs pos="100000">
                <a:srgbClr val="FF00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2400" b="1" dirty="0">
                <a:latin typeface="Times New Roman" charset="0"/>
              </a:rPr>
              <a:t>			11</a:t>
            </a:r>
          </a:p>
        </p:txBody>
      </p:sp>
      <p:sp>
        <p:nvSpPr>
          <p:cNvPr id="260104" name="AutoShape 8"/>
          <p:cNvSpPr>
            <a:spLocks noChangeArrowheads="1"/>
          </p:cNvSpPr>
          <p:nvPr/>
        </p:nvSpPr>
        <p:spPr bwMode="auto">
          <a:xfrm flipV="1">
            <a:off x="4762500" y="3662362"/>
            <a:ext cx="1371600" cy="528638"/>
          </a:xfrm>
          <a:prstGeom prst="homePlate">
            <a:avLst>
              <a:gd name="adj" fmla="val 64865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1" hangingPunct="1"/>
            <a:endParaRPr lang="de-DE" sz="2400">
              <a:latin typeface="Times New Roman" charset="0"/>
            </a:endParaRPr>
          </a:p>
        </p:txBody>
      </p:sp>
      <p:sp>
        <p:nvSpPr>
          <p:cNvPr id="260105" name="AutoShape 9"/>
          <p:cNvSpPr>
            <a:spLocks noChangeArrowheads="1"/>
          </p:cNvSpPr>
          <p:nvPr/>
        </p:nvSpPr>
        <p:spPr bwMode="auto">
          <a:xfrm>
            <a:off x="4762500" y="5177631"/>
            <a:ext cx="381000" cy="528638"/>
          </a:xfrm>
          <a:prstGeom prst="homePlate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de-DE" sz="2400" b="1" dirty="0">
                <a:latin typeface="Times New Roman" charset="0"/>
              </a:rPr>
              <a:t>1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4419600" y="3733800"/>
            <a:ext cx="165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sz="2400">
              <a:latin typeface="Times New Roman" charset="0"/>
            </a:endParaRPr>
          </a:p>
        </p:txBody>
      </p:sp>
      <p:sp>
        <p:nvSpPr>
          <p:cNvPr id="260107" name="Text Box 11"/>
          <p:cNvSpPr txBox="1">
            <a:spLocks noChangeArrowheads="1"/>
          </p:cNvSpPr>
          <p:nvPr/>
        </p:nvSpPr>
        <p:spPr bwMode="auto">
          <a:xfrm>
            <a:off x="4572000" y="3733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400" b="1">
                <a:latin typeface="Times New Roman" charset="0"/>
              </a:rPr>
              <a:t>       3,7 </a:t>
            </a:r>
          </a:p>
        </p:txBody>
      </p:sp>
      <p:pic>
        <p:nvPicPr>
          <p:cNvPr id="260108" name="Picture 12" descr="PH01035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220788"/>
            <a:ext cx="1143000" cy="766762"/>
          </a:xfrm>
          <a:prstGeom prst="rect">
            <a:avLst/>
          </a:prstGeom>
          <a:noFill/>
        </p:spPr>
      </p:pic>
      <p:pic>
        <p:nvPicPr>
          <p:cNvPr id="260109" name="Picture 13" descr="PH01035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275013"/>
            <a:ext cx="1143000" cy="766762"/>
          </a:xfrm>
          <a:prstGeom prst="rect">
            <a:avLst/>
          </a:prstGeom>
          <a:noFill/>
        </p:spPr>
      </p:pic>
      <p:pic>
        <p:nvPicPr>
          <p:cNvPr id="260110" name="Picture 14" descr="PH01035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954588"/>
            <a:ext cx="1143000" cy="766762"/>
          </a:xfrm>
          <a:prstGeom prst="rect">
            <a:avLst/>
          </a:prstGeom>
          <a:noFill/>
        </p:spPr>
      </p:pic>
      <p:sp>
        <p:nvSpPr>
          <p:cNvPr id="260111" name="Text Box 15"/>
          <p:cNvSpPr txBox="1">
            <a:spLocks noChangeArrowheads="1"/>
          </p:cNvSpPr>
          <p:nvPr/>
        </p:nvSpPr>
        <p:spPr bwMode="auto">
          <a:xfrm>
            <a:off x="1752600" y="304800"/>
            <a:ext cx="1828800" cy="519113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800" b="1">
                <a:latin typeface="Times New Roman" charset="0"/>
              </a:rPr>
              <a:t>HWZ [d]</a:t>
            </a:r>
          </a:p>
        </p:txBody>
      </p:sp>
      <p:sp>
        <p:nvSpPr>
          <p:cNvPr id="260112" name="Text Box 16"/>
          <p:cNvSpPr txBox="1">
            <a:spLocks noChangeArrowheads="1"/>
          </p:cNvSpPr>
          <p:nvPr/>
        </p:nvSpPr>
        <p:spPr bwMode="auto">
          <a:xfrm>
            <a:off x="3962400" y="333376"/>
            <a:ext cx="46863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800" b="1" dirty="0">
                <a:latin typeface="Times New Roman" charset="0"/>
              </a:rPr>
              <a:t>Gewebsreichweite [mm] </a:t>
            </a:r>
          </a:p>
        </p:txBody>
      </p:sp>
      <p:sp>
        <p:nvSpPr>
          <p:cNvPr id="260113" name="Text Box 17"/>
          <p:cNvSpPr txBox="1">
            <a:spLocks noChangeArrowheads="1"/>
          </p:cNvSpPr>
          <p:nvPr/>
        </p:nvSpPr>
        <p:spPr bwMode="auto">
          <a:xfrm>
            <a:off x="1752600" y="1676400"/>
            <a:ext cx="914400" cy="6413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3600" b="1">
                <a:latin typeface="Times New Roman" charset="0"/>
              </a:rPr>
              <a:t>2,7</a:t>
            </a:r>
          </a:p>
        </p:txBody>
      </p:sp>
      <p:sp>
        <p:nvSpPr>
          <p:cNvPr id="260114" name="Text Box 18"/>
          <p:cNvSpPr txBox="1">
            <a:spLocks noChangeArrowheads="1"/>
          </p:cNvSpPr>
          <p:nvPr/>
        </p:nvSpPr>
        <p:spPr bwMode="auto">
          <a:xfrm>
            <a:off x="2133600" y="3733800"/>
            <a:ext cx="838200" cy="6413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3600" b="1">
                <a:latin typeface="Times New Roman" charset="0"/>
              </a:rPr>
              <a:t>3,7</a:t>
            </a:r>
          </a:p>
        </p:txBody>
      </p:sp>
      <p:sp>
        <p:nvSpPr>
          <p:cNvPr id="260115" name="Text Box 19"/>
          <p:cNvSpPr txBox="1">
            <a:spLocks noChangeArrowheads="1"/>
          </p:cNvSpPr>
          <p:nvPr/>
        </p:nvSpPr>
        <p:spPr bwMode="auto">
          <a:xfrm>
            <a:off x="2133600" y="5410200"/>
            <a:ext cx="854075" cy="6413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3600" b="1">
                <a:latin typeface="Times New Roman" charset="0"/>
              </a:rPr>
              <a:t>9,5</a:t>
            </a:r>
          </a:p>
        </p:txBody>
      </p:sp>
      <p:sp>
        <p:nvSpPr>
          <p:cNvPr id="260116" name="Text Box 20"/>
          <p:cNvSpPr txBox="1">
            <a:spLocks noChangeArrowheads="1"/>
          </p:cNvSpPr>
          <p:nvPr/>
        </p:nvSpPr>
        <p:spPr bwMode="auto">
          <a:xfrm>
            <a:off x="4025900" y="152588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rgbClr val="FFFFFF"/>
                </a:solidFill>
                <a:latin typeface="Times New Roman" charset="0"/>
              </a:rPr>
              <a:t>3,6</a:t>
            </a:r>
          </a:p>
        </p:txBody>
      </p:sp>
      <p:sp>
        <p:nvSpPr>
          <p:cNvPr id="260117" name="Text Box 21"/>
          <p:cNvSpPr txBox="1">
            <a:spLocks noChangeArrowheads="1"/>
          </p:cNvSpPr>
          <p:nvPr/>
        </p:nvSpPr>
        <p:spPr bwMode="auto">
          <a:xfrm>
            <a:off x="4025900" y="3667125"/>
            <a:ext cx="56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2400" b="1" dirty="0">
                <a:solidFill>
                  <a:srgbClr val="FFFFFF"/>
                </a:solidFill>
                <a:latin typeface="Times New Roman" charset="0"/>
              </a:rPr>
              <a:t>1,2</a:t>
            </a:r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4025900" y="521335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rgbClr val="FFFFFF"/>
                </a:solidFill>
                <a:latin typeface="Times New Roman" charset="0"/>
              </a:rPr>
              <a:t>0,3</a:t>
            </a:r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4495800" y="2057400"/>
            <a:ext cx="2971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FFFFFF"/>
                </a:solidFill>
              </a:rPr>
              <a:t>Beta- u.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FFFF00"/>
                </a:solidFill>
              </a:rPr>
              <a:t>Röntgenbremsstrahlung</a:t>
            </a:r>
          </a:p>
        </p:txBody>
      </p:sp>
      <p:sp>
        <p:nvSpPr>
          <p:cNvPr id="260120" name="Text Box 24"/>
          <p:cNvSpPr txBox="1">
            <a:spLocks noChangeArrowheads="1"/>
          </p:cNvSpPr>
          <p:nvPr/>
        </p:nvSpPr>
        <p:spPr bwMode="auto">
          <a:xfrm>
            <a:off x="4495800" y="4267200"/>
            <a:ext cx="31242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FFFFFF"/>
                </a:solidFill>
              </a:rPr>
              <a:t>Beta- u.</a:t>
            </a:r>
            <a:r>
              <a:rPr lang="de-DE" sz="1600" dirty="0"/>
              <a:t> </a:t>
            </a:r>
            <a:r>
              <a:rPr lang="de-DE" sz="1600" b="1" dirty="0">
                <a:solidFill>
                  <a:srgbClr val="FFFF00"/>
                </a:solidFill>
              </a:rPr>
              <a:t>Gammastrahlung</a:t>
            </a:r>
          </a:p>
        </p:txBody>
      </p:sp>
      <p:sp>
        <p:nvSpPr>
          <p:cNvPr id="260121" name="Text Box 25"/>
          <p:cNvSpPr txBox="1">
            <a:spLocks noChangeArrowheads="1"/>
          </p:cNvSpPr>
          <p:nvPr/>
        </p:nvSpPr>
        <p:spPr bwMode="auto">
          <a:xfrm>
            <a:off x="4495800" y="5791200"/>
            <a:ext cx="2209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>
                <a:solidFill>
                  <a:srgbClr val="FFFFFF"/>
                </a:solidFill>
              </a:rPr>
              <a:t>Betastrahlung</a:t>
            </a:r>
          </a:p>
        </p:txBody>
      </p:sp>
      <p:pic>
        <p:nvPicPr>
          <p:cNvPr id="260122" name="Picture 26" descr="pcs_SCIENCE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1447800" cy="1327150"/>
          </a:xfrm>
          <a:prstGeom prst="rect">
            <a:avLst/>
          </a:prstGeom>
          <a:noFill/>
        </p:spPr>
      </p:pic>
      <p:sp>
        <p:nvSpPr>
          <p:cNvPr id="28" name="Textfeld 27"/>
          <p:cNvSpPr txBox="1"/>
          <p:nvPr/>
        </p:nvSpPr>
        <p:spPr>
          <a:xfrm>
            <a:off x="3962400" y="907534"/>
            <a:ext cx="386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Mittel					Maximum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02361" y="1158355"/>
            <a:ext cx="72728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/>
              <a:t>1:5000 </a:t>
            </a:r>
            <a:r>
              <a:rPr lang="en-GB" sz="2400" dirty="0" err="1"/>
              <a:t>Neugeborenen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X-chromosomal </a:t>
            </a:r>
            <a:r>
              <a:rPr lang="en-GB" sz="2400" dirty="0" err="1"/>
              <a:t>rezessiv</a:t>
            </a:r>
            <a:r>
              <a:rPr lang="en-GB" sz="2400" dirty="0"/>
              <a:t> </a:t>
            </a:r>
            <a:r>
              <a:rPr lang="en-GB" sz="2400" dirty="0" err="1"/>
              <a:t>vererbt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 err="1"/>
              <a:t>Hämophilie</a:t>
            </a:r>
            <a:r>
              <a:rPr lang="en-GB" sz="2400" dirty="0"/>
              <a:t> A = </a:t>
            </a:r>
            <a:r>
              <a:rPr lang="en-GB" sz="2400" dirty="0" err="1"/>
              <a:t>Faktor</a:t>
            </a:r>
            <a:r>
              <a:rPr lang="en-GB" sz="2400" dirty="0"/>
              <a:t> VIII-</a:t>
            </a:r>
            <a:r>
              <a:rPr lang="en-GB" sz="2400" dirty="0" err="1"/>
              <a:t>Mangel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 err="1"/>
              <a:t>Hämophilie</a:t>
            </a:r>
            <a:r>
              <a:rPr lang="en-GB" sz="2400" dirty="0"/>
              <a:t> B = </a:t>
            </a:r>
            <a:r>
              <a:rPr lang="en-GB" sz="2400" dirty="0" err="1"/>
              <a:t>Faktor</a:t>
            </a:r>
            <a:r>
              <a:rPr lang="en-GB" sz="2400" dirty="0"/>
              <a:t> IX-</a:t>
            </a:r>
            <a:r>
              <a:rPr lang="en-GB" sz="2400" dirty="0" err="1"/>
              <a:t>Mangel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 err="1"/>
              <a:t>Gerinnungsstörung</a:t>
            </a:r>
            <a:r>
              <a:rPr lang="en-GB" sz="2400" dirty="0"/>
              <a:t> </a:t>
            </a:r>
            <a:r>
              <a:rPr lang="en-GB" sz="2400" dirty="0" err="1"/>
              <a:t>durch</a:t>
            </a:r>
            <a:r>
              <a:rPr lang="en-GB" sz="2400" dirty="0"/>
              <a:t> </a:t>
            </a:r>
            <a:r>
              <a:rPr lang="en-GB" sz="2400" dirty="0" err="1"/>
              <a:t>Mangel</a:t>
            </a:r>
            <a:r>
              <a:rPr lang="en-GB" sz="2400" dirty="0"/>
              <a:t> an </a:t>
            </a:r>
            <a:r>
              <a:rPr lang="en-GB" sz="2400" dirty="0" err="1"/>
              <a:t>anderen</a:t>
            </a:r>
            <a:r>
              <a:rPr lang="en-GB" sz="2400" dirty="0"/>
              <a:t> </a:t>
            </a:r>
            <a:r>
              <a:rPr lang="en-GB" sz="2400" dirty="0" err="1"/>
              <a:t>Gerinnungsfaktoren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 err="1"/>
              <a:t>Verschiedene</a:t>
            </a:r>
            <a:r>
              <a:rPr lang="en-GB" sz="2400" dirty="0"/>
              <a:t> </a:t>
            </a:r>
            <a:r>
              <a:rPr lang="en-GB" sz="2400" dirty="0" err="1"/>
              <a:t>Schweregrade</a:t>
            </a:r>
            <a:endParaRPr lang="en-GB" sz="2400" dirty="0"/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/>
            <a:endParaRPr lang="en-GB" dirty="0"/>
          </a:p>
          <a:p>
            <a:pPr marL="342900" indent="-342900"/>
            <a:endParaRPr lang="en-GB" dirty="0"/>
          </a:p>
          <a:p>
            <a:pPr marL="342900" indent="-342900"/>
            <a:endParaRPr lang="en-GB" dirty="0"/>
          </a:p>
          <a:p>
            <a:pPr marL="342900" indent="-342900"/>
            <a:endParaRPr lang="de-DE" dirty="0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166235" y="1812375"/>
            <a:ext cx="6210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800" dirty="0"/>
              <a:t>- Geringe Eindringtiefe</a:t>
            </a:r>
          </a:p>
          <a:p>
            <a:pPr marL="800100" lvl="1" indent="-342900"/>
            <a:endParaRPr lang="de-DE" sz="2800" dirty="0"/>
          </a:p>
          <a:p>
            <a:pPr lvl="1"/>
            <a:r>
              <a:rPr lang="de-DE" sz="2800" dirty="0"/>
              <a:t>- Komplette </a:t>
            </a:r>
            <a:r>
              <a:rPr lang="de-DE" sz="2800" dirty="0" err="1"/>
              <a:t>Absorbtion</a:t>
            </a:r>
            <a:endParaRPr lang="de-DE" sz="2800" dirty="0"/>
          </a:p>
          <a:p>
            <a:pPr marL="800100" lvl="1" indent="-342900"/>
            <a:endParaRPr lang="de-DE" sz="2800" dirty="0"/>
          </a:p>
          <a:p>
            <a:pPr lvl="1"/>
            <a:r>
              <a:rPr lang="de-DE" sz="2800" dirty="0"/>
              <a:t>- Knorpel/Knochen Strahlenunsensibel</a:t>
            </a:r>
          </a:p>
          <a:p>
            <a:pPr marL="800100" lvl="1" indent="-342900"/>
            <a:endParaRPr lang="de-DE" sz="2800" dirty="0"/>
          </a:p>
          <a:p>
            <a:pPr lvl="1"/>
            <a:r>
              <a:rPr lang="de-DE" sz="2800" dirty="0"/>
              <a:t>- Strahlennekrose sehr selten 	(Promille-Bereich)</a:t>
            </a:r>
          </a:p>
          <a:p>
            <a:pPr marL="800100" lvl="1" indent="-342900">
              <a:buFont typeface="+mj-lt"/>
              <a:buAutoNum type="arabicPeriod"/>
            </a:pPr>
            <a:endParaRPr lang="de-DE" sz="280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9900" y="279400"/>
            <a:ext cx="8229600" cy="8852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Lokales Strahlenrisiko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32800" cy="10122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4000" b="1" dirty="0"/>
              <a:t>Strahlenexposition des ganzen Körpers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0804" y="1854200"/>
            <a:ext cx="4767792" cy="2861733"/>
          </a:xfrm>
        </p:spPr>
        <p:txBody>
          <a:bodyPr>
            <a:normAutofit/>
          </a:bodyPr>
          <a:lstStyle/>
          <a:p>
            <a:r>
              <a:rPr lang="de-DE" sz="2800" dirty="0"/>
              <a:t>Lymphknoten/Leber/Milz</a:t>
            </a:r>
          </a:p>
          <a:p>
            <a:endParaRPr lang="de-DE" sz="2800" dirty="0"/>
          </a:p>
          <a:p>
            <a:r>
              <a:rPr lang="de-DE" sz="2800" dirty="0"/>
              <a:t>Gonadenbelastung</a:t>
            </a:r>
          </a:p>
          <a:p>
            <a:pPr>
              <a:buNone/>
            </a:pPr>
            <a:endParaRPr lang="de-DE" sz="2800" dirty="0"/>
          </a:p>
          <a:p>
            <a:r>
              <a:rPr lang="de-DE" sz="2800" dirty="0" err="1"/>
              <a:t>Malignomentwicklung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456267" y="342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6" y="274639"/>
            <a:ext cx="8085667" cy="96149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b="1" dirty="0"/>
              <a:t>Abtransport vermeiden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9533" y="1600200"/>
            <a:ext cx="8170333" cy="3818467"/>
          </a:xfrm>
        </p:spPr>
        <p:txBody>
          <a:bodyPr/>
          <a:lstStyle/>
          <a:p>
            <a:r>
              <a:rPr lang="de-DE" sz="2800" dirty="0"/>
              <a:t>Sachgerechte Injektion</a:t>
            </a:r>
          </a:p>
          <a:p>
            <a:r>
              <a:rPr lang="de-DE" sz="2800" dirty="0"/>
              <a:t>Kolloidbindung</a:t>
            </a:r>
          </a:p>
          <a:p>
            <a:r>
              <a:rPr lang="de-DE" sz="2800" dirty="0"/>
              <a:t>Gelenk ruhigstellen, um </a:t>
            </a:r>
            <a:r>
              <a:rPr lang="de-DE" sz="2800" dirty="0" err="1"/>
              <a:t>i.a</a:t>
            </a:r>
            <a:r>
              <a:rPr lang="de-DE" sz="2800" dirty="0"/>
              <a:t>. Druck zu vermeiden (</a:t>
            </a:r>
            <a:r>
              <a:rPr lang="de-DE" sz="2800" dirty="0" err="1"/>
              <a:t>Gratz</a:t>
            </a:r>
            <a:r>
              <a:rPr lang="de-DE" sz="2800" dirty="0"/>
              <a:t> 1999)</a:t>
            </a:r>
          </a:p>
          <a:p>
            <a:r>
              <a:rPr lang="de-DE" sz="2800" dirty="0" err="1"/>
              <a:t>Arthrographie</a:t>
            </a:r>
            <a:endParaRPr lang="de-DE" sz="2800" dirty="0"/>
          </a:p>
          <a:p>
            <a:r>
              <a:rPr lang="de-DE" sz="2800" dirty="0"/>
              <a:t>So wenig KM wie möglich (</a:t>
            </a:r>
            <a:r>
              <a:rPr lang="de-DE" sz="2800" dirty="0" err="1"/>
              <a:t>Schomäcker</a:t>
            </a:r>
            <a:r>
              <a:rPr lang="de-DE" sz="2800" dirty="0"/>
              <a:t> 2005)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2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de-DE" b="1" dirty="0" err="1"/>
              <a:t>Arthrographie</a:t>
            </a:r>
            <a:r>
              <a:rPr lang="de-DE" b="1" dirty="0"/>
              <a:t> OSG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5" name="Bild 4" descr="2016_10_30_OSG_Bild_1+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92" y="1824038"/>
            <a:ext cx="5651500" cy="3378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186268"/>
            <a:ext cx="8128000" cy="9228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3600" b="1" dirty="0"/>
              <a:t>Strahlenbelastung Patient/Ganzkörper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0734"/>
            <a:ext cx="8229600" cy="4893733"/>
          </a:xfrm>
        </p:spPr>
        <p:txBody>
          <a:bodyPr>
            <a:normAutofit fontScale="92500" lnSpcReduction="10000"/>
          </a:bodyPr>
          <a:lstStyle/>
          <a:p>
            <a:pPr eaLnBrk="0" hangingPunct="0">
              <a:buSzPct val="60000"/>
              <a:buFont typeface="Wingdings" charset="2"/>
              <a:buNone/>
            </a:pPr>
            <a:r>
              <a:rPr lang="de-DE" sz="2400" b="1" dirty="0">
                <a:ea typeface="ＭＳ Ｐゴシック" charset="-128"/>
                <a:cs typeface="ＭＳ Ｐゴシック" charset="-128"/>
              </a:rPr>
              <a:t>Strahlenbelastung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hängt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ab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vom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Abtransport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aus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dem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400" b="1" dirty="0" err="1">
                <a:ea typeface="ＭＳ Ｐゴシック" charset="-128"/>
                <a:cs typeface="ＭＳ Ｐゴシック" charset="-128"/>
              </a:rPr>
              <a:t>Gelenk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!</a:t>
            </a:r>
          </a:p>
          <a:p>
            <a:pPr eaLnBrk="0" hangingPunct="0">
              <a:buSzPct val="60000"/>
              <a:buFont typeface="Wingdings" charset="2"/>
              <a:buNone/>
            </a:pPr>
            <a:endParaRPr lang="en-US" sz="2400" b="1" dirty="0">
              <a:ea typeface="ＭＳ Ｐゴシック" charset="-128"/>
              <a:cs typeface="ＭＳ Ｐゴシック" charset="-128"/>
            </a:endParaRPr>
          </a:p>
          <a:p>
            <a:pPr eaLnBrk="0" hangingPunct="0">
              <a:buSzPct val="60000"/>
              <a:buFont typeface="Wingdings" charset="2"/>
              <a:buChar char="ð"/>
            </a:pPr>
            <a:r>
              <a:rPr lang="de-DE" sz="2400" dirty="0"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de-DE" sz="2400" dirty="0" err="1">
                <a:ea typeface="ＭＳ Ｐゴシック" charset="-128"/>
                <a:cs typeface="ＭＳ Ｐゴシック" charset="-128"/>
                <a:sym typeface="Wingdings" charset="2"/>
              </a:rPr>
              <a:t>idR</a:t>
            </a:r>
            <a:r>
              <a:rPr lang="de-DE" sz="2400" dirty="0">
                <a:ea typeface="ＭＳ Ｐゴシック" charset="-128"/>
                <a:cs typeface="ＭＳ Ｐゴシック" charset="-128"/>
                <a:sym typeface="Wingdings" charset="2"/>
              </a:rPr>
              <a:t> &lt; 1% bei Y-90 und Er-169</a:t>
            </a:r>
          </a:p>
          <a:p>
            <a:pPr eaLnBrk="0" hangingPunct="0">
              <a:buSzPct val="60000"/>
              <a:buFont typeface="Wingdings" charset="2"/>
              <a:buChar char="ð"/>
            </a:pPr>
            <a:r>
              <a:rPr lang="de-DE" sz="2400" dirty="0">
                <a:ea typeface="ＭＳ Ｐゴシック" charset="-128"/>
                <a:cs typeface="ＭＳ Ｐゴシック" charset="-128"/>
                <a:sym typeface="Wingdings" charset="2"/>
              </a:rPr>
              <a:t> bei Re-186 im Mittel 3-5%</a:t>
            </a:r>
          </a:p>
          <a:p>
            <a:pPr eaLnBrk="0" hangingPunct="0">
              <a:buSzPct val="60000"/>
              <a:buNone/>
            </a:pPr>
            <a:endParaRPr lang="de-DE" sz="2400" dirty="0"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eaLnBrk="0" hangingPunct="0">
              <a:buSzPct val="60000"/>
              <a:buFont typeface="Wingdings" charset="2"/>
              <a:buChar char="ð"/>
            </a:pPr>
            <a:r>
              <a:rPr lang="de-DE" sz="2400" dirty="0">
                <a:ea typeface="ＭＳ Ｐゴシック" charset="-128"/>
                <a:cs typeface="ＭＳ Ｐゴシック" charset="-128"/>
                <a:sym typeface="Wingdings" charset="2"/>
              </a:rPr>
              <a:t> (deutlich erhöht z.B. nach OP / TEP (x10))</a:t>
            </a:r>
          </a:p>
          <a:p>
            <a:pPr eaLnBrk="0" hangingPunct="0">
              <a:buSzPct val="60000"/>
              <a:buFont typeface="Wingdings" charset="2"/>
              <a:buChar char="ð"/>
            </a:pPr>
            <a:endParaRPr lang="de-DE" sz="2400" dirty="0"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eaLnBrk="0" hangingPunct="0">
              <a:buSzPct val="60000"/>
              <a:buFont typeface="Wingdings" charset="2"/>
              <a:buNone/>
            </a:pPr>
            <a:r>
              <a:rPr lang="de-DE" sz="2400" b="1" dirty="0" err="1">
                <a:ea typeface="ＭＳ Ｐゴシック" charset="-128"/>
                <a:cs typeface="ＭＳ Ｐゴシック" charset="-128"/>
              </a:rPr>
              <a:t>Eff</a:t>
            </a:r>
            <a:r>
              <a:rPr lang="de-DE" sz="2400" b="1" dirty="0">
                <a:ea typeface="ＭＳ Ｐゴシック" charset="-128"/>
                <a:cs typeface="ＭＳ Ｐゴシック" charset="-128"/>
              </a:rPr>
              <a:t>. Äquivalentdosen (Klett/Gießen)</a:t>
            </a:r>
          </a:p>
          <a:p>
            <a:pPr eaLnBrk="0" hangingPunct="0">
              <a:buSzPct val="60000"/>
              <a:buFont typeface="Wingdings" charset="2"/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eaLnBrk="0" hangingPunct="0">
              <a:buSzPct val="60000"/>
              <a:buFont typeface="Wingdings" charset="2"/>
              <a:buNone/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Y-90: um 20 </a:t>
            </a:r>
            <a:r>
              <a:rPr lang="en-US" sz="2400" dirty="0" err="1">
                <a:ea typeface="ＭＳ Ｐゴシック" charset="-128"/>
                <a:cs typeface="ＭＳ Ｐゴシック" charset="-128"/>
              </a:rPr>
              <a:t>mSv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pro 200 </a:t>
            </a:r>
            <a:r>
              <a:rPr lang="en-US" sz="2400" dirty="0" err="1">
                <a:ea typeface="ＭＳ Ｐゴシック" charset="-128"/>
                <a:cs typeface="ＭＳ Ｐゴシック" charset="-128"/>
              </a:rPr>
              <a:t>MBq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    </a:t>
            </a:r>
          </a:p>
          <a:p>
            <a:pPr eaLnBrk="0" hangingPunct="0">
              <a:buSzPct val="60000"/>
              <a:buFont typeface="Wingdings" charset="2"/>
              <a:buNone/>
            </a:pPr>
            <a:r>
              <a:rPr lang="de-DE" sz="2400" dirty="0">
                <a:ea typeface="ＭＳ Ｐゴシック" charset="-128"/>
                <a:cs typeface="ＭＳ Ｐゴシック" charset="-128"/>
              </a:rPr>
              <a:t>Re-186: 7 - 27 mSv pro 70 MBq </a:t>
            </a:r>
          </a:p>
          <a:p>
            <a:pPr eaLnBrk="0" hangingPunct="0">
              <a:buSzPct val="60000"/>
              <a:buFont typeface="Wingdings" charset="2"/>
              <a:buNone/>
            </a:pPr>
            <a:r>
              <a:rPr lang="de-DE" sz="2400" dirty="0">
                <a:ea typeface="ＭＳ Ｐゴシック" charset="-128"/>
                <a:cs typeface="ＭＳ Ｐゴシック" charset="-128"/>
              </a:rPr>
              <a:t>Er-169: GK-Dosis 1 - 4 mSv bei 30 MBq			</a:t>
            </a:r>
          </a:p>
          <a:p>
            <a:pPr eaLnBrk="0" hangingPunct="0">
              <a:buSzPct val="60000"/>
              <a:buFont typeface="Wingdings" charset="2"/>
              <a:buNone/>
            </a:pPr>
            <a:r>
              <a:rPr lang="de-DE" sz="1514" dirty="0">
                <a:ea typeface="ＭＳ Ｐゴシック" charset="-128"/>
                <a:cs typeface="ＭＳ Ｐゴシック" charset="-128"/>
              </a:rPr>
              <a:t>										Folie überlassen von Prof. WU Kampen Hamburg</a:t>
            </a:r>
          </a:p>
          <a:p>
            <a:pPr eaLnBrk="0" hangingPunct="0">
              <a:buSzPct val="60000"/>
              <a:buFont typeface="Wingdings" charset="2"/>
              <a:buChar char="ð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900" y="274638"/>
            <a:ext cx="8229600" cy="8090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600" b="1" dirty="0">
                <a:latin typeface="+mj-lt"/>
              </a:rPr>
              <a:t>Lymphozyten Analysen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de-DE" sz="2400" dirty="0"/>
              <a:t>	</a:t>
            </a:r>
          </a:p>
          <a:p>
            <a:pPr>
              <a:buNone/>
            </a:pPr>
            <a:r>
              <a:rPr lang="de-DE" sz="4000" dirty="0" err="1"/>
              <a:t>Chromosomen-Veränderungen</a:t>
            </a:r>
            <a:r>
              <a:rPr lang="de-DE" sz="4000" dirty="0"/>
              <a:t>: </a:t>
            </a:r>
          </a:p>
          <a:p>
            <a:pPr>
              <a:buNone/>
            </a:pPr>
            <a:endParaRPr lang="de-DE" sz="3429" dirty="0"/>
          </a:p>
          <a:p>
            <a:r>
              <a:rPr lang="de-DE" sz="3429" dirty="0"/>
              <a:t>	</a:t>
            </a:r>
            <a:r>
              <a:rPr lang="de-DE" sz="3429" dirty="0" err="1"/>
              <a:t>dizentrische</a:t>
            </a:r>
            <a:r>
              <a:rPr lang="de-DE" sz="3429" dirty="0"/>
              <a:t>/</a:t>
            </a:r>
            <a:r>
              <a:rPr lang="de-DE" sz="3429" dirty="0" err="1"/>
              <a:t>trizentrische</a:t>
            </a:r>
            <a:r>
              <a:rPr lang="de-DE" sz="3429" dirty="0"/>
              <a:t>/Ringbildung nicht signifikant 	erhöht nach der RSO</a:t>
            </a:r>
          </a:p>
          <a:p>
            <a:pPr>
              <a:buNone/>
            </a:pPr>
            <a:endParaRPr lang="de-DE" sz="3429" dirty="0"/>
          </a:p>
          <a:p>
            <a:r>
              <a:rPr lang="de-DE" sz="3429" dirty="0"/>
              <a:t>	wenn ein Anstieg festgestellt wurde, rückläufiger Effekt 	innerhalb von Wochen bis Monaten</a:t>
            </a:r>
          </a:p>
          <a:p>
            <a:pPr>
              <a:buNone/>
            </a:pPr>
            <a:endParaRPr lang="de-DE" sz="3429" dirty="0"/>
          </a:p>
          <a:p>
            <a:r>
              <a:rPr lang="de-DE" sz="3429" dirty="0"/>
              <a:t>	Anstieg nur bei </a:t>
            </a:r>
            <a:r>
              <a:rPr lang="de-DE" sz="3429" dirty="0" err="1"/>
              <a:t>Aktivitätsabstrom</a:t>
            </a:r>
            <a:r>
              <a:rPr lang="de-DE" sz="3429" dirty="0"/>
              <a:t> aus dem Gelenk</a:t>
            </a:r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r>
              <a:rPr lang="de-DE" sz="2000" dirty="0"/>
              <a:t>z.B. </a:t>
            </a:r>
            <a:r>
              <a:rPr lang="de-DE" sz="2000" dirty="0" err="1"/>
              <a:t>Manil</a:t>
            </a:r>
            <a:r>
              <a:rPr lang="de-DE" sz="2000" dirty="0"/>
              <a:t> L et al 2001/Grmek M et al 2007/Klett R et al 2011 /</a:t>
            </a:r>
            <a:r>
              <a:rPr lang="de-DE" sz="2000" dirty="0" err="1"/>
              <a:t>Turkmen</a:t>
            </a:r>
            <a:r>
              <a:rPr lang="de-DE" sz="2000" dirty="0"/>
              <a:t> C et al  2007/Voth 2006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600" b="1" dirty="0" err="1"/>
              <a:t>Malignomentwicklung</a:t>
            </a:r>
            <a:r>
              <a:rPr lang="de-DE" sz="3600" b="1" dirty="0"/>
              <a:t> nach RSO?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/>
              <a:t>&gt; 100 mSv steigt die Wahrscheinlichkeit, ein Malignom zu entwickeln</a:t>
            </a:r>
          </a:p>
          <a:p>
            <a:endParaRPr lang="de-DE" sz="2800" dirty="0"/>
          </a:p>
          <a:p>
            <a:r>
              <a:rPr lang="de-DE" sz="2800" dirty="0"/>
              <a:t>&lt;&lt; 50 mSv Belastung nach der RSO</a:t>
            </a:r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 err="1"/>
              <a:t>Infante-Rivard</a:t>
            </a:r>
            <a:r>
              <a:rPr lang="de-DE" sz="2800" dirty="0"/>
              <a:t> C et al </a:t>
            </a:r>
            <a:r>
              <a:rPr lang="de-DE" sz="2800" dirty="0" err="1"/>
              <a:t>Haemophilia</a:t>
            </a:r>
            <a:r>
              <a:rPr lang="de-DE" sz="2800" dirty="0"/>
              <a:t> 2012</a:t>
            </a:r>
          </a:p>
          <a:p>
            <a:endParaRPr lang="de-DE" sz="2800" dirty="0"/>
          </a:p>
          <a:p>
            <a:r>
              <a:rPr lang="de-DE" sz="2800" dirty="0" err="1"/>
              <a:t>Vuorela</a:t>
            </a:r>
            <a:r>
              <a:rPr lang="de-DE" sz="2800" dirty="0"/>
              <a:t> J et al Ann </a:t>
            </a:r>
            <a:r>
              <a:rPr lang="de-DE" sz="2800" dirty="0" err="1"/>
              <a:t>Rheum</a:t>
            </a:r>
            <a:r>
              <a:rPr lang="de-DE" sz="2800" dirty="0"/>
              <a:t> Dis 2003; 62: 251 - 253  </a:t>
            </a:r>
          </a:p>
          <a:p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2 Kinder mit Hämophilie </a:t>
            </a:r>
          </a:p>
          <a:p>
            <a:endParaRPr lang="de-DE" sz="2400" dirty="0"/>
          </a:p>
          <a:p>
            <a:r>
              <a:rPr lang="de-DE" sz="2400" dirty="0"/>
              <a:t>Latenz: </a:t>
            </a:r>
            <a:r>
              <a:rPr lang="de-DE" sz="2400" dirty="0" err="1"/>
              <a:t>lt</a:t>
            </a:r>
            <a:r>
              <a:rPr lang="de-DE" sz="2400" dirty="0"/>
              <a:t> </a:t>
            </a:r>
            <a:r>
              <a:rPr lang="de-DE" sz="2400" dirty="0" err="1"/>
              <a:t>BfS</a:t>
            </a:r>
            <a:r>
              <a:rPr lang="de-DE" sz="2400" dirty="0"/>
              <a:t> mind. 2-3-Jahre, eher 8 Jahre</a:t>
            </a:r>
          </a:p>
          <a:p>
            <a:endParaRPr lang="de-DE" sz="2400" dirty="0"/>
          </a:p>
          <a:p>
            <a:r>
              <a:rPr lang="de-DE" sz="2400" dirty="0"/>
              <a:t>Knochenmark-Exposition nicht nachweisbar</a:t>
            </a:r>
          </a:p>
          <a:p>
            <a:endParaRPr lang="de-DE" sz="2400" dirty="0"/>
          </a:p>
          <a:p>
            <a:r>
              <a:rPr lang="de-DE" sz="2400" dirty="0"/>
              <a:t>Phosphor-32</a:t>
            </a:r>
          </a:p>
          <a:p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sz="3600" b="1" dirty="0"/>
              <a:t>Akute </a:t>
            </a:r>
            <a:r>
              <a:rPr lang="de-DE" sz="3600" b="1" dirty="0" err="1"/>
              <a:t>Lymphatische</a:t>
            </a:r>
            <a:r>
              <a:rPr lang="de-DE" sz="3600" b="1" dirty="0"/>
              <a:t> Leukämie 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52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3600" b="1" dirty="0"/>
              <a:t>Praxis </a:t>
            </a:r>
            <a:r>
              <a:rPr lang="de-DE" sz="3600" b="1" dirty="0" err="1"/>
              <a:t>Nuramed</a:t>
            </a:r>
            <a:r>
              <a:rPr lang="de-DE" sz="3600" b="1" dirty="0"/>
              <a:t> Köln-West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2400" dirty="0"/>
              <a:t> </a:t>
            </a:r>
          </a:p>
          <a:p>
            <a:pPr>
              <a:buNone/>
            </a:pPr>
            <a:endParaRPr lang="de-DE" sz="2400" dirty="0"/>
          </a:p>
          <a:p>
            <a:endParaRPr lang="de-DE" sz="2400" dirty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5" name="Bild 4" descr="nuramed Photo West,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286933"/>
            <a:ext cx="6616700" cy="47248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850" y="388938"/>
            <a:ext cx="7086600" cy="1276350"/>
          </a:xfrm>
          <a:noFill/>
          <a:ln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de-DE" b="1" i="0">
                <a:solidFill>
                  <a:srgbClr val="00FFFF"/>
                </a:solidFill>
                <a:latin typeface="Arial" charset="0"/>
              </a:rPr>
              <a:t>RADIOSYNOVIORTHESE</a:t>
            </a:r>
            <a:br>
              <a:rPr lang="de-DE" b="1" i="0">
                <a:latin typeface="Arial" charset="0"/>
              </a:rPr>
            </a:br>
            <a:r>
              <a:rPr lang="de-DE" sz="2800" b="1" i="0">
                <a:solidFill>
                  <a:srgbClr val="00FFFF"/>
                </a:solidFill>
                <a:latin typeface="Arial" charset="0"/>
              </a:rPr>
              <a:t>Indikationen</a:t>
            </a:r>
            <a:br>
              <a:rPr lang="de-DE" sz="2800" b="1" i="0">
                <a:solidFill>
                  <a:srgbClr val="00FFFF"/>
                </a:solidFill>
                <a:latin typeface="Arial" charset="0"/>
              </a:rPr>
            </a:br>
            <a:r>
              <a:rPr lang="de-DE" sz="2000" b="1" i="0">
                <a:solidFill>
                  <a:srgbClr val="00FFFF"/>
                </a:solidFill>
                <a:latin typeface="Arial" charset="0"/>
              </a:rPr>
              <a:t>nach Leitlinie DGN (1999) und EANM (2003)</a:t>
            </a:r>
            <a:endParaRPr lang="de-DE" sz="2000" b="1" i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438400"/>
            <a:ext cx="7772400" cy="380612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Rheumatoide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Arthritis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Seronegative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Spondyloarthropathien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(z.B. reaktive Arthritis, Psoriasisarthritis, M.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Bechterew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Andere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entzündl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. Gelenkerkrankungen (z.B.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Borreliose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, M.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Behcet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Persistierender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Gelenkerguss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400" b="1" dirty="0">
                <a:latin typeface="Arial" charset="0"/>
              </a:rPr>
              <a:t>Hämophilie-Arthritis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Calcium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pyrophosphat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dihydrat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arthritis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(CPPD)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Pigmentierte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villonoduläre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Synovialitis</a:t>
            </a:r>
            <a:endParaRPr lang="de-DE" sz="2000" dirty="0">
              <a:solidFill>
                <a:schemeClr val="hlink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Persistierende</a:t>
            </a: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 Ergüsse nach </a:t>
            </a:r>
            <a:r>
              <a:rPr lang="de-DE" sz="2000" dirty="0" err="1">
                <a:solidFill>
                  <a:schemeClr val="hlink"/>
                </a:solidFill>
                <a:latin typeface="Arial" charset="0"/>
              </a:rPr>
              <a:t>Endoprothesen</a:t>
            </a:r>
            <a:endParaRPr lang="de-DE" sz="2000" dirty="0">
              <a:solidFill>
                <a:schemeClr val="hlink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SzPct val="50000"/>
              <a:buFont typeface="Monotype Sorts" charset="2"/>
              <a:buChar char="l"/>
            </a:pPr>
            <a:r>
              <a:rPr lang="de-DE" sz="2000" dirty="0">
                <a:solidFill>
                  <a:schemeClr val="hlink"/>
                </a:solidFill>
                <a:latin typeface="Arial" charset="0"/>
              </a:rPr>
              <a:t>Undifferenzierte Arthritis 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914400" y="1828800"/>
            <a:ext cx="7239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chemeClr val="tx1">
                    <a:lumMod val="95000"/>
                  </a:schemeClr>
                </a:solidFill>
              </a:rPr>
              <a:t>Lokale Therapie der </a:t>
            </a:r>
            <a:r>
              <a:rPr lang="de-DE" sz="2800" b="1" dirty="0" err="1">
                <a:solidFill>
                  <a:schemeClr val="tx1">
                    <a:lumMod val="95000"/>
                  </a:schemeClr>
                </a:solidFill>
              </a:rPr>
              <a:t>Synovialitis</a:t>
            </a:r>
            <a:endParaRPr lang="de-DE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103219">
            <a:off x="5724525" y="765175"/>
            <a:ext cx="3246438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481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7442770-4CF1-F948-93BF-FC9F32104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8679"/>
              </p:ext>
            </p:extLst>
          </p:nvPr>
        </p:nvGraphicFramePr>
        <p:xfrm>
          <a:off x="685800" y="1730488"/>
          <a:ext cx="7797800" cy="323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450">
                  <a:extLst>
                    <a:ext uri="{9D8B030D-6E8A-4147-A177-3AD203B41FA5}">
                      <a16:colId xmlns:a16="http://schemas.microsoft.com/office/drawing/2014/main" val="1991232762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389551576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3023603352"/>
                    </a:ext>
                  </a:extLst>
                </a:gridCol>
                <a:gridCol w="1949450">
                  <a:extLst>
                    <a:ext uri="{9D8B030D-6E8A-4147-A177-3AD203B41FA5}">
                      <a16:colId xmlns:a16="http://schemas.microsoft.com/office/drawing/2014/main" val="1348201315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Schwere</a:t>
                      </a:r>
                    </a:p>
                    <a:p>
                      <a:r>
                        <a:rPr lang="de-DE" dirty="0"/>
                        <a:t>Hämophilie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Mittelschwere</a:t>
                      </a:r>
                    </a:p>
                    <a:p>
                      <a:r>
                        <a:rPr lang="de-DE" dirty="0"/>
                        <a:t>Hämophilie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Leichte</a:t>
                      </a:r>
                    </a:p>
                    <a:p>
                      <a:r>
                        <a:rPr lang="de-DE" dirty="0"/>
                        <a:t>Hämophilie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647505"/>
                  </a:ext>
                </a:extLst>
              </a:tr>
              <a:tr h="839470">
                <a:tc>
                  <a:txBody>
                    <a:bodyPr/>
                    <a:lstStyle/>
                    <a:p>
                      <a:r>
                        <a:rPr lang="de-DE" dirty="0"/>
                        <a:t>F VIII-Aktivität</a:t>
                      </a:r>
                    </a:p>
                    <a:p>
                      <a:r>
                        <a:rPr lang="de-DE" dirty="0"/>
                        <a:t>(% d. </a:t>
                      </a:r>
                      <a:r>
                        <a:rPr lang="de-DE" dirty="0" err="1"/>
                        <a:t>norm.Akt</a:t>
                      </a:r>
                      <a:r>
                        <a:rPr lang="de-DE" dirty="0"/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&lt;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– 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 – 40 %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936654"/>
                  </a:ext>
                </a:extLst>
              </a:tr>
              <a:tr h="839470">
                <a:tc>
                  <a:txBody>
                    <a:bodyPr/>
                    <a:lstStyle/>
                    <a:p>
                      <a:r>
                        <a:rPr lang="de-DE" dirty="0"/>
                        <a:t>Zahl der Blutungen</a:t>
                      </a:r>
                    </a:p>
                    <a:p>
                      <a:r>
                        <a:rPr lang="de-DE" dirty="0"/>
                        <a:t>Pro Jahr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24 - 60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1 - 12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&gt;1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263722"/>
                  </a:ext>
                </a:extLst>
              </a:tr>
              <a:tr h="839470">
                <a:tc>
                  <a:txBody>
                    <a:bodyPr/>
                    <a:lstStyle/>
                    <a:p>
                      <a:r>
                        <a:rPr lang="de-DE" dirty="0"/>
                        <a:t>Blutungstyp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Spontanblutung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Verletzungs-</a:t>
                      </a:r>
                    </a:p>
                    <a:p>
                      <a:r>
                        <a:rPr lang="de-DE" dirty="0" err="1"/>
                        <a:t>blutung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Erstmanifestation</a:t>
                      </a:r>
                    </a:p>
                    <a:p>
                      <a:r>
                        <a:rPr lang="de-DE" dirty="0"/>
                        <a:t>durch Blutung</a:t>
                      </a:r>
                    </a:p>
                    <a:p>
                      <a:r>
                        <a:rPr lang="de-DE" dirty="0"/>
                        <a:t>bei 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651652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40F2CC31-691E-4240-ADBC-E313FAEBB136}"/>
              </a:ext>
            </a:extLst>
          </p:cNvPr>
          <p:cNvSpPr txBox="1"/>
          <p:nvPr/>
        </p:nvSpPr>
        <p:spPr>
          <a:xfrm>
            <a:off x="3163508" y="5312897"/>
            <a:ext cx="282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70-80% Gelenkblutungen</a:t>
            </a:r>
          </a:p>
          <a:p>
            <a:r>
              <a:rPr lang="de-DE" dirty="0"/>
              <a:t>meist OSG, Knie, Ellenbogen</a:t>
            </a:r>
          </a:p>
        </p:txBody>
      </p:sp>
    </p:spTree>
    <p:extLst>
      <p:ext uri="{BB962C8B-B14F-4D97-AF65-F5344CB8AC3E}">
        <p14:creationId xmlns:p14="http://schemas.microsoft.com/office/powerpoint/2010/main" val="199220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Ring 1">
            <a:extLst>
              <a:ext uri="{FF2B5EF4-FFF2-40B4-BE49-F238E27FC236}">
                <a16:creationId xmlns:a16="http://schemas.microsoft.com/office/drawing/2014/main" id="{6AF09009-2186-4F46-9138-FC8AAF4F7B52}"/>
              </a:ext>
            </a:extLst>
          </p:cNvPr>
          <p:cNvSpPr/>
          <p:nvPr/>
        </p:nvSpPr>
        <p:spPr>
          <a:xfrm>
            <a:off x="2652816" y="2074084"/>
            <a:ext cx="4032984" cy="2983832"/>
          </a:xfrm>
          <a:prstGeom prst="donu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8749A3-E04D-484B-B183-AA2400641D8F}"/>
              </a:ext>
            </a:extLst>
          </p:cNvPr>
          <p:cNvSpPr txBox="1"/>
          <p:nvPr/>
        </p:nvSpPr>
        <p:spPr>
          <a:xfrm>
            <a:off x="3750621" y="3311263"/>
            <a:ext cx="168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FF00"/>
                </a:solidFill>
              </a:rPr>
              <a:t>Teufelskreis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8BE4EA-E6E6-D140-ACAC-1B0FC9C43462}"/>
              </a:ext>
            </a:extLst>
          </p:cNvPr>
          <p:cNvSpPr txBox="1"/>
          <p:nvPr/>
        </p:nvSpPr>
        <p:spPr>
          <a:xfrm>
            <a:off x="3828241" y="1679823"/>
            <a:ext cx="151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Akute Blutung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32D00C-9DED-6642-8AB1-A998E01E0EBB}"/>
              </a:ext>
            </a:extLst>
          </p:cNvPr>
          <p:cNvSpPr txBox="1"/>
          <p:nvPr/>
        </p:nvSpPr>
        <p:spPr>
          <a:xfrm>
            <a:off x="6353426" y="2467206"/>
            <a:ext cx="16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Akute </a:t>
            </a:r>
            <a:r>
              <a:rPr lang="de-DE" dirty="0" err="1"/>
              <a:t>Synovitis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81386D-BC1C-C942-8653-34F5C3FD790B}"/>
              </a:ext>
            </a:extLst>
          </p:cNvPr>
          <p:cNvSpPr txBox="1"/>
          <p:nvPr/>
        </p:nvSpPr>
        <p:spPr>
          <a:xfrm>
            <a:off x="661737" y="4390795"/>
            <a:ext cx="21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Chronische </a:t>
            </a:r>
            <a:r>
              <a:rPr lang="de-DE" dirty="0" err="1"/>
              <a:t>Synovitis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5650EA-88EF-DE42-A3D2-3852DC0CE37E}"/>
              </a:ext>
            </a:extLst>
          </p:cNvPr>
          <p:cNvSpPr txBox="1"/>
          <p:nvPr/>
        </p:nvSpPr>
        <p:spPr>
          <a:xfrm>
            <a:off x="6353426" y="4158376"/>
            <a:ext cx="2486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Eisenablagerung/</a:t>
            </a:r>
          </a:p>
          <a:p>
            <a:r>
              <a:rPr lang="de-DE" dirty="0"/>
              <a:t>Entzündungsmediatoren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3F7DF7-8F21-A149-B740-5317B7846272}"/>
              </a:ext>
            </a:extLst>
          </p:cNvPr>
          <p:cNvSpPr txBox="1"/>
          <p:nvPr/>
        </p:nvSpPr>
        <p:spPr>
          <a:xfrm>
            <a:off x="516591" y="2002929"/>
            <a:ext cx="2675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Neoangiogense</a:t>
            </a:r>
            <a:r>
              <a:rPr lang="de-DE" dirty="0"/>
              <a:t>/</a:t>
            </a:r>
          </a:p>
          <a:p>
            <a:r>
              <a:rPr lang="de-DE" dirty="0"/>
              <a:t>Verstärkte </a:t>
            </a:r>
            <a:r>
              <a:rPr lang="de-DE" dirty="0" err="1"/>
              <a:t>Blutungneigung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AD91243-D745-BB40-8B43-AB2557C1E87E}"/>
              </a:ext>
            </a:extLst>
          </p:cNvPr>
          <p:cNvSpPr txBox="1"/>
          <p:nvPr/>
        </p:nvSpPr>
        <p:spPr>
          <a:xfrm>
            <a:off x="1854233" y="5451038"/>
            <a:ext cx="5345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Ergebnis: unweigerlich </a:t>
            </a:r>
            <a:r>
              <a:rPr lang="de-DE" sz="2400" b="1" dirty="0" err="1">
                <a:solidFill>
                  <a:srgbClr val="FF0000"/>
                </a:solidFill>
              </a:rPr>
              <a:t>Hämarthropathie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3" name="Nach unten gekrümmter Pfeil 12">
            <a:extLst>
              <a:ext uri="{FF2B5EF4-FFF2-40B4-BE49-F238E27FC236}">
                <a16:creationId xmlns:a16="http://schemas.microsoft.com/office/drawing/2014/main" id="{EA10FE33-DC7E-C14C-BEE4-59005F21F202}"/>
              </a:ext>
            </a:extLst>
          </p:cNvPr>
          <p:cNvSpPr/>
          <p:nvPr/>
        </p:nvSpPr>
        <p:spPr>
          <a:xfrm rot="4424443">
            <a:off x="4564986" y="2825824"/>
            <a:ext cx="2675284" cy="10093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Nach unten gekrümmter Pfeil 13">
            <a:extLst>
              <a:ext uri="{FF2B5EF4-FFF2-40B4-BE49-F238E27FC236}">
                <a16:creationId xmlns:a16="http://schemas.microsoft.com/office/drawing/2014/main" id="{FC1A9A62-E967-D444-943D-EB8BEDA67BCA}"/>
              </a:ext>
            </a:extLst>
          </p:cNvPr>
          <p:cNvSpPr/>
          <p:nvPr/>
        </p:nvSpPr>
        <p:spPr>
          <a:xfrm rot="10374697">
            <a:off x="3256582" y="3864745"/>
            <a:ext cx="2875730" cy="1072815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Nach unten gekrümmter Pfeil 14">
            <a:extLst>
              <a:ext uri="{FF2B5EF4-FFF2-40B4-BE49-F238E27FC236}">
                <a16:creationId xmlns:a16="http://schemas.microsoft.com/office/drawing/2014/main" id="{B4837C6B-C189-B042-8179-4A8BCE62E8C2}"/>
              </a:ext>
            </a:extLst>
          </p:cNvPr>
          <p:cNvSpPr/>
          <p:nvPr/>
        </p:nvSpPr>
        <p:spPr>
          <a:xfrm rot="17275943">
            <a:off x="2131348" y="2838038"/>
            <a:ext cx="2675284" cy="10093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Nach unten gekrümmter Pfeil 15">
            <a:extLst>
              <a:ext uri="{FF2B5EF4-FFF2-40B4-BE49-F238E27FC236}">
                <a16:creationId xmlns:a16="http://schemas.microsoft.com/office/drawing/2014/main" id="{693A630D-127D-5C4F-A018-C4351413513E}"/>
              </a:ext>
            </a:extLst>
          </p:cNvPr>
          <p:cNvSpPr/>
          <p:nvPr/>
        </p:nvSpPr>
        <p:spPr>
          <a:xfrm>
            <a:off x="3331666" y="2165980"/>
            <a:ext cx="2675284" cy="10093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0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AA1F43B-99D8-8F48-9CAF-252D479A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884" y="1725701"/>
            <a:ext cx="5119328" cy="38394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2515532-7182-A04B-AC07-83DC1D550531}"/>
              </a:ext>
            </a:extLst>
          </p:cNvPr>
          <p:cNvSpPr txBox="1"/>
          <p:nvPr/>
        </p:nvSpPr>
        <p:spPr>
          <a:xfrm>
            <a:off x="5058432" y="2042160"/>
            <a:ext cx="3425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28jähriger Mann,</a:t>
            </a:r>
          </a:p>
          <a:p>
            <a:r>
              <a:rPr lang="de-DE" dirty="0"/>
              <a:t>Schwere Hämophilie A,</a:t>
            </a:r>
          </a:p>
          <a:p>
            <a:r>
              <a:rPr lang="de-DE" dirty="0"/>
              <a:t>fortgeschrittene </a:t>
            </a:r>
            <a:r>
              <a:rPr lang="de-DE" dirty="0" err="1"/>
              <a:t>Hämarthropathie</a:t>
            </a:r>
            <a:r>
              <a:rPr lang="de-DE" dirty="0"/>
              <a:t> </a:t>
            </a:r>
          </a:p>
          <a:p>
            <a:r>
              <a:rPr lang="de-DE" dirty="0"/>
              <a:t>der Knie und Sprunggelenke mit</a:t>
            </a:r>
          </a:p>
          <a:p>
            <a:r>
              <a:rPr lang="de-DE" dirty="0"/>
              <a:t>Begleit-</a:t>
            </a:r>
            <a:r>
              <a:rPr lang="de-DE" dirty="0" err="1"/>
              <a:t>Synovitis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55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98BA10-E861-F346-8959-547C890C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058333"/>
            <a:ext cx="6319028" cy="44179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5724542-10AE-EA47-A10B-A73047B3D120}"/>
              </a:ext>
            </a:extLst>
          </p:cNvPr>
          <p:cNvSpPr txBox="1"/>
          <p:nvPr/>
        </p:nvSpPr>
        <p:spPr>
          <a:xfrm>
            <a:off x="6729649" y="2133600"/>
            <a:ext cx="2356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14 jähriger Junge,</a:t>
            </a:r>
          </a:p>
          <a:p>
            <a:r>
              <a:rPr lang="de-DE" dirty="0"/>
              <a:t>Schwere Hämophilie A,</a:t>
            </a:r>
          </a:p>
          <a:p>
            <a:r>
              <a:rPr lang="de-DE" dirty="0"/>
              <a:t>Unzureichende Faktor-</a:t>
            </a:r>
          </a:p>
          <a:p>
            <a:r>
              <a:rPr lang="de-DE" dirty="0"/>
              <a:t>Gabe im Heimatland</a:t>
            </a:r>
          </a:p>
        </p:txBody>
      </p:sp>
    </p:spTree>
    <p:extLst>
      <p:ext uri="{BB962C8B-B14F-4D97-AF65-F5344CB8AC3E}">
        <p14:creationId xmlns:p14="http://schemas.microsoft.com/office/powerpoint/2010/main" val="341367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AAEC8F6-D930-9E48-87BB-DE6638942E4C}"/>
              </a:ext>
            </a:extLst>
          </p:cNvPr>
          <p:cNvSpPr txBox="1"/>
          <p:nvPr/>
        </p:nvSpPr>
        <p:spPr>
          <a:xfrm>
            <a:off x="1056640" y="1584960"/>
            <a:ext cx="7426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Therapie der Hämophilie/Blutung:</a:t>
            </a:r>
          </a:p>
          <a:p>
            <a:endParaRPr lang="de-DE" dirty="0"/>
          </a:p>
          <a:p>
            <a:r>
              <a:rPr lang="de-DE" u="sng" dirty="0"/>
              <a:t>Akute Blutung:</a:t>
            </a:r>
            <a:r>
              <a:rPr lang="de-DE" dirty="0"/>
              <a:t>	- </a:t>
            </a:r>
            <a:r>
              <a:rPr lang="de-DE" b="1" dirty="0"/>
              <a:t>intensivierte Faktor-Therapie, ggf. </a:t>
            </a:r>
            <a:r>
              <a:rPr lang="de-DE" b="1" dirty="0" err="1"/>
              <a:t>Abpunktion</a:t>
            </a:r>
            <a:r>
              <a:rPr lang="de-DE" b="1" dirty="0"/>
              <a:t> von Blut</a:t>
            </a:r>
          </a:p>
          <a:p>
            <a:pPr lvl="4"/>
            <a:r>
              <a:rPr lang="de-DE" dirty="0"/>
              <a:t>- Schmerztherapie/Ruhigstellen/</a:t>
            </a:r>
            <a:r>
              <a:rPr lang="de-DE" dirty="0" err="1"/>
              <a:t>Physio</a:t>
            </a:r>
            <a:endParaRPr lang="de-DE" dirty="0"/>
          </a:p>
          <a:p>
            <a:pPr lvl="4"/>
            <a:r>
              <a:rPr lang="de-DE" dirty="0"/>
              <a:t>- Beginn einer „Prophylaxe“</a:t>
            </a:r>
          </a:p>
          <a:p>
            <a:pPr lvl="4"/>
            <a:r>
              <a:rPr lang="de-DE" dirty="0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056A12B-856E-B442-9E96-EA12217A9E13}"/>
              </a:ext>
            </a:extLst>
          </p:cNvPr>
          <p:cNvSpPr txBox="1"/>
          <p:nvPr/>
        </p:nvSpPr>
        <p:spPr>
          <a:xfrm>
            <a:off x="1056640" y="3195549"/>
            <a:ext cx="54701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Chronische </a:t>
            </a:r>
            <a:r>
              <a:rPr lang="de-DE" u="sng" dirty="0" err="1"/>
              <a:t>Synovitis</a:t>
            </a:r>
            <a:r>
              <a:rPr lang="de-DE" u="sng" dirty="0"/>
              <a:t>:</a:t>
            </a:r>
          </a:p>
          <a:p>
            <a:endParaRPr lang="de-DE" dirty="0"/>
          </a:p>
          <a:p>
            <a:r>
              <a:rPr lang="de-DE" dirty="0"/>
              <a:t>Blut im Gelenk – Eiseneinlagerung – </a:t>
            </a:r>
            <a:r>
              <a:rPr lang="de-DE" dirty="0" err="1"/>
              <a:t>Synovitis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Intensivierte Faktortherapie</a:t>
            </a:r>
            <a:r>
              <a:rPr lang="de-DE" dirty="0"/>
              <a:t>/</a:t>
            </a:r>
            <a:r>
              <a:rPr lang="de-DE" dirty="0" err="1"/>
              <a:t>Physio</a:t>
            </a:r>
            <a:r>
              <a:rPr lang="de-DE" dirty="0"/>
              <a:t>/Verhaltensschulung</a:t>
            </a:r>
          </a:p>
          <a:p>
            <a:endParaRPr lang="de-DE" dirty="0"/>
          </a:p>
          <a:p>
            <a:r>
              <a:rPr lang="de-DE" dirty="0"/>
              <a:t>Wenn nach 3 – 6 Monaten nicht weg – RSO frühzeitig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362961-DC84-3544-B380-9D7EDF8A822E}"/>
              </a:ext>
            </a:extLst>
          </p:cNvPr>
          <p:cNvSpPr txBox="1"/>
          <p:nvPr/>
        </p:nvSpPr>
        <p:spPr>
          <a:xfrm>
            <a:off x="1291166" y="5740400"/>
            <a:ext cx="607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Siehe AWMF LL „</a:t>
            </a:r>
            <a:r>
              <a:rPr lang="de-DE" sz="1600" dirty="0" err="1"/>
              <a:t>Synovitis</a:t>
            </a:r>
            <a:r>
              <a:rPr lang="de-DE" sz="1600" dirty="0"/>
              <a:t> bei Hämophilie“ 2018, z.Zt. In Aktualisierung</a:t>
            </a:r>
          </a:p>
        </p:txBody>
      </p:sp>
    </p:spTree>
    <p:extLst>
      <p:ext uri="{BB962C8B-B14F-4D97-AF65-F5344CB8AC3E}">
        <p14:creationId xmlns:p14="http://schemas.microsoft.com/office/powerpoint/2010/main" val="335405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85800" y="287866"/>
            <a:ext cx="7797800" cy="77046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91166" y="287866"/>
            <a:ext cx="6587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RSO bei Hämophilie – BDN 2022</a:t>
            </a: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580"/>
            <a:ext cx="9144000" cy="6718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A5543E-F825-4744-85E1-1D55144D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32" y="1425876"/>
            <a:ext cx="6203401" cy="42679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8B8B5-559A-0243-A6E9-3E48450CADE6}"/>
              </a:ext>
            </a:extLst>
          </p:cNvPr>
          <p:cNvSpPr txBox="1"/>
          <p:nvPr/>
        </p:nvSpPr>
        <p:spPr>
          <a:xfrm>
            <a:off x="2318819" y="5769032"/>
            <a:ext cx="3547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Mahdi et al,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BrJ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Haematol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 ; 169: 768-76 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Astraios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1707</Words>
  <Application>Microsoft Office PowerPoint</Application>
  <PresentationFormat>Bildschirmpräsentation (4:3)</PresentationFormat>
  <Paragraphs>346</Paragraphs>
  <Slides>39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Calibri</vt:lpstr>
      <vt:lpstr>Monotype Sorts</vt:lpstr>
      <vt:lpstr>Times New Roman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6-Jähriger Patient, schwere Hämophilie A, Hemmkörper mit hohem Faktorverbrauch, nach Makroblutung Arthroskopie, danach rezid. Blutung (&gt;3x/Jahr)in das re. Knie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Strahlenexposition des ganzen Körpers</vt:lpstr>
      <vt:lpstr>Abtransport vermeiden</vt:lpstr>
      <vt:lpstr>Arthrographie OSG</vt:lpstr>
      <vt:lpstr>Strahlenbelastung Patient/Ganzkörper</vt:lpstr>
      <vt:lpstr>Lymphozyten Analysen</vt:lpstr>
      <vt:lpstr>Malignomentwicklung nach RSO?</vt:lpstr>
      <vt:lpstr>Akute Lymphatische Leukämie ?</vt:lpstr>
      <vt:lpstr>Praxis Nuramed Köln-West</vt:lpstr>
      <vt:lpstr>RADIOSYNOVIORTHESE Indikationen nach Leitlinie DGN (1999) und EANM (2003)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Barbara Boddenberg-Pätzold</dc:creator>
  <cp:lastModifiedBy>Herzogenrath</cp:lastModifiedBy>
  <cp:revision>104</cp:revision>
  <cp:lastPrinted>2022-09-18T09:53:21Z</cp:lastPrinted>
  <dcterms:created xsi:type="dcterms:W3CDTF">2016-11-02T19:04:20Z</dcterms:created>
  <dcterms:modified xsi:type="dcterms:W3CDTF">2022-10-04T15:13:39Z</dcterms:modified>
</cp:coreProperties>
</file>