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17" r:id="rId2"/>
    <p:sldMasterId id="2147483805" r:id="rId3"/>
    <p:sldMasterId id="2147483793" r:id="rId4"/>
  </p:sldMasterIdLst>
  <p:notesMasterIdLst>
    <p:notesMasterId r:id="rId16"/>
  </p:notesMasterIdLst>
  <p:handoutMasterIdLst>
    <p:handoutMasterId r:id="rId17"/>
  </p:handoutMasterIdLst>
  <p:sldIdLst>
    <p:sldId id="256" r:id="rId5"/>
    <p:sldId id="328" r:id="rId6"/>
    <p:sldId id="337" r:id="rId7"/>
    <p:sldId id="271" r:id="rId8"/>
    <p:sldId id="272" r:id="rId9"/>
    <p:sldId id="335" r:id="rId10"/>
    <p:sldId id="336" r:id="rId11"/>
    <p:sldId id="331" r:id="rId12"/>
    <p:sldId id="334" r:id="rId13"/>
    <p:sldId id="333" r:id="rId14"/>
    <p:sldId id="330" r:id="rId1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9A46"/>
    <a:srgbClr val="76B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520" autoAdjust="0"/>
  </p:normalViewPr>
  <p:slideViewPr>
    <p:cSldViewPr>
      <p:cViewPr varScale="1">
        <p:scale>
          <a:sx n="90" d="100"/>
          <a:sy n="90" d="100"/>
        </p:scale>
        <p:origin x="21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3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2748" y="34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209B43-AD8F-415D-8ED3-EFF758459175}" type="datetimeFigureOut">
              <a:rPr lang="de-DE"/>
              <a:pPr>
                <a:defRPr/>
              </a:pPr>
              <a:t>12.09.2023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4BA2EA-2C22-4694-92B5-86585F373ADD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44FF08-EFE0-4A1B-80DC-E1FDFC208A7D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FCA224-327B-4F35-81E9-B069765A046F}" type="slidenum">
              <a:rPr lang="de-DE" altLang="de-DE"/>
              <a:pPr eaLnBrk="1" hangingPunct="1">
                <a:spcBef>
                  <a:spcPct val="0"/>
                </a:spcBef>
              </a:pPr>
              <a:t>1</a:t>
            </a:fld>
            <a:endParaRPr lang="de-DE" altLang="de-DE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Publikation im deutschen Ärzteblatt am 30.05.2023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Wer muss die Rili-BÄK umsetzen? Diejenigen Personen und Einrichtungen, die labormedizinische Untersuchungen durchführen.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MTA-Reformgesetz </a:t>
            </a:r>
            <a:r>
              <a:rPr lang="de-DE" dirty="0"/>
              <a:t>Inkrafttreten: 01.01.2023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/>
              <a:t>oder für Radiologie, Funktionsdiagnostik und Veterinärmedizin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800" dirty="0">
              <a:solidFill>
                <a:schemeClr val="tx1"/>
              </a:solidFill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schemeClr val="tx1"/>
                </a:solidFill>
                <a:cs typeface="Arial" panose="020B0604020202020204" pitchFamily="34" charset="0"/>
              </a:rPr>
              <a:t>Markt offen für Bachelor-Studenten, haben meist auch 3-jährige Ausbildung</a:t>
            </a:r>
            <a:endParaRPr lang="de-DE" sz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E6F948-0F68-4FE3-BA8F-AC77ADA9991A}" type="slidenum">
              <a:rPr lang="de-DE" altLang="de-DE"/>
              <a:pPr eaLnBrk="1" hangingPunct="1">
                <a:spcBef>
                  <a:spcPct val="0"/>
                </a:spcBef>
              </a:pPr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52518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sz="1200" b="0" dirty="0">
              <a:solidFill>
                <a:srgbClr val="FF0000"/>
              </a:solidFill>
            </a:endParaRPr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822491-2664-4168-89B5-F31606C492FF}" type="slidenum">
              <a:rPr lang="de-DE" altLang="de-DE"/>
              <a:pPr eaLnBrk="1" hangingPunct="1">
                <a:spcBef>
                  <a:spcPct val="0"/>
                </a:spcBef>
              </a:pPr>
              <a:t>11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028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FCA224-327B-4F35-81E9-B069765A046F}" type="slidenum">
              <a:rPr lang="de-DE" altLang="de-DE"/>
              <a:pPr eaLnBrk="1" hangingPunct="1">
                <a:spcBef>
                  <a:spcPct val="0"/>
                </a:spcBef>
              </a:pPr>
              <a:t>2</a:t>
            </a:fld>
            <a:endParaRPr lang="de-DE" altLang="de-DE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Freiburger Bäckerszunft ihre </a:t>
            </a:r>
            <a:r>
              <a:rPr lang="de-DE" sz="1200" dirty="0"/>
              <a:t>QS-Vorgaben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Stein gemeißelt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Arial" charset="0"/>
              </a:rPr>
              <a:t>EU-MPV = EU-</a:t>
            </a:r>
            <a:r>
              <a:rPr lang="de-DE" dirty="0"/>
              <a:t>Medizinprodukteverordnung (auch MDR genannt)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/>
              <a:t>DAkkS = </a:t>
            </a:r>
            <a:r>
              <a:rPr lang="de-DE" dirty="0"/>
              <a:t>Deutsche Akkreditierungsstelle in Berlin → DIN EN ISO 15189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Gesetze, Verordnungen, Richtlinien, Normen </a:t>
            </a:r>
            <a:r>
              <a:rPr lang="de-DE" b="1" dirty="0">
                <a:solidFill>
                  <a:srgbClr val="FF0000"/>
                </a:solidFill>
                <a:latin typeface="Arial" charset="0"/>
              </a:rPr>
              <a:t>→ </a:t>
            </a:r>
            <a:r>
              <a:rPr lang="de-DE" dirty="0"/>
              <a:t>ca. 30 gelten maßgeblich im med. Labor!</a:t>
            </a:r>
            <a:endParaRPr lang="de-DE" sz="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0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E1C325-9E97-4F31-855B-B0BBCA863F74}" type="slidenum">
              <a:rPr lang="de-DE" altLang="de-DE"/>
              <a:pPr eaLnBrk="1" hangingPunct="1">
                <a:spcBef>
                  <a:spcPct val="0"/>
                </a:spcBef>
              </a:pPr>
              <a:t>3</a:t>
            </a:fld>
            <a:endParaRPr lang="de-DE" altLang="de-DE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KBV = </a:t>
            </a:r>
            <a:r>
              <a:rPr lang="de-DE" dirty="0"/>
              <a:t>Kassenärztliche Bundesvereinigung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GKV= </a:t>
            </a:r>
            <a:r>
              <a:rPr lang="de-DE" b="0" dirty="0"/>
              <a:t>gesetzliche Krankenversicherung</a:t>
            </a:r>
            <a:endParaRPr lang="de-DE" sz="12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SGB </a:t>
            </a:r>
            <a:r>
              <a:rPr lang="de-DE" sz="1200" b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= </a:t>
            </a:r>
            <a:r>
              <a:rPr lang="de-DE" sz="1200" b="0" dirty="0"/>
              <a:t>Sozialgesetzbuch</a:t>
            </a:r>
          </a:p>
        </p:txBody>
      </p:sp>
    </p:spTree>
    <p:extLst>
      <p:ext uri="{BB962C8B-B14F-4D97-AF65-F5344CB8AC3E}">
        <p14:creationId xmlns:p14="http://schemas.microsoft.com/office/powerpoint/2010/main" val="3764760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E1C325-9E97-4F31-855B-B0BBCA863F74}" type="slidenum">
              <a:rPr lang="de-DE" altLang="de-DE"/>
              <a:pPr eaLnBrk="1" hangingPunct="1">
                <a:spcBef>
                  <a:spcPct val="0"/>
                </a:spcBef>
              </a:pPr>
              <a:t>4</a:t>
            </a:fld>
            <a:endParaRPr lang="de-DE" altLang="de-DE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ca. 350 QM-Dokumente in QM-Software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de-DE" altLang="de-DE" b="0" dirty="0"/>
              <a:t>Feedback-Formular → systematisches Vorgehen: </a:t>
            </a:r>
            <a:r>
              <a:rPr lang="de-DE" altLang="de-DE" dirty="0"/>
              <a:t>alle Maßnahmen nachvollziehbar und dokumentiert, alle involvierten Personen/Bereiche haben Zugriff, unproblematische Weiterleitung an Behörde, statistische Auswertung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de-DE" sz="1200" dirty="0"/>
              <a:t>Geräteliste, Checklisten, Kalibrationen und Serviceberichte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de-DE" sz="1200" dirty="0"/>
              <a:t>Kontrolljournale mit den tägl. Kontrollprobeneinzelmessungen und die monatl. Ermittlung des QMDM sowie die RV-Zertifikate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de-DE" altLang="de-DE" sz="1200" dirty="0"/>
              <a:t>Arbeitsplatzbeschreibungen und Fortbildungsmatrix</a:t>
            </a:r>
            <a:endParaRPr lang="de-DE" altLang="de-DE" dirty="0"/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endParaRPr lang="de-DE" altLang="de-DE" dirty="0"/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endParaRPr lang="de-DE" altLang="de-DE" dirty="0"/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endParaRPr lang="de-DE" sz="12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z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E6F948-0F68-4FE3-BA8F-AC77ADA9991A}" type="slidenum">
              <a:rPr lang="de-DE" altLang="de-DE"/>
              <a:pPr eaLnBrk="1" hangingPunct="1">
                <a:spcBef>
                  <a:spcPct val="0"/>
                </a:spcBef>
              </a:pPr>
              <a:t>5</a:t>
            </a:fld>
            <a:endParaRPr lang="de-DE" alt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tx1"/>
                </a:solidFill>
                <a:cs typeface="Arial" panose="020B0604020202020204" pitchFamily="34" charset="0"/>
              </a:rPr>
              <a:t>Tägl. Kontrollprobeneinzelmessungen</a:t>
            </a: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E6F948-0F68-4FE3-BA8F-AC77ADA9991A}" type="slidenum">
              <a:rPr lang="de-DE" altLang="de-DE"/>
              <a:pPr eaLnBrk="1" hangingPunct="1">
                <a:spcBef>
                  <a:spcPct val="0"/>
                </a:spcBef>
              </a:pPr>
              <a:t>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36932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tx1"/>
                </a:solidFill>
                <a:cs typeface="Arial" panose="020B0604020202020204" pitchFamily="34" charset="0"/>
              </a:rPr>
              <a:t>Monatliche Auswertung / Berechnung relative quadratische Mittelwert der Messabweichung (QMDM)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tx1"/>
                </a:solidFill>
                <a:cs typeface="Arial" panose="020B0604020202020204" pitchFamily="34" charset="0"/>
              </a:rPr>
              <a:t>TGS Kontrolle 2 (high) ZW = 56,90 ng/ml (50,93 - 62,87 ng/ml)</a:t>
            </a: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E6F948-0F68-4FE3-BA8F-AC77ADA9991A}" type="slidenum">
              <a:rPr lang="de-DE" altLang="de-DE"/>
              <a:pPr eaLnBrk="1" hangingPunct="1">
                <a:spcBef>
                  <a:spcPct val="0"/>
                </a:spcBef>
              </a:pPr>
              <a:t>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89440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/>
              <a:t>Durch den Gerinnungsvorgang </a:t>
            </a:r>
            <a:r>
              <a:rPr lang="de-DE" sz="2800" kern="0" dirty="0">
                <a:solidFill>
                  <a:srgbClr val="5757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 Serum nimmt </a:t>
            </a:r>
            <a:r>
              <a:rPr lang="de-DE" sz="2800" kern="0" dirty="0">
                <a:solidFill>
                  <a:srgbClr val="575755"/>
                </a:solidFill>
                <a:effectLst/>
                <a:latin typeface="Arial" panose="020B0604020202020204" pitchFamily="34" charset="0"/>
              </a:rPr>
              <a:t>d</a:t>
            </a:r>
            <a:r>
              <a:rPr lang="de-DE" sz="2800" kern="0" dirty="0">
                <a:solidFill>
                  <a:srgbClr val="5757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ie Glukosekonzentration pro Stunde um etwa 7 % ab, die </a:t>
            </a:r>
            <a:r>
              <a:rPr lang="de-DE" sz="2800" dirty="0"/>
              <a:t>Kaliumkonzentration steigt an.</a:t>
            </a: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E6F948-0F68-4FE3-BA8F-AC77ADA9991A}" type="slidenum">
              <a:rPr lang="de-DE" altLang="de-DE"/>
              <a:pPr eaLnBrk="1" hangingPunct="1">
                <a:spcBef>
                  <a:spcPct val="0"/>
                </a:spcBef>
              </a:pPr>
              <a:t>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35484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z="1800" kern="0" dirty="0">
              <a:solidFill>
                <a:srgbClr val="5757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E6F948-0F68-4FE3-BA8F-AC77ADA9991A}" type="slidenum">
              <a:rPr lang="de-DE" altLang="de-DE"/>
              <a:pPr eaLnBrk="1" hangingPunct="1">
                <a:spcBef>
                  <a:spcPct val="0"/>
                </a:spcBef>
              </a:pPr>
              <a:t>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9531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2F58E-C000-47E0-ABEF-1B2B0A7BC626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7012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8A0F9-B3A0-417E-9747-C219B92EE2F8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6321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E284F5-7DC0-40B4-9B79-BA6DB3D699F4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64259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1E7C6-0AA7-4E6E-A6EE-F16F1846AEDE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82227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D017D-517A-4D2C-AF58-84FB0F724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7AAD903-EEF9-4A5F-95DD-5BAA32D71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37810E-124D-4CF9-8500-49061DA6C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2D31-BE66-4ACD-9DF1-24FACFFB9AFF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2894CB-C90D-4D5C-812D-17B2B4521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11C382-DD2A-4E24-8293-094A1C3E1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A24B-6370-4492-9594-C8C819132D7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1001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C9B1A-F9F8-4861-AC42-23A1B730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9CDF79-BB7C-43ED-AB55-C3D81677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B6F4F-52F5-478B-9A88-ED4FFF348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2D31-BE66-4ACD-9DF1-24FACFFB9AFF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31C548-EA0E-4A77-9F8D-9A2B7BEA1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1FCA26-4358-437E-B5EC-79CAD1CE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A24B-6370-4492-9594-C8C819132D7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4371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639D4E-D6E7-432E-97B3-0A2E1AD85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E588EA-ED23-4DDF-B61B-669EF520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1AD219-12F3-4CFA-A276-85D5CEAF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2D31-BE66-4ACD-9DF1-24FACFFB9AFF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9B39FB-A6AF-4437-8AFF-C98C78F7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2E4825-D6BA-4568-A87B-74DDDE1A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A24B-6370-4492-9594-C8C819132D7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0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B5CF-41A9-42FA-9D11-6DD9706B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14D14E-F6BE-4EBE-A968-7B4BB851A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9E8DD48-F7D5-4866-A09F-2D90932AB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4D274F-693B-49C6-A730-7A654FF7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2D31-BE66-4ACD-9DF1-24FACFFB9AFF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CA6D84-7AEE-4CB4-9C76-720305B02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6E685A5-2811-4B20-A15C-0187F21D9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A24B-6370-4492-9594-C8C819132D7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4540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B4DEAD-740E-4E46-AC5D-39DA54727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2EF951-DA12-4832-86ED-BA9873367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1DE832-69D1-4AA8-A090-AEC8FB218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D7C6393-3804-40F8-9465-71F8174E2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1F2FE8-64E6-46A9-9506-011DF5163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8EF13B-313D-4D7D-9D6F-AF1F8309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2D31-BE66-4ACD-9DF1-24FACFFB9AFF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165F1F2-FC49-4648-9167-AE1DFD123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341BDAC-391B-423C-BCA2-A8E3B098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A24B-6370-4492-9594-C8C819132D7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9886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E76C9-B6DA-4081-924F-42AF08E1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92DAE0-A4E9-471A-9500-9BEF316A6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2D31-BE66-4ACD-9DF1-24FACFFB9AFF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A186D7-6EE5-4D23-8B63-3EBE0357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48564C-A263-4E3D-9313-754300A5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A24B-6370-4492-9594-C8C819132D7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4467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4CE265-D284-4EFA-B1BF-75AFCBAB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2D31-BE66-4ACD-9DF1-24FACFFB9AFF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FAEBDFA-3BED-4B29-A291-2324AF57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40F058-18F2-419E-AABB-5E4836E5C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A24B-6370-4492-9594-C8C819132D7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257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50B99-F942-4052-A8A7-21191D525B5B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97723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575DF-79D1-48A7-B18C-D6EA67A4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C57023-48CA-4218-90B9-CA88D4566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AF99C-2321-4A03-9902-D6E7C5118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104D74-9C24-48FC-BAD3-91DE965C0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2D31-BE66-4ACD-9DF1-24FACFFB9AFF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2EA5726-A6FC-481A-9983-84EDC0DEA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58571-E8C0-4400-9CB1-E6F86D82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A24B-6370-4492-9594-C8C819132D7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647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762CB-5689-44ED-B501-1A487726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E53CE52-62AD-4131-B2BA-B7F3E5C18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8E56B9-4AF6-4781-8CB6-711F5FDF5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6F4BEF-ED8C-4510-9C9C-DBE55E2FE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2D31-BE66-4ACD-9DF1-24FACFFB9AFF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26EA1C-8BFC-4D34-9700-B23AEBD8A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4D2D99-02C2-49A9-A32E-821DB45A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A24B-6370-4492-9594-C8C819132D7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3501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F6024-0468-4463-9CC2-CB5CD4BD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E6C604-E3ED-4E40-94F9-52574FCED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686D1-9A0A-4D06-A697-0A25B6E6D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2D31-BE66-4ACD-9DF1-24FACFFB9AFF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9A3374-37AF-4BBB-A805-8FB003AE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F860B6-B547-470B-928C-125FD23C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A24B-6370-4492-9594-C8C819132D7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6204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913E8DF-2F3C-46D6-8F03-D13E28C67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21AF91C-29C3-48F3-9C6B-FFA76F459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0AE712-DAA7-4918-B466-8E1039F1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2D31-BE66-4ACD-9DF1-24FACFFB9AFF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A592F6-17FF-4D1C-9355-0C57A58C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3E5C1C-0F44-46A7-9426-CA287C69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A24B-6370-4492-9594-C8C819132D7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6534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197CFF-E92E-4DFC-A185-A7507F0D4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DB51A03-168D-45B5-97CA-3552DB99B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9D4F80-E821-42D7-9DDC-DC43B776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D257-B298-4A94-A088-D43B56036085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4E00A2-F9FB-4A7C-A835-E543FEF5E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1B4D2F-1880-4E9E-B39A-32A21D0A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DB35-5A4E-46E6-A6F9-812DA3BBA00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480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40AE2-7849-419B-9F51-5C87C9AFE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4BC14-37F1-4CE6-9C26-E927E82A1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370447-10CE-457E-95E0-FB666603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D257-B298-4A94-A088-D43B56036085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8988CD-1FD0-4B06-A1DA-FA79A3713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C848BA-2524-40D6-B13D-C2EAC456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DB35-5A4E-46E6-A6F9-812DA3BBA00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6935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D3D8C-0691-416C-8603-324F28BE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8E9B2A-427C-4829-BDFF-984AAD6F5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FC6519-8631-464C-90B0-E4338F73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D257-B298-4A94-A088-D43B56036085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8F44F1-7C41-4E07-A361-D3864EB79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B3F9D-B83D-4CA5-8897-879F21BE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DB35-5A4E-46E6-A6F9-812DA3BBA00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8475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0851A-4A41-4F87-B28B-ED96AE58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C1A31E-9868-4560-B983-44A32C5B2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678DBC-BD85-4865-8704-6C5404E91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ADDF04-1C20-4125-9C4A-0F1BF8181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D257-B298-4A94-A088-D43B56036085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16679B-3B15-4288-BC1F-B543EC53E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1E98AE-2216-4B56-A89B-A8E1AF7F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DB35-5A4E-46E6-A6F9-812DA3BBA00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8424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3490C-5B17-49AB-A357-3BD535353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850470-80D5-4307-94E8-112E441E6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63269A-208C-4724-A73A-B6730678C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59EB021-10C8-4E16-89EA-1C2293762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FFAD77-4AF7-431C-AA1A-FA9150CD3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36784EE-F12F-4954-8201-4503F929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D257-B298-4A94-A088-D43B56036085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34CC5B3-C090-4AAD-835F-6699D52D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2DD9545-0328-4270-AC87-1E566EB6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DB35-5A4E-46E6-A6F9-812DA3BBA00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2509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7C14B-AAA4-4700-B9DA-4F25849F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07252F9-CA83-40CF-8D3C-33CFB04D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D257-B298-4A94-A088-D43B56036085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3A98BF-5AB9-40C1-95AE-BD993802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203062-DF66-488B-BBEA-17BDA4FF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DB35-5A4E-46E6-A6F9-812DA3BBA00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709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67502-65E0-48E5-8286-B62172891A9A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33405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0D111F1-3412-4E70-AB82-C6AFB6F2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D257-B298-4A94-A088-D43B56036085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A994F3B-CCD9-462E-A950-07BAF883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F45C52-D2FD-4598-98E5-DEDA3E6E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DB35-5A4E-46E6-A6F9-812DA3BBA00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6032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444F3-EFB6-41C5-9F29-00B14032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BA7AD5-C32B-4A1A-93BC-7DD20ADAA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4EA277-28EF-4C66-811C-F567DCB6C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761678-FBBE-4AE0-BF95-46D77FB7E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D257-B298-4A94-A088-D43B56036085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D87DBC-E4C2-4637-9948-7ACAA50B7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279E0E-E7F4-4591-9C24-0DAD644A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DB35-5A4E-46E6-A6F9-812DA3BBA00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570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1E5192-3416-4FF5-BD4E-0F57B063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BCE4AC6-B83E-4C50-BFAC-E8EDE6CA3D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2C897E-E81B-42EE-BA06-0887538E8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7E1724-22C9-4E8B-9790-CA66DDD41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D257-B298-4A94-A088-D43B56036085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70FA33-1217-4CD6-B6D3-2A47B472F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1D15E5-6113-4898-A740-0FB757EE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DB35-5A4E-46E6-A6F9-812DA3BBA00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4992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95FA2-60FB-4E52-BD82-CCD62F35A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4C65646-6DE8-4303-A903-DF17BD84D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61EB81-CFBC-4211-99E5-84956C4E6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D257-B298-4A94-A088-D43B56036085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C760C3-1B85-463B-B08F-692B58BE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D040C8-098D-465D-A6A7-F00E0727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DB35-5A4E-46E6-A6F9-812DA3BBA00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1272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482B115-A7E7-41BF-A924-F7CA45C26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7A5174A-4DD2-43B7-9FC8-C7E74F0E2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7F6CC6-B40E-418F-9183-5383787D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D257-B298-4A94-A088-D43B56036085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824068-DD62-4799-A87B-FB560FCF8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71121-C6CB-4980-A00F-1E70E043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DB35-5A4E-46E6-A6F9-812DA3BBA00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78612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92B9F-498A-452F-9196-BD125AEDA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84F63C2-1FBB-4D98-AC28-EE84C4E29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0AD490-D79C-4727-8098-B6DC6468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6EB9-A8BA-45BD-9737-483248106BF2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1FED4E-8190-4B77-9378-0D280A93B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9E6D76-7DEB-4F0F-BE27-749EE737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9D2E-C75A-4CFC-8053-6C506243823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5355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08511-4637-4E46-9593-B5553FDAA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6C6BEF-6D64-483F-AA67-BEA0E0F35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9EC7DD-A2F9-4D47-A823-3CA1D1C1E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6EB9-A8BA-45BD-9737-483248106BF2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AD7C6F-5474-4E46-A19B-5F3AC154B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AA00B4-1DF9-44C8-AB61-42EAB9B3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9D2E-C75A-4CFC-8053-6C506243823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9621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B4D00-5255-4ACD-B20F-3E6CD482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CC6092-6778-4B63-A88D-6EDCD3916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6E6453-365A-41D6-A4E4-4F609779C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6EB9-A8BA-45BD-9737-483248106BF2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3DB3E8-3D7C-4837-9FFD-7F97F6AC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9A0828-74A7-47B5-87A8-C8B2F6B37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9D2E-C75A-4CFC-8053-6C506243823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8552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F862C-F227-4DB4-A211-78EF222A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002197-EE84-4B0F-9C56-F2D2FD4D7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081D16-8710-438A-AB5B-5803FE77A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47613E-BCC8-4E9D-B184-D8E9A564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6EB9-A8BA-45BD-9737-483248106BF2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585C7C-7BD8-4675-9C54-0624463B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06963E-BE52-4E1A-9B1D-7EB3A501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9D2E-C75A-4CFC-8053-6C506243823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6856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C16A1-F36C-4615-89A6-7AB8C832E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590DA7-1F79-4BE9-879E-0156FB60E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41464DC-DA10-402B-8B8A-88275C798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017281-7A43-45D9-AEFF-7074E56ED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892F6BD-726A-48D5-B832-DB6E9DF75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B85FBB3-42E9-48E5-991E-06C0449FF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6EB9-A8BA-45BD-9737-483248106BF2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1522A81-C0E6-41E5-B360-F10903C6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D1B8326-9785-4718-9B82-35175E3A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9D2E-C75A-4CFC-8053-6C506243823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70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30FB48-EB67-412A-9EE4-D7C35F1A153D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141112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83577-1566-4CDA-A9B1-CB413C8B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0C212-0C32-4EE3-9E3D-97EFBBA5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6EB9-A8BA-45BD-9737-483248106BF2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A775FC-5AAB-43B6-B501-BDFE847C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267196-7640-4690-8AB4-96775BE3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9D2E-C75A-4CFC-8053-6C506243823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131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D151F7C-95E9-4ECB-9F51-9B3CC217B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6EB9-A8BA-45BD-9737-483248106BF2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0F5AEF-DA1C-4BFF-89B4-A1B75B48A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FCD7AC-1FD9-4C3F-82C0-7916FC1C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9D2E-C75A-4CFC-8053-6C506243823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5611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E0FFDC-6D03-4066-AA3D-153CFFFFB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C334C6-95D8-4E1C-A852-F19BAD70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97DD4D-6A2D-4194-8F95-F17931FDD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684D35D-C3AD-4A7B-89BD-D22CFF543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6EB9-A8BA-45BD-9737-483248106BF2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161D78-DD15-4362-9598-535C53E68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BA1C6F-A4DC-49A1-B71C-D06FDF07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9D2E-C75A-4CFC-8053-6C506243823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4455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A63DF2-0951-4FD8-A7C5-E5FE7BFF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60FBE5D-F57E-49DA-BE4C-6C980CE56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185C0C9-9447-4B93-920D-A61DEC742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CEA44A-30AD-4285-8C40-DB0DB509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6EB9-A8BA-45BD-9737-483248106BF2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B782FE-AD0B-4F5A-BFEE-2FF7A8E91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99FDA7-4DAF-42C1-AFC1-41499287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9D2E-C75A-4CFC-8053-6C506243823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4549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649490-43CB-4015-984F-55DACE046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D7E04E-19EE-40D2-9009-61AA88894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B3C413-2D21-44B4-8935-75355DB6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6EB9-A8BA-45BD-9737-483248106BF2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CED6A4-F07C-4452-B04A-6BC74A40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9B4B73-6703-4172-9FFD-EEB7A3BD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9D2E-C75A-4CFC-8053-6C506243823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3283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C6E350B-4D52-4587-BC73-13CAEC6AE2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144C1A0-0565-4376-B9A2-43E022BFA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BCFE2B-7B06-4504-8611-92F1EE1B1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6EB9-A8BA-45BD-9737-483248106BF2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C3B317-D77B-4E8E-B59F-A776315E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3ED12E-AFA1-4D4D-AC51-2E27F05C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9D2E-C75A-4CFC-8053-6C506243823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476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96AAF-4260-4B13-BF08-67F8FDFB5AAB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5885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88913"/>
            <a:ext cx="805973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78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C968A0FA-F4E2-41CE-8213-20A54DA7B41D}"/>
              </a:ext>
            </a:extLst>
          </p:cNvPr>
          <p:cNvCxnSpPr/>
          <p:nvPr userDrawn="1"/>
        </p:nvCxnSpPr>
        <p:spPr>
          <a:xfrm>
            <a:off x="755576" y="1196752"/>
            <a:ext cx="7845499" cy="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44E0175A-DDCC-4C2D-8A70-FE1FD181B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31" y="188640"/>
            <a:ext cx="1767844" cy="93269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11815C18-90E0-41EC-8153-B46ED4DAB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568" y="692704"/>
            <a:ext cx="3960440" cy="428626"/>
          </a:xfrm>
        </p:spPr>
        <p:txBody>
          <a:bodyPr wrap="none"/>
          <a:lstStyle>
            <a:lvl1pPr algn="l">
              <a:defRPr sz="2000" b="1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QS-Vereinbarung Speziallabor</a:t>
            </a:r>
          </a:p>
        </p:txBody>
      </p:sp>
    </p:spTree>
    <p:extLst>
      <p:ext uri="{BB962C8B-B14F-4D97-AF65-F5344CB8AC3E}">
        <p14:creationId xmlns:p14="http://schemas.microsoft.com/office/powerpoint/2010/main" val="1681396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2AEC0-5A2F-45DD-8BC3-543204AE1897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7651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2F912-12DD-40D3-B458-AC023C8945B4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6774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F88FC2-F13A-4D5A-AED4-88D454747DC0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91" r:id="rId6"/>
    <p:sldLayoutId id="2147483792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B30471F-B1B1-4D0F-9ED4-257AC4B7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E87CF0-EA2F-4547-9CEA-40799C932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1990F2-1F4C-400F-B86D-E0973A8DF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92D31-BE66-4ACD-9DF1-24FACFFB9AFF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A0BAE5-C75E-4287-AC32-A405F738E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5BE6A5-AE87-4881-BD2F-4E60C6CDA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6A24B-6370-4492-9594-C8C819132D7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73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8980E58-4F4D-4177-8DEA-0664B9FEE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2C06BB-5897-40D4-973B-855F18490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3A2433-474A-4FB2-9A19-3883FF590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5D257-B298-4A94-A088-D43B56036085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245AD0-6EF4-419B-9164-010885234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287E8B-8F1E-4310-9F88-52DB779B9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0DB35-5A4E-46E6-A6F9-812DA3BBA00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198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DF6E419-8BA3-49DD-A001-03A5B7C9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F9DC00-D3BF-45FF-8B40-AC5C9C71A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3ED811-F199-402D-A711-FEEC5DF5C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66EB9-A8BA-45BD-9737-483248106BF2}" type="datetimeFigureOut">
              <a:rPr lang="de-DE" smtClean="0"/>
              <a:t>12.09.2023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454732-29B3-4B89-A48B-C26F8EF9A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FC2B7E-8251-482C-91C0-247C6147C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A9D2E-C75A-4CFC-8053-6C506243823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253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hyperlink" Target="mailto:clotten@euro-labor-freiburg.d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lotten@euro-labor-freiburg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683569" y="2711603"/>
            <a:ext cx="7920000" cy="2118529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800" dirty="0"/>
              <a:t>Themen:</a:t>
            </a:r>
          </a:p>
          <a:p>
            <a:pPr marL="361950" indent="-361950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romanUcPeriod"/>
            </a:pPr>
            <a:r>
              <a:rPr lang="de-DE" altLang="de-DE" sz="1800" b="1" dirty="0">
                <a:sym typeface="Wingdings" panose="05000000000000000000" pitchFamily="2" charset="2"/>
              </a:rPr>
              <a:t>Umsetzung der </a:t>
            </a:r>
            <a:r>
              <a:rPr lang="de-DE" altLang="de-DE" sz="1800" b="1" u="sng" dirty="0">
                <a:sym typeface="Wingdings" panose="05000000000000000000" pitchFamily="2" charset="2"/>
              </a:rPr>
              <a:t>aktualisierten</a:t>
            </a:r>
            <a:r>
              <a:rPr lang="de-DE" altLang="de-DE" sz="1800" b="1" dirty="0">
                <a:sym typeface="Wingdings" panose="05000000000000000000" pitchFamily="2" charset="2"/>
              </a:rPr>
              <a:t> Rili-BÄK</a:t>
            </a:r>
          </a:p>
          <a:p>
            <a:pPr marL="361950" lvl="1" indent="0" eaLnBrk="1" hangingPunct="1">
              <a:lnSpc>
                <a:spcPct val="150000"/>
              </a:lnSpc>
              <a:spcBef>
                <a:spcPct val="0"/>
              </a:spcBef>
              <a:buNone/>
              <a:tabLst>
                <a:tab pos="180975" algn="l"/>
                <a:tab pos="1978025" algn="l"/>
              </a:tabLst>
            </a:pPr>
            <a:r>
              <a:rPr lang="de-DE" altLang="de-DE" sz="1800" dirty="0">
                <a:sym typeface="Wingdings" panose="05000000000000000000" pitchFamily="2" charset="2"/>
              </a:rPr>
              <a:t>Neu in </a:t>
            </a:r>
            <a:r>
              <a:rPr lang="de-DE" altLang="de-DE" sz="1800" dirty="0"/>
              <a:t>Teil A:	Grundlegende Anforderungen an das QM-System</a:t>
            </a:r>
          </a:p>
          <a:p>
            <a:pPr marL="361950" lvl="1" indent="0" eaLnBrk="1" hangingPunct="1">
              <a:lnSpc>
                <a:spcPct val="150000"/>
              </a:lnSpc>
              <a:spcBef>
                <a:spcPct val="0"/>
              </a:spcBef>
              <a:buNone/>
              <a:tabLst>
                <a:tab pos="180975" algn="l"/>
                <a:tab pos="1978025" algn="l"/>
              </a:tabLst>
            </a:pPr>
            <a:r>
              <a:rPr lang="de-DE" altLang="de-DE" sz="1800" dirty="0">
                <a:sym typeface="Wingdings" panose="05000000000000000000" pitchFamily="2" charset="2"/>
              </a:rPr>
              <a:t>Neu in </a:t>
            </a:r>
            <a:r>
              <a:rPr lang="de-DE" altLang="de-DE" sz="1800" dirty="0"/>
              <a:t>Teil B1:	Quantitative Anforderungen betr. interne / externe QS</a:t>
            </a:r>
            <a:endParaRPr lang="de-DE" altLang="de-DE" sz="1800" dirty="0">
              <a:sym typeface="Wingdings" panose="05000000000000000000" pitchFamily="2" charset="2"/>
            </a:endParaRPr>
          </a:p>
          <a:p>
            <a:pPr marL="361950" indent="-361950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romanUcPeriod" startAt="2"/>
            </a:pPr>
            <a:r>
              <a:rPr lang="de-DE" altLang="de-DE" sz="1800" b="1" dirty="0"/>
              <a:t>MTA-Reformgesetz</a:t>
            </a:r>
            <a:endParaRPr lang="de-DE" altLang="de-DE" sz="500" b="1" dirty="0">
              <a:solidFill>
                <a:srgbClr val="FF0000"/>
              </a:solidFill>
            </a:endParaRPr>
          </a:p>
        </p:txBody>
      </p:sp>
      <p:sp>
        <p:nvSpPr>
          <p:cNvPr id="3075" name="Foliennummernplatzhalter 2"/>
          <p:cNvSpPr txBox="1">
            <a:spLocks/>
          </p:cNvSpPr>
          <p:nvPr/>
        </p:nvSpPr>
        <p:spPr bwMode="auto">
          <a:xfrm>
            <a:off x="8100392" y="6303963"/>
            <a:ext cx="743571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/>
              <a:t>Folie </a:t>
            </a:r>
            <a:fld id="{085DA11E-102F-4D90-B077-3E996EE5A43D}" type="slidenum">
              <a:rPr lang="de-DE" altLang="de-DE" sz="1400" smtClean="0"/>
              <a:pPr algn="ct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400" b="1" dirty="0"/>
          </a:p>
        </p:txBody>
      </p:sp>
      <p:sp>
        <p:nvSpPr>
          <p:cNvPr id="3076" name="Textfeld 1"/>
          <p:cNvSpPr txBox="1">
            <a:spLocks noChangeArrowheads="1"/>
          </p:cNvSpPr>
          <p:nvPr/>
        </p:nvSpPr>
        <p:spPr bwMode="auto">
          <a:xfrm>
            <a:off x="8843963" y="32845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3079" name="Rechteck 5"/>
          <p:cNvSpPr>
            <a:spLocks noChangeArrowheads="1"/>
          </p:cNvSpPr>
          <p:nvPr/>
        </p:nvSpPr>
        <p:spPr bwMode="auto">
          <a:xfrm>
            <a:off x="616665" y="1647502"/>
            <a:ext cx="79877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b="1" dirty="0">
                <a:solidFill>
                  <a:srgbClr val="FF0000"/>
                </a:solidFill>
              </a:rPr>
              <a:t>51. Jahrestagung Berufsverband Deutscher Nuklearmediziner e.V.</a:t>
            </a:r>
          </a:p>
          <a:p>
            <a:pPr algn="ctr"/>
            <a:r>
              <a:rPr lang="de-DE" dirty="0"/>
              <a:t>15.09.2023 - 16.09.2023 | Berlin</a:t>
            </a:r>
          </a:p>
        </p:txBody>
      </p:sp>
      <p:sp>
        <p:nvSpPr>
          <p:cNvPr id="9" name="Rechteck 8"/>
          <p:cNvSpPr/>
          <p:nvPr/>
        </p:nvSpPr>
        <p:spPr>
          <a:xfrm>
            <a:off x="683569" y="5247902"/>
            <a:ext cx="79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altLang="de-DE" sz="1600" dirty="0">
                <a:latin typeface="+mn-lt"/>
              </a:rPr>
              <a:t>Vortragende:</a:t>
            </a:r>
          </a:p>
          <a:p>
            <a:pPr eaLnBrk="1" hangingPunct="1"/>
            <a:r>
              <a:rPr lang="de-DE" altLang="de-DE" sz="1600" dirty="0">
                <a:latin typeface="+mn-lt"/>
              </a:rPr>
              <a:t>Regina Clotten - Dipl. Chem. / QMB</a:t>
            </a:r>
          </a:p>
          <a:p>
            <a:pPr eaLnBrk="1" hangingPunct="1"/>
            <a:r>
              <a:rPr lang="de-DE" altLang="de-DE" sz="1600" dirty="0">
                <a:latin typeface="+mn-lt"/>
              </a:rPr>
              <a:t>Euro-Labor GmbH | Basler Str. 59 | 79100 Freiburg | </a:t>
            </a:r>
            <a:r>
              <a:rPr lang="de-DE" altLang="de-DE" sz="1600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clotten@euro-labor-freiburg.de</a:t>
            </a:r>
            <a:endParaRPr lang="de-DE" altLang="de-DE" sz="1600" dirty="0">
              <a:latin typeface="+mn-lt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E079792-DB54-49B8-841E-982F61C1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9" y="692704"/>
            <a:ext cx="3888431" cy="428626"/>
          </a:xfrm>
        </p:spPr>
        <p:txBody>
          <a:bodyPr/>
          <a:lstStyle/>
          <a:p>
            <a:r>
              <a:rPr lang="de-DE" dirty="0"/>
              <a:t>Workshop Labor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9" grpId="0"/>
      <p:bldP spid="9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2"/>
          <p:cNvSpPr txBox="1">
            <a:spLocks/>
          </p:cNvSpPr>
          <p:nvPr/>
        </p:nvSpPr>
        <p:spPr bwMode="auto">
          <a:xfrm>
            <a:off x="8027988" y="6303963"/>
            <a:ext cx="8159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/>
              <a:t>Folie </a:t>
            </a:r>
            <a:fld id="{C3407465-C03B-420F-8ACC-1B0C6EF47997}" type="slidenum">
              <a:rPr lang="de-DE" altLang="de-DE" sz="1400"/>
              <a:pPr algn="ct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43DF6D-BF65-46E5-8CCE-09D97B5B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dirty="0"/>
              <a:t>MTA-Reformgesetz</a:t>
            </a:r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9ADF4-2B1E-FC21-C703-AB48995E0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0ACDD0-2B2D-1569-647A-948292E23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69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412D3C4-C6F0-C9A6-9C8F-52C10C6B7366}"/>
              </a:ext>
            </a:extLst>
          </p:cNvPr>
          <p:cNvSpPr txBox="1"/>
          <p:nvPr/>
        </p:nvSpPr>
        <p:spPr>
          <a:xfrm>
            <a:off x="683568" y="1425550"/>
            <a:ext cx="8210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Gesetz zur Reform der technischen Assistenzberufe in der Medizin</a:t>
            </a:r>
          </a:p>
          <a:p>
            <a:r>
              <a:rPr lang="de-DE" dirty="0"/>
              <a:t>Inkrafttreten: 01.01.2023</a:t>
            </a:r>
          </a:p>
          <a:p>
            <a:r>
              <a:rPr lang="de-DE" dirty="0"/>
              <a:t>MTLA = </a:t>
            </a:r>
            <a:r>
              <a:rPr lang="de-DE" dirty="0">
                <a:solidFill>
                  <a:srgbClr val="FF0000"/>
                </a:solidFill>
              </a:rPr>
              <a:t>Medizinische Technologinnen / Technologen</a:t>
            </a:r>
            <a:r>
              <a:rPr lang="de-DE" dirty="0"/>
              <a:t> für Laboratoriumsanalytik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3D2D47-0C02-FD6E-85D8-7474269FCE9F}"/>
              </a:ext>
            </a:extLst>
          </p:cNvPr>
          <p:cNvSpPr txBox="1"/>
          <p:nvPr/>
        </p:nvSpPr>
        <p:spPr>
          <a:xfrm>
            <a:off x="1043608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8EB103-ED7D-637D-AE7D-1C76FDB3624D}"/>
              </a:ext>
            </a:extLst>
          </p:cNvPr>
          <p:cNvSpPr txBox="1"/>
          <p:nvPr/>
        </p:nvSpPr>
        <p:spPr>
          <a:xfrm>
            <a:off x="683568" y="2411557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/>
                <a:latin typeface="Arial" panose="020B0604020202020204" pitchFamily="34" charset="0"/>
              </a:rPr>
              <a:t>Teil 2</a:t>
            </a:r>
            <a:r>
              <a:rPr lang="de-DE" dirty="0"/>
              <a:t> </a:t>
            </a:r>
            <a:r>
              <a:rPr lang="de-DE" dirty="0">
                <a:effectLst/>
                <a:latin typeface="Arial" panose="020B0604020202020204" pitchFamily="34" charset="0"/>
              </a:rPr>
              <a:t>§ 5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(1) Die folgenden Tätigkeiten dürfen auf dem Gebiet der Humanmedizin nur von Medizinischen Technologinnen für Laboratoriumsanalytik und Medizinischen Technologen für Laboratoriumsanalytik ausgeübt werden: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1. Durchführung biomedizinischer Analyseprozesse mittels biologischer, chemischer sowie physikalischer Methoden und Verfahren </a:t>
            </a:r>
            <a:r>
              <a:rPr lang="de-D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einschließlich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Plausibilitätskontrolle, Validierung und Qualitätssicherung,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1D848F2-1807-A4BD-707B-5DF83B4DDA21}"/>
              </a:ext>
            </a:extLst>
          </p:cNvPr>
          <p:cNvSpPr txBox="1"/>
          <p:nvPr/>
        </p:nvSpPr>
        <p:spPr>
          <a:xfrm>
            <a:off x="683568" y="4505559"/>
            <a:ext cx="77768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effectLst/>
                <a:latin typeface="Arial" panose="020B0604020202020204" pitchFamily="34" charset="0"/>
              </a:rPr>
              <a:t>Teil 2</a:t>
            </a:r>
            <a:r>
              <a:rPr lang="de-DE" dirty="0"/>
              <a:t> § 6 (1)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1. Personen, die aufgrund einer </a:t>
            </a:r>
            <a:r>
              <a:rPr lang="de-D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abgeschlossenen Hochschulausbildung</a:t>
            </a:r>
            <a:r>
              <a:rPr lang="de-DE" dirty="0">
                <a:effectLst/>
                <a:latin typeface="Arial" panose="020B0604020202020204" pitchFamily="34" charset="0"/>
              </a:rPr>
              <a:t> über die erforderlichen Fachkenntnisse, Fähigkeiten und Fertigkeiten zur Ausübung der genannten Tätigkeiten verfügen,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D1FB860-FE32-3882-9206-C8E7939DB25D}"/>
              </a:ext>
            </a:extLst>
          </p:cNvPr>
          <p:cNvSpPr txBox="1"/>
          <p:nvPr/>
        </p:nvSpPr>
        <p:spPr>
          <a:xfrm>
            <a:off x="683568" y="5768564"/>
            <a:ext cx="78942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/>
            <a:r>
              <a:rPr lang="de-DE" dirty="0">
                <a:cs typeface="Arial" panose="020B0604020202020204" pitchFamily="34" charset="0"/>
              </a:rPr>
              <a:t>► </a:t>
            </a:r>
            <a:r>
              <a:rPr lang="de-DE" dirty="0"/>
              <a:t>Mitarbeitende mit ähnlichen Fachkenntnissen dürfen immer unter Aufsicht arbeiten und können intern aus- und weitergebildet werden.</a:t>
            </a:r>
          </a:p>
        </p:txBody>
      </p:sp>
    </p:spTree>
    <p:extLst>
      <p:ext uri="{BB962C8B-B14F-4D97-AF65-F5344CB8AC3E}">
        <p14:creationId xmlns:p14="http://schemas.microsoft.com/office/powerpoint/2010/main" val="32625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liennummernplatzhalter 2"/>
          <p:cNvSpPr txBox="1">
            <a:spLocks/>
          </p:cNvSpPr>
          <p:nvPr/>
        </p:nvSpPr>
        <p:spPr bwMode="auto">
          <a:xfrm>
            <a:off x="8027988" y="6303963"/>
            <a:ext cx="8159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/>
              <a:t>Folie </a:t>
            </a:r>
            <a:fld id="{217B640A-18FF-498D-95F9-6DB914A6FF27}" type="slidenum">
              <a:rPr lang="de-DE" altLang="de-DE" sz="1400"/>
              <a:pPr algn="ct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4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F924A34-3E92-4CF8-92F7-193E2B003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dirty="0"/>
              <a:t>Workshop Labor</a:t>
            </a:r>
            <a:endParaRPr lang="de-DE" altLang="de-DE" b="1" dirty="0">
              <a:solidFill>
                <a:srgbClr val="FF0000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A8DBF86-D929-4B62-9122-CD03F8B6A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68960"/>
            <a:ext cx="2952328" cy="3749217"/>
          </a:xfrm>
          <a:prstGeom prst="rect">
            <a:avLst/>
          </a:prstGeom>
        </p:spPr>
      </p:pic>
      <p:sp>
        <p:nvSpPr>
          <p:cNvPr id="11" name="Rechteck 1">
            <a:extLst>
              <a:ext uri="{FF2B5EF4-FFF2-40B4-BE49-F238E27FC236}">
                <a16:creationId xmlns:a16="http://schemas.microsoft.com/office/drawing/2014/main" id="{B7D8E962-D014-4423-8C18-22C4892F0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3" y="4808068"/>
            <a:ext cx="4055939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288000">
              <a:buNone/>
              <a:defRPr/>
            </a:pPr>
            <a:r>
              <a:rPr lang="de-DE" altLang="de-DE" sz="1400" b="1" dirty="0">
                <a:latin typeface="+mn-lt"/>
              </a:rPr>
              <a:t>Noch Fragen</a:t>
            </a:r>
            <a:r>
              <a:rPr lang="de-DE" altLang="de-DE" sz="1400" dirty="0">
                <a:latin typeface="+mn-lt"/>
              </a:rPr>
              <a:t>:</a:t>
            </a:r>
            <a:endParaRPr lang="de-DE" altLang="de-DE" sz="1400" dirty="0">
              <a:solidFill>
                <a:schemeClr val="dk1"/>
              </a:solidFill>
              <a:latin typeface="+mn-lt"/>
            </a:endParaRPr>
          </a:p>
          <a:p>
            <a:pPr defTabSz="288000">
              <a:buNone/>
              <a:defRPr/>
            </a:pPr>
            <a:r>
              <a:rPr lang="de-DE" altLang="de-DE" sz="1400" dirty="0">
                <a:solidFill>
                  <a:schemeClr val="dk1"/>
                </a:solidFill>
                <a:latin typeface="+mn-lt"/>
              </a:rPr>
              <a:t>Für weitere Informationen können Sie mich gerne unter </a:t>
            </a:r>
            <a:r>
              <a:rPr lang="de-DE" altLang="de-DE" sz="1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clotten@euro-labor-freiburg.de</a:t>
            </a:r>
            <a:r>
              <a:rPr lang="de-DE" altLang="de-DE" sz="1400" dirty="0">
                <a:solidFill>
                  <a:srgbClr val="0070C0"/>
                </a:solidFill>
              </a:rPr>
              <a:t> </a:t>
            </a:r>
            <a:r>
              <a:rPr lang="de-DE" altLang="de-DE" sz="1400" dirty="0">
                <a:solidFill>
                  <a:schemeClr val="dk1"/>
                </a:solidFill>
                <a:latin typeface="+mn-lt"/>
              </a:rPr>
              <a:t>kontaktieren.</a:t>
            </a:r>
            <a:endParaRPr lang="de-DE" altLang="de-DE" sz="1400" dirty="0">
              <a:latin typeface="+mn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9C8D18-56F1-F810-C0B1-3FDE2FDEFDB0}"/>
              </a:ext>
            </a:extLst>
          </p:cNvPr>
          <p:cNvSpPr txBox="1"/>
          <p:nvPr/>
        </p:nvSpPr>
        <p:spPr>
          <a:xfrm>
            <a:off x="715466" y="1268760"/>
            <a:ext cx="792323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latin typeface="+mn-lt"/>
              </a:rPr>
              <a:t>Quellen: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de-DE" sz="1400" dirty="0">
                <a:latin typeface="+mn-lt"/>
              </a:rPr>
              <a:t>Newsletter Trillium Diagnostik Ausgabe 12/2023: Neue Rili-BÄK Fortschritte in der Patientensicherheit dank erstmaliger Vorgaben für die Präanalytik / Lutz Heinemann, Leiter der Kommission Labordiagnostik in der Diabetologie (KLD) der DDG &amp; DGKL 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de-DE" sz="1400" dirty="0">
                <a:latin typeface="+mn-lt"/>
              </a:rPr>
              <a:t>Bild: Freiburger Münsterbauverein (Hrsg.); Yvonne Faller, Heike Mittmann, Stephanie Zumbrink, Wolfgang Stopfel: Das Freiburger Münster. Schnell und Steiner, Regensburg 2011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de-DE" sz="1400" dirty="0">
                <a:latin typeface="+mn-lt"/>
              </a:rPr>
              <a:t>https://www.gesetze-im-internet.de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959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liennummernplatzhalter 2"/>
          <p:cNvSpPr txBox="1">
            <a:spLocks/>
          </p:cNvSpPr>
          <p:nvPr/>
        </p:nvSpPr>
        <p:spPr bwMode="auto">
          <a:xfrm>
            <a:off x="8100392" y="6303963"/>
            <a:ext cx="743571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/>
              <a:t>Folie </a:t>
            </a:r>
            <a:fld id="{085DA11E-102F-4D90-B077-3E996EE5A43D}" type="slidenum">
              <a:rPr lang="de-DE" altLang="de-DE" sz="1400" smtClean="0"/>
              <a:pPr algn="ct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400" b="1" dirty="0"/>
          </a:p>
        </p:txBody>
      </p:sp>
      <p:sp>
        <p:nvSpPr>
          <p:cNvPr id="3076" name="Textfeld 1"/>
          <p:cNvSpPr txBox="1">
            <a:spLocks noChangeArrowheads="1"/>
          </p:cNvSpPr>
          <p:nvPr/>
        </p:nvSpPr>
        <p:spPr bwMode="auto">
          <a:xfrm>
            <a:off x="8843963" y="32845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E079792-DB54-49B8-841E-982F61C1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92704"/>
            <a:ext cx="3888431" cy="428626"/>
          </a:xfrm>
        </p:spPr>
        <p:txBody>
          <a:bodyPr/>
          <a:lstStyle/>
          <a:p>
            <a:r>
              <a:rPr lang="de-DE" dirty="0"/>
              <a:t>Qualitätsmanagement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2BED908-1EAD-4D76-9C68-128A1E066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87" y="1593141"/>
            <a:ext cx="3756192" cy="399609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88F16E9-88A9-9CD2-BA37-C0A2FFFB16B6}"/>
              </a:ext>
            </a:extLst>
          </p:cNvPr>
          <p:cNvSpPr txBox="1"/>
          <p:nvPr/>
        </p:nvSpPr>
        <p:spPr>
          <a:xfrm>
            <a:off x="4652638" y="1449571"/>
            <a:ext cx="395181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FF0000"/>
                </a:solidFill>
              </a:rPr>
              <a:t>Was ist Qualität?</a:t>
            </a:r>
          </a:p>
          <a:p>
            <a:r>
              <a:rPr lang="de-DE" sz="2000" dirty="0">
                <a:cs typeface="Arial" panose="020B0604020202020204" pitchFamily="34" charset="0"/>
              </a:rPr>
              <a:t>► </a:t>
            </a:r>
            <a:r>
              <a:rPr lang="de-DE" dirty="0"/>
              <a:t>Entspricht den Anforderung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58D4D5F-B8F4-1F17-1CAF-657BF60347C6}"/>
              </a:ext>
            </a:extLst>
          </p:cNvPr>
          <p:cNvSpPr txBox="1"/>
          <p:nvPr/>
        </p:nvSpPr>
        <p:spPr>
          <a:xfrm>
            <a:off x="4652638" y="2492896"/>
            <a:ext cx="4201217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61950">
              <a:lnSpc>
                <a:spcPct val="150000"/>
              </a:lnSpc>
            </a:pPr>
            <a:r>
              <a:rPr lang="de-DE" b="1" dirty="0">
                <a:solidFill>
                  <a:srgbClr val="FF0000"/>
                </a:solidFill>
              </a:rPr>
              <a:t>Wer definiert und kontrolliert diese?</a:t>
            </a:r>
            <a:endParaRPr lang="de-DE" dirty="0"/>
          </a:p>
          <a:p>
            <a:pPr marL="265113" indent="-265113" eaLnBrk="1" hangingPunct="1"/>
            <a:r>
              <a:rPr lang="de-DE" dirty="0">
                <a:cs typeface="Arial" panose="020B0604020202020204" pitchFamily="34" charset="0"/>
              </a:rPr>
              <a:t>► früher die Zünfte, heute der </a:t>
            </a:r>
            <a:r>
              <a:rPr lang="de-DE" dirty="0"/>
              <a:t>Gesetzgeber (QS-Vereinbarung Speziallabor, </a:t>
            </a:r>
            <a:r>
              <a:rPr lang="de-DE" dirty="0">
                <a:latin typeface="Arial" charset="0"/>
              </a:rPr>
              <a:t>Rili-BÄK, EU-MPV etc.)</a:t>
            </a:r>
          </a:p>
          <a:p>
            <a:pPr marL="265113" indent="-265113" eaLnBrk="1" hangingPunct="1"/>
            <a:r>
              <a:rPr lang="de-DE" dirty="0">
                <a:cs typeface="Arial" panose="020B0604020202020204" pitchFamily="34" charset="0"/>
              </a:rPr>
              <a:t>► </a:t>
            </a:r>
            <a:r>
              <a:rPr lang="de-DE" dirty="0"/>
              <a:t>Kontrollfunktion haben:</a:t>
            </a:r>
            <a:endParaRPr lang="de-DE" dirty="0">
              <a:latin typeface="Arial" charset="0"/>
            </a:endParaRPr>
          </a:p>
          <a:p>
            <a:pPr marL="265113" indent="-265113" eaLnBrk="1" hangingPunct="1"/>
            <a:r>
              <a:rPr lang="de-DE" altLang="de-DE" dirty="0"/>
              <a:t>	RP, </a:t>
            </a:r>
            <a:r>
              <a:rPr lang="de-DE" dirty="0">
                <a:latin typeface="Arial" charset="0"/>
              </a:rPr>
              <a:t>KVen, </a:t>
            </a:r>
            <a:r>
              <a:rPr lang="de-DE" altLang="de-DE" dirty="0"/>
              <a:t>DAkkS, TÜV etc.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203D9D7-EE18-EDB9-8EC4-3CAC5B26797C}"/>
              </a:ext>
            </a:extLst>
          </p:cNvPr>
          <p:cNvSpPr txBox="1"/>
          <p:nvPr/>
        </p:nvSpPr>
        <p:spPr>
          <a:xfrm>
            <a:off x="4652639" y="4509120"/>
            <a:ext cx="395181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lnSpc>
                <a:spcPct val="150000"/>
              </a:lnSpc>
            </a:pPr>
            <a:r>
              <a:rPr lang="de-DE" b="1" dirty="0">
                <a:solidFill>
                  <a:srgbClr val="FF0000"/>
                </a:solidFill>
              </a:rPr>
              <a:t>Wer fordert Qualität?</a:t>
            </a:r>
            <a:endParaRPr lang="de-DE" dirty="0">
              <a:solidFill>
                <a:srgbClr val="FF0000"/>
              </a:solidFill>
            </a:endParaRPr>
          </a:p>
          <a:p>
            <a:pPr marL="276225" indent="-276225" eaLnBrk="1" hangingPunct="1">
              <a:tabLst>
                <a:tab pos="0" algn="l"/>
                <a:tab pos="5826125" algn="l"/>
              </a:tabLst>
            </a:pPr>
            <a:r>
              <a:rPr lang="de-DE" dirty="0">
                <a:cs typeface="Arial" panose="020B0604020202020204" pitchFamily="34" charset="0"/>
              </a:rPr>
              <a:t>► Der Kunde / </a:t>
            </a:r>
            <a:r>
              <a:rPr lang="de-DE" dirty="0"/>
              <a:t>unsere Einsender fordern höchstmögliche Qualität für ihre Patienten!</a:t>
            </a:r>
            <a:endParaRPr lang="de-DE" dirty="0">
              <a:latin typeface="Arial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485FB28-5C95-3071-1742-68C04325BBC7}"/>
              </a:ext>
            </a:extLst>
          </p:cNvPr>
          <p:cNvSpPr txBox="1"/>
          <p:nvPr/>
        </p:nvSpPr>
        <p:spPr>
          <a:xfrm>
            <a:off x="749687" y="5714092"/>
            <a:ext cx="3756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Brotmaße Hauptportal Freiburger Münster: Rundlaibe u. Spitzwecken von 13./14. Jh.</a:t>
            </a:r>
          </a:p>
        </p:txBody>
      </p:sp>
    </p:spTree>
    <p:extLst>
      <p:ext uri="{BB962C8B-B14F-4D97-AF65-F5344CB8AC3E}">
        <p14:creationId xmlns:p14="http://schemas.microsoft.com/office/powerpoint/2010/main" val="3206323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liennummernplatzhalter 2"/>
          <p:cNvSpPr txBox="1">
            <a:spLocks/>
          </p:cNvSpPr>
          <p:nvPr/>
        </p:nvSpPr>
        <p:spPr bwMode="auto">
          <a:xfrm>
            <a:off x="8027988" y="6303963"/>
            <a:ext cx="8159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/>
              <a:t>Folie </a:t>
            </a:r>
            <a:fld id="{02717200-B61C-43C7-9854-2ED5E0157F68}" type="slidenum">
              <a:rPr lang="de-DE" altLang="de-DE" sz="1400"/>
              <a:pPr algn="ct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400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9210" y="1412776"/>
            <a:ext cx="8059254" cy="11490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00050" indent="-400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>
              <a:spcBef>
                <a:spcPct val="30000"/>
              </a:spcBef>
              <a:buNone/>
              <a:defRPr/>
            </a:pPr>
            <a:r>
              <a:rPr lang="de-DE" sz="1800" dirty="0"/>
              <a:t>Die </a:t>
            </a:r>
            <a:r>
              <a:rPr lang="de-DE" sz="1800" kern="1200" dirty="0">
                <a:latin typeface="Arial" charset="0"/>
                <a:ea typeface="+mn-ea"/>
                <a:cs typeface="+mn-cs"/>
              </a:rPr>
              <a:t>KBV und der GKV-Spitzenverband haben 2018 die </a:t>
            </a:r>
            <a:r>
              <a:rPr lang="de-DE" sz="1800" b="1" dirty="0"/>
              <a:t>Vereinbarung</a:t>
            </a:r>
            <a:r>
              <a:rPr lang="de-DE" sz="1800" dirty="0"/>
              <a:t> nach § 135 Abs. 2 SGB V </a:t>
            </a:r>
            <a:r>
              <a:rPr lang="de-DE" sz="1800" b="1" dirty="0"/>
              <a:t>über </a:t>
            </a:r>
            <a:r>
              <a:rPr lang="de-DE" sz="1800" b="1" kern="1200" dirty="0"/>
              <a:t>QS-Maßnahmen </a:t>
            </a:r>
            <a:r>
              <a:rPr lang="de-DE" sz="1800" kern="1200" dirty="0">
                <a:latin typeface="Arial" charset="0"/>
                <a:ea typeface="+mn-ea"/>
                <a:cs typeface="+mn-cs"/>
              </a:rPr>
              <a:t>im Bereich Labormedizin getroffen.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kern="1200" dirty="0">
                <a:latin typeface="Arial" charset="0"/>
                <a:ea typeface="+mn-ea"/>
                <a:cs typeface="+mn-cs"/>
              </a:rPr>
              <a:t>Zentrale Aussage der QS-Vereinbarung </a:t>
            </a:r>
            <a:r>
              <a:rPr lang="de-DE" sz="1800" b="1" kern="1200" dirty="0">
                <a:solidFill>
                  <a:srgbClr val="FF0000"/>
                </a:solidFill>
              </a:rPr>
              <a:t>→ Rili-BÄK lückenlos umsetzen!</a:t>
            </a:r>
            <a:endParaRPr lang="de-DE" altLang="de-DE" sz="1800" b="1" dirty="0">
              <a:solidFill>
                <a:srgbClr val="FF000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AA019C-CD5C-4BDB-B77F-67CA1932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QS-Vereinbarung Speziallabor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E78C14-E09D-B24A-0EA9-E55203C36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3083913"/>
            <a:ext cx="1872208" cy="232412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D9DA42A2-6CF0-A5C2-DEEE-4077C6809BC3}"/>
              </a:ext>
            </a:extLst>
          </p:cNvPr>
          <p:cNvSpPr txBox="1"/>
          <p:nvPr/>
        </p:nvSpPr>
        <p:spPr>
          <a:xfrm>
            <a:off x="3203848" y="3573016"/>
            <a:ext cx="50401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Pro Jahr prüfen die KVen die Erfüllung der Anforderungen der Rili-BÄK bei mind. 15% der abrechnenden Ärzte / Ärztinnen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6798355-4B56-A550-5A66-459493066911}"/>
              </a:ext>
            </a:extLst>
          </p:cNvPr>
          <p:cNvSpPr txBox="1"/>
          <p:nvPr/>
        </p:nvSpPr>
        <p:spPr>
          <a:xfrm>
            <a:off x="839533" y="5651956"/>
            <a:ext cx="7758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→ bereits 15 unserer Einsender wurden in den letzten Jahren überprüft.</a:t>
            </a:r>
          </a:p>
        </p:txBody>
      </p:sp>
    </p:spTree>
    <p:extLst>
      <p:ext uri="{BB962C8B-B14F-4D97-AF65-F5344CB8AC3E}">
        <p14:creationId xmlns:p14="http://schemas.microsoft.com/office/powerpoint/2010/main" val="2360798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liennummernplatzhalter 2"/>
          <p:cNvSpPr txBox="1">
            <a:spLocks/>
          </p:cNvSpPr>
          <p:nvPr/>
        </p:nvSpPr>
        <p:spPr bwMode="auto">
          <a:xfrm>
            <a:off x="8027988" y="6303963"/>
            <a:ext cx="8159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/>
              <a:t>Folie </a:t>
            </a:r>
            <a:fld id="{02717200-B61C-43C7-9854-2ED5E0157F68}" type="slidenum">
              <a:rPr lang="de-DE" altLang="de-DE" sz="1400"/>
              <a:pPr algn="ct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400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03441" y="1607988"/>
            <a:ext cx="8059254" cy="41129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00050" indent="-400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>
              <a:lnSpc>
                <a:spcPct val="150000"/>
              </a:lnSpc>
              <a:spcBef>
                <a:spcPct val="30000"/>
              </a:spcBef>
              <a:buNone/>
              <a:defRPr/>
            </a:pPr>
            <a:r>
              <a:rPr lang="de-DE" sz="1800" b="1" kern="1200" dirty="0">
                <a:solidFill>
                  <a:srgbClr val="FF0000"/>
                </a:solidFill>
              </a:rPr>
              <a:t>Die Rili-BÄK lückenlos umsetzen → was heißt das?</a:t>
            </a:r>
            <a:endParaRPr lang="de-DE" altLang="de-DE" sz="1800" b="1" dirty="0">
              <a:solidFill>
                <a:srgbClr val="FF0000"/>
              </a:solidFill>
            </a:endParaRPr>
          </a:p>
          <a:p>
            <a:pPr marL="361950" indent="-361950">
              <a:lnSpc>
                <a:spcPct val="150000"/>
              </a:lnSpc>
              <a:buFont typeface="+mj-lt"/>
              <a:buAutoNum type="alphaLcParenR"/>
            </a:pPr>
            <a:r>
              <a:rPr lang="de-DE" sz="1800" dirty="0">
                <a:solidFill>
                  <a:srgbClr val="000000"/>
                </a:solidFill>
              </a:rPr>
              <a:t>Ist ein QM-System vorhanden?</a:t>
            </a:r>
          </a:p>
          <a:p>
            <a:pPr marL="361950" indent="-361950">
              <a:lnSpc>
                <a:spcPct val="150000"/>
              </a:lnSpc>
              <a:buFont typeface="+mj-lt"/>
              <a:buAutoNum type="alphaLcParenR"/>
            </a:pPr>
            <a:r>
              <a:rPr lang="de-DE" sz="1800" dirty="0">
                <a:solidFill>
                  <a:srgbClr val="000000"/>
                </a:solidFill>
              </a:rPr>
              <a:t>Hat das Labor / die Praxis ein funktionierendes Fehlermanagement?</a:t>
            </a:r>
          </a:p>
          <a:p>
            <a:pPr marL="361950" indent="-361950">
              <a:lnSpc>
                <a:spcPct val="150000"/>
              </a:lnSpc>
              <a:buFont typeface="+mj-lt"/>
              <a:buAutoNum type="alphaLcParenR"/>
            </a:pPr>
            <a:r>
              <a:rPr lang="de-DE" sz="1800" dirty="0"/>
              <a:t>Sind die internen und externen Gerätewartungen erfolgt und die Logbücher aktuell?</a:t>
            </a:r>
            <a:endParaRPr lang="de-DE" sz="1800" dirty="0">
              <a:solidFill>
                <a:srgbClr val="000000"/>
              </a:solidFill>
            </a:endParaRPr>
          </a:p>
          <a:p>
            <a:pPr marL="361950" indent="-361950">
              <a:lnSpc>
                <a:spcPct val="150000"/>
              </a:lnSpc>
              <a:buFont typeface="+mj-lt"/>
              <a:buAutoNum type="alphaLcParenR"/>
            </a:pPr>
            <a:r>
              <a:rPr lang="de-DE" sz="1800" dirty="0">
                <a:solidFill>
                  <a:srgbClr val="000000"/>
                </a:solidFill>
              </a:rPr>
              <a:t>Wurden die internen und externen QS-Maßnahmen lückenlos durchgeführt?</a:t>
            </a:r>
          </a:p>
          <a:p>
            <a:pPr marL="361950" indent="-361950">
              <a:lnSpc>
                <a:spcPct val="150000"/>
              </a:lnSpc>
              <a:buFont typeface="+mj-lt"/>
              <a:buAutoNum type="alphaLcParenR"/>
              <a:tabLst>
                <a:tab pos="6996113" algn="l"/>
              </a:tabLst>
            </a:pPr>
            <a:r>
              <a:rPr lang="de-DE" sz="1800" dirty="0">
                <a:solidFill>
                  <a:srgbClr val="000000"/>
                </a:solidFill>
              </a:rPr>
              <a:t>Wird das nachweislich qualifizierte Personal, regelmäßig fortgebildet?</a:t>
            </a:r>
          </a:p>
          <a:p>
            <a:pPr marL="361950" indent="-361950" algn="r">
              <a:lnSpc>
                <a:spcPct val="150000"/>
              </a:lnSpc>
              <a:buNone/>
              <a:tabLst>
                <a:tab pos="6996113" algn="l"/>
              </a:tabLst>
            </a:pPr>
            <a:r>
              <a:rPr lang="de-DE" sz="1800">
                <a:solidFill>
                  <a:srgbClr val="000000"/>
                </a:solidFill>
              </a:rPr>
              <a:t>	u</a:t>
            </a:r>
            <a:r>
              <a:rPr lang="de-DE" sz="1800" dirty="0">
                <a:solidFill>
                  <a:srgbClr val="000000"/>
                </a:solidFill>
              </a:rPr>
              <a:t>.v.a.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AA019C-CD5C-4BDB-B77F-67CA1932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QS-Vereinbarung Speziallabor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2"/>
          <p:cNvSpPr txBox="1">
            <a:spLocks/>
          </p:cNvSpPr>
          <p:nvPr/>
        </p:nvSpPr>
        <p:spPr bwMode="auto">
          <a:xfrm>
            <a:off x="8027988" y="6303963"/>
            <a:ext cx="8159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/>
              <a:t>Folie </a:t>
            </a:r>
            <a:fld id="{C3407465-C03B-420F-8ACC-1B0C6EF47997}" type="slidenum">
              <a:rPr lang="de-DE" altLang="de-DE" sz="1400"/>
              <a:pPr algn="ct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43DF6D-BF65-46E5-8CCE-09D97B5B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92704"/>
            <a:ext cx="3960440" cy="428626"/>
          </a:xfrm>
        </p:spPr>
        <p:txBody>
          <a:bodyPr/>
          <a:lstStyle/>
          <a:p>
            <a:r>
              <a:rPr lang="de-DE" dirty="0"/>
              <a:t>Neue Rili-BÄK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C3028DA5-E3AE-42E1-8B0C-DFA15A134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139493"/>
            <a:ext cx="7811517" cy="2153603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de-DE" sz="1800" b="1" dirty="0">
                <a:solidFill>
                  <a:srgbClr val="0000FF"/>
                </a:solidFill>
              </a:rPr>
              <a:t>Rili-BÄK Teil A</a:t>
            </a:r>
          </a:p>
          <a:p>
            <a:pPr>
              <a:buNone/>
            </a:pPr>
            <a:r>
              <a:rPr lang="de-DE" sz="1800" b="1" dirty="0">
                <a:solidFill>
                  <a:srgbClr val="0000FF"/>
                </a:solidFill>
              </a:rPr>
              <a:t>6 Laboratoriumsmedizinische Untersuchungen</a:t>
            </a:r>
          </a:p>
          <a:p>
            <a:pPr>
              <a:buNone/>
            </a:pPr>
            <a:r>
              <a:rPr lang="de-DE" sz="1800" b="1" dirty="0">
                <a:solidFill>
                  <a:srgbClr val="0000FF"/>
                </a:solidFill>
              </a:rPr>
              <a:t>6.1 Präanalytik </a:t>
            </a:r>
            <a:r>
              <a:rPr lang="de-DE" sz="1800" dirty="0">
                <a:solidFill>
                  <a:srgbClr val="FF0000"/>
                </a:solidFill>
              </a:rPr>
              <a:t>→ </a:t>
            </a:r>
            <a:r>
              <a:rPr lang="de-DE" sz="18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Transport </a:t>
            </a:r>
            <a:r>
              <a:rPr lang="de-DE" sz="1800" dirty="0">
                <a:solidFill>
                  <a:srgbClr val="FF0000"/>
                </a:solidFill>
              </a:rPr>
              <a:t>hinzugefügt</a:t>
            </a:r>
            <a:endParaRPr lang="de-DE" sz="1800" dirty="0"/>
          </a:p>
          <a:p>
            <a:pPr>
              <a:buNone/>
            </a:pPr>
            <a:r>
              <a:rPr lang="de-DE" sz="1800" b="1" dirty="0">
                <a:solidFill>
                  <a:srgbClr val="0000FF"/>
                </a:solidFill>
              </a:rPr>
              <a:t>6.1.4</a:t>
            </a:r>
            <a:r>
              <a:rPr lang="de-DE" sz="1800" dirty="0"/>
              <a:t> Es müssen Anleitungen für die fachgerechte Entnahme und Behandlung </a:t>
            </a:r>
            <a:r>
              <a:rPr lang="de-DE" sz="1800" i="1" dirty="0"/>
              <a:t>sowie den Transport </a:t>
            </a:r>
            <a:r>
              <a:rPr lang="de-DE" sz="1800" dirty="0"/>
              <a:t>von Untersuchungsmaterial den Personen zur Verfügung gestellt werden, die hierfür zuständig sind. </a:t>
            </a:r>
          </a:p>
          <a:p>
            <a:pPr>
              <a:lnSpc>
                <a:spcPct val="150000"/>
              </a:lnSpc>
              <a:buNone/>
            </a:pPr>
            <a:endParaRPr lang="de-DE" altLang="de-DE" sz="10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767C1B1-D1C1-AAE7-106C-09BCE2357EE8}"/>
              </a:ext>
            </a:extLst>
          </p:cNvPr>
          <p:cNvSpPr txBox="1"/>
          <p:nvPr/>
        </p:nvSpPr>
        <p:spPr>
          <a:xfrm>
            <a:off x="755576" y="4434875"/>
            <a:ext cx="7811517" cy="175432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>
                <a:solidFill>
                  <a:srgbClr val="0000FF"/>
                </a:solidFill>
                <a:latin typeface="Arial" charset="0"/>
              </a:rPr>
              <a:t>6.3 Postanalytik </a:t>
            </a:r>
            <a:r>
              <a:rPr lang="de-DE" sz="1800" dirty="0">
                <a:solidFill>
                  <a:srgbClr val="FF0000"/>
                </a:solidFill>
              </a:rPr>
              <a:t>→ 6.3.6 hinzugefügt</a:t>
            </a:r>
          </a:p>
          <a:p>
            <a:pPr>
              <a:buNone/>
            </a:pPr>
            <a:r>
              <a:rPr lang="de-DE" b="1" dirty="0">
                <a:solidFill>
                  <a:srgbClr val="0000FF"/>
                </a:solidFill>
                <a:latin typeface="Arial" charset="0"/>
              </a:rPr>
              <a:t>6.3.6</a:t>
            </a:r>
            <a:r>
              <a:rPr lang="de-DE" sz="1800" dirty="0"/>
              <a:t> Für die Bewertung quantitativer Analyseergebnisse hält das medizinische Laboratorium Daten zur </a:t>
            </a:r>
            <a:r>
              <a:rPr lang="de-DE" sz="1800" b="1" dirty="0"/>
              <a:t>Messunsicherheit</a:t>
            </a:r>
            <a:r>
              <a:rPr lang="de-DE" sz="1800" dirty="0"/>
              <a:t> vor und stellt diese auf Anfrage zur Verfügung. Hierbei stellt die </a:t>
            </a:r>
            <a:r>
              <a:rPr lang="de-DE" sz="1800" b="1" dirty="0"/>
              <a:t>Minimale Differenz (MD)</a:t>
            </a:r>
            <a:r>
              <a:rPr lang="de-DE" sz="1800" dirty="0"/>
              <a:t> ein nützliches Werkzeug dar, um die Messunsicherheit zu beschreiben.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9AEF847-B2C1-9FDB-B182-7DA40D615464}"/>
              </a:ext>
            </a:extLst>
          </p:cNvPr>
          <p:cNvSpPr txBox="1"/>
          <p:nvPr/>
        </p:nvSpPr>
        <p:spPr>
          <a:xfrm>
            <a:off x="755575" y="1404065"/>
            <a:ext cx="7811517" cy="58477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b="1" dirty="0"/>
              <a:t>Veröffentlichung im Deutsches Ärzteblatt am 30. Mai 2023</a:t>
            </a:r>
          </a:p>
          <a:p>
            <a:pPr algn="ctr"/>
            <a:r>
              <a:rPr lang="de-DE" sz="1400" b="1" dirty="0">
                <a:solidFill>
                  <a:srgbClr val="0000FF"/>
                </a:solidFill>
                <a:latin typeface="Arial" charset="0"/>
              </a:rPr>
              <a:t>DOI: 10.3238/arztebl.2023.rili_baek_QS_Labor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2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2"/>
          <p:cNvSpPr txBox="1">
            <a:spLocks/>
          </p:cNvSpPr>
          <p:nvPr/>
        </p:nvSpPr>
        <p:spPr bwMode="auto">
          <a:xfrm>
            <a:off x="8027988" y="6303963"/>
            <a:ext cx="8159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/>
              <a:t>Folie </a:t>
            </a:r>
            <a:fld id="{C3407465-C03B-420F-8ACC-1B0C6EF47997}" type="slidenum">
              <a:rPr lang="de-DE" altLang="de-DE" sz="1400"/>
              <a:pPr algn="ct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43DF6D-BF65-46E5-8CCE-09D97B5B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92704"/>
            <a:ext cx="3960440" cy="428626"/>
          </a:xfrm>
        </p:spPr>
        <p:txBody>
          <a:bodyPr/>
          <a:lstStyle/>
          <a:p>
            <a:r>
              <a:rPr lang="de-DE" dirty="0"/>
              <a:t>Präzision und Richtigkeit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3449C58-C831-E770-1EFF-94A65BFA4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88" y="1386030"/>
            <a:ext cx="3058155" cy="308429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84328AD-17EF-18EE-FAFF-BCD9A9EAE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457" y="1988840"/>
            <a:ext cx="3058155" cy="168198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E007A8E4-B4F6-80CD-2F45-0707EE039278}"/>
              </a:ext>
            </a:extLst>
          </p:cNvPr>
          <p:cNvSpPr txBox="1"/>
          <p:nvPr/>
        </p:nvSpPr>
        <p:spPr>
          <a:xfrm>
            <a:off x="676459" y="4725144"/>
            <a:ext cx="7999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/>
            <a:r>
              <a:rPr lang="de-DE" sz="1800" dirty="0">
                <a:cs typeface="Arial" panose="020B0604020202020204" pitchFamily="34" charset="0"/>
              </a:rPr>
              <a:t>► </a:t>
            </a:r>
            <a:r>
              <a:rPr lang="de-DE" b="1" dirty="0"/>
              <a:t>Minimale Differenz (MD) </a:t>
            </a:r>
            <a:r>
              <a:rPr lang="de-DE" dirty="0"/>
              <a:t>= kleinster Abstand zwischen einem Messwert und einem Grenzwert und berechnet sich aus der Standartabweichung (s).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A4DC903-C9CC-F4A0-D8AA-EE207F09F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961" y="5733256"/>
            <a:ext cx="1819847" cy="59376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2FE53AE-08F1-90B8-AFC2-3DF48215D6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6439" y="5445224"/>
            <a:ext cx="2459697" cy="112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8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2"/>
          <p:cNvSpPr txBox="1">
            <a:spLocks/>
          </p:cNvSpPr>
          <p:nvPr/>
        </p:nvSpPr>
        <p:spPr bwMode="auto">
          <a:xfrm>
            <a:off x="8027988" y="6303963"/>
            <a:ext cx="8159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/>
              <a:t>Folie </a:t>
            </a:r>
            <a:fld id="{C3407465-C03B-420F-8ACC-1B0C6EF47997}" type="slidenum">
              <a:rPr lang="de-DE" altLang="de-DE" sz="1400"/>
              <a:pPr algn="ct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43DF6D-BF65-46E5-8CCE-09D97B5B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92704"/>
            <a:ext cx="3960440" cy="428626"/>
          </a:xfrm>
        </p:spPr>
        <p:txBody>
          <a:bodyPr/>
          <a:lstStyle/>
          <a:p>
            <a:r>
              <a:rPr lang="de-DE" dirty="0"/>
              <a:t>Kontrolljournal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2C8073B-14CF-310D-BF3E-FBB38EF58E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13"/>
          <a:stretch/>
        </p:blipFill>
        <p:spPr>
          <a:xfrm>
            <a:off x="3203848" y="1484784"/>
            <a:ext cx="5437575" cy="489014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30E81C4-8F11-6615-7460-5BB464BC4014}"/>
              </a:ext>
            </a:extLst>
          </p:cNvPr>
          <p:cNvSpPr txBox="1"/>
          <p:nvPr/>
        </p:nvSpPr>
        <p:spPr>
          <a:xfrm>
            <a:off x="683568" y="1340768"/>
            <a:ext cx="2376264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hTGs Tumormarker / Schilddrüse</a:t>
            </a:r>
          </a:p>
          <a:p>
            <a:r>
              <a:rPr lang="de-DE" sz="1600" dirty="0"/>
              <a:t>Non-B1 Analyt </a:t>
            </a:r>
          </a:p>
          <a:p>
            <a:r>
              <a:rPr lang="de-DE" sz="1600" dirty="0"/>
              <a:t>Kontrolle 1 (</a:t>
            </a:r>
            <a:r>
              <a:rPr lang="en-US" sz="1600" dirty="0"/>
              <a:t>low</a:t>
            </a:r>
            <a:r>
              <a:rPr lang="de-DE" sz="1600" dirty="0"/>
              <a:t>) </a:t>
            </a:r>
          </a:p>
          <a:p>
            <a:endParaRPr lang="de-DE" sz="1600" dirty="0"/>
          </a:p>
          <a:p>
            <a:r>
              <a:rPr lang="de-DE" sz="1600" b="1" dirty="0"/>
              <a:t>H</a:t>
            </a:r>
            <a:r>
              <a:rPr lang="de-DE" sz="1600" dirty="0"/>
              <a:t> = Herstellergrenze</a:t>
            </a:r>
          </a:p>
          <a:p>
            <a:r>
              <a:rPr lang="de-DE" sz="1600" b="1" dirty="0"/>
              <a:t>ZW</a:t>
            </a:r>
            <a:r>
              <a:rPr lang="de-DE" sz="1600" dirty="0"/>
              <a:t> = Zielwert</a:t>
            </a:r>
          </a:p>
          <a:p>
            <a:r>
              <a:rPr lang="de-DE" sz="1600" b="1" dirty="0"/>
              <a:t>UG</a:t>
            </a:r>
            <a:r>
              <a:rPr lang="de-DE" sz="1600" dirty="0"/>
              <a:t> = Untergrenze</a:t>
            </a:r>
          </a:p>
          <a:p>
            <a:r>
              <a:rPr lang="de-DE" sz="1600" b="1" dirty="0"/>
              <a:t>OG</a:t>
            </a:r>
            <a:r>
              <a:rPr lang="de-DE" sz="1600" dirty="0"/>
              <a:t> = Obergrenze</a:t>
            </a:r>
          </a:p>
          <a:p>
            <a:r>
              <a:rPr lang="de-DE" sz="1600" dirty="0"/>
              <a:t>[4] = techn. freigegeben</a:t>
            </a:r>
          </a:p>
          <a:p>
            <a:endParaRPr lang="de-DE" sz="1600" dirty="0"/>
          </a:p>
          <a:p>
            <a:r>
              <a:rPr lang="de-DE" sz="1600" b="1" dirty="0"/>
              <a:t>ZRA</a:t>
            </a:r>
            <a:r>
              <a:rPr lang="de-DE" sz="1600" dirty="0"/>
              <a:t> = zulässige relative Abweichung</a:t>
            </a:r>
          </a:p>
          <a:p>
            <a:r>
              <a:rPr lang="de-DE" sz="1600" b="1" dirty="0"/>
              <a:t>QMDM</a:t>
            </a:r>
            <a:r>
              <a:rPr lang="de-DE" sz="1600" dirty="0"/>
              <a:t> = relativer quadratischer Mittelwert der Messabweichung</a:t>
            </a:r>
          </a:p>
          <a:p>
            <a:endParaRPr lang="de-DE" sz="1600" dirty="0"/>
          </a:p>
          <a:p>
            <a:r>
              <a:rPr lang="de-DE" sz="1600" b="1" dirty="0"/>
              <a:t>Ref.-Bereich Schilddrüsengesunde:</a:t>
            </a:r>
          </a:p>
          <a:p>
            <a:r>
              <a:rPr lang="de-DE" sz="1600" dirty="0"/>
              <a:t>1,6 – 61,3 ng/ml</a:t>
            </a:r>
          </a:p>
        </p:txBody>
      </p:sp>
    </p:spTree>
    <p:extLst>
      <p:ext uri="{BB962C8B-B14F-4D97-AF65-F5344CB8AC3E}">
        <p14:creationId xmlns:p14="http://schemas.microsoft.com/office/powerpoint/2010/main" val="357089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2"/>
          <p:cNvSpPr txBox="1">
            <a:spLocks/>
          </p:cNvSpPr>
          <p:nvPr/>
        </p:nvSpPr>
        <p:spPr bwMode="auto">
          <a:xfrm>
            <a:off x="8027988" y="6303963"/>
            <a:ext cx="8159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/>
              <a:t>Folie </a:t>
            </a:r>
            <a:fld id="{C3407465-C03B-420F-8ACC-1B0C6EF47997}" type="slidenum">
              <a:rPr lang="de-DE" altLang="de-DE" sz="1400"/>
              <a:pPr algn="ct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43DF6D-BF65-46E5-8CCE-09D97B5B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Rili-BÄK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C3028DA5-E3AE-42E1-8B0C-DFA15A134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484784"/>
            <a:ext cx="7811517" cy="701731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de-DE" sz="1800" b="1" dirty="0">
                <a:solidFill>
                  <a:srgbClr val="0000FF"/>
                </a:solidFill>
              </a:rPr>
              <a:t>Rili-BÄK Teil B 1 </a:t>
            </a:r>
            <a:r>
              <a:rPr lang="de-DE" sz="1800" dirty="0">
                <a:solidFill>
                  <a:srgbClr val="FF0000"/>
                </a:solidFill>
              </a:rPr>
              <a:t>→ hinzugefügt Tabelle B 1-1</a:t>
            </a:r>
            <a:endParaRPr lang="de-DE" sz="18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de-DE" sz="1800" b="1" dirty="0">
                <a:solidFill>
                  <a:srgbClr val="0000FF"/>
                </a:solidFill>
              </a:rPr>
              <a:t>Quantitative laboratoriumsmedizinische Untersuchungen </a:t>
            </a:r>
            <a:endParaRPr lang="de-DE" sz="1800" dirty="0">
              <a:solidFill>
                <a:srgbClr val="0000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9ADF4-2B1E-FC21-C703-AB48995E0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0ACDD0-2B2D-1569-647A-948292E23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5DB55CCC-48C2-914C-2B49-6E4A7EF62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359278"/>
              </p:ext>
            </p:extLst>
          </p:nvPr>
        </p:nvGraphicFramePr>
        <p:xfrm>
          <a:off x="755578" y="2330544"/>
          <a:ext cx="781151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4">
                  <a:extLst>
                    <a:ext uri="{9D8B030D-6E8A-4147-A177-3AD203B41FA5}">
                      <a16:colId xmlns:a16="http://schemas.microsoft.com/office/drawing/2014/main" val="108784994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845558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038338037"/>
                    </a:ext>
                  </a:extLst>
                </a:gridCol>
                <a:gridCol w="2736306">
                  <a:extLst>
                    <a:ext uri="{9D8B030D-6E8A-4147-A177-3AD203B41FA5}">
                      <a16:colId xmlns:a16="http://schemas.microsoft.com/office/drawing/2014/main" val="1178683655"/>
                    </a:ext>
                  </a:extLst>
                </a:gridCol>
                <a:gridCol w="1762843">
                  <a:extLst>
                    <a:ext uri="{9D8B030D-6E8A-4147-A177-3AD203B41FA5}">
                      <a16:colId xmlns:a16="http://schemas.microsoft.com/office/drawing/2014/main" val="1098259830"/>
                    </a:ext>
                  </a:extLst>
                </a:gridCol>
              </a:tblGrid>
              <a:tr h="943400">
                <a:tc>
                  <a:txBody>
                    <a:bodyPr/>
                    <a:lstStyle/>
                    <a:p>
                      <a:r>
                        <a:rPr lang="de-DE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endParaRPr lang="de-DE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lfd. Nr. </a:t>
                      </a:r>
                      <a:endParaRPr lang="de-DE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endParaRPr lang="de-DE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Messgröße</a:t>
                      </a:r>
                      <a:endParaRPr lang="de-DE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endParaRPr lang="de-DE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zu verwendende Untersuchungs-materialien </a:t>
                      </a:r>
                      <a:endParaRPr lang="de-DE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endParaRPr lang="de-DE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4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Vorgaben zur Präanalytik </a:t>
                      </a:r>
                      <a:endParaRPr lang="de-DE" sz="1400" b="0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endParaRPr lang="de-DE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Erläuterung </a:t>
                      </a:r>
                      <a:endParaRPr lang="de-DE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368285"/>
                  </a:ext>
                </a:extLst>
              </a:tr>
              <a:tr h="1582696">
                <a:tc>
                  <a:txBody>
                    <a:bodyPr/>
                    <a:lstStyle/>
                    <a:p>
                      <a:r>
                        <a:rPr lang="de-DE" sz="14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Glucose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Plasma oder Vollblut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Wenn Plasmaseparation oder Messung nicht innerhalb von 15 min erfolgt, sind Blutentnahmeröhrchen mit geeigneter Glykolyseinhibition zu verwenden. </a:t>
                      </a:r>
                      <a:r>
                        <a:rPr lang="de-DE" sz="1400" b="0" i="0" u="none" strike="noStrike" baseline="0" dirty="0">
                          <a:solidFill>
                            <a:srgbClr val="FF0000"/>
                          </a:solidFill>
                          <a:latin typeface="+mn-lt"/>
                        </a:rPr>
                        <a:t>Die Verwendung von Serum ist ungeeignet.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Ohne Glykolyseinhibition werden zu niedrige Glucosewerte ermittelt. 	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341504"/>
                  </a:ext>
                </a:extLst>
              </a:tr>
              <a:tr h="3649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Kalium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Heparin-Plasma oder Vollblut (ggf. mit geeigneten Antikoagulanzien)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Die Verwendung von Serum ist ungeeignet.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Bei Verwendung von Serum sind die Kalium-Werte falsch hoch.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982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18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2"/>
          <p:cNvSpPr txBox="1">
            <a:spLocks/>
          </p:cNvSpPr>
          <p:nvPr/>
        </p:nvSpPr>
        <p:spPr bwMode="auto">
          <a:xfrm>
            <a:off x="8027988" y="6303963"/>
            <a:ext cx="8159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/>
              <a:t>Folie </a:t>
            </a:r>
            <a:fld id="{C3407465-C03B-420F-8ACC-1B0C6EF47997}" type="slidenum">
              <a:rPr lang="de-DE" altLang="de-DE" sz="1400"/>
              <a:pPr algn="ct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43DF6D-BF65-46E5-8CCE-09D97B5B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Rili-BÄK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C3028DA5-E3AE-42E1-8B0C-DFA15A134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335" y="1486525"/>
            <a:ext cx="7895960" cy="646331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de-DE" sz="1800" b="1" dirty="0">
                <a:solidFill>
                  <a:srgbClr val="0000FF"/>
                </a:solidFill>
              </a:rPr>
              <a:t>Rili-BÄK Teil B 1-2 a Spalte 3 und 5 </a:t>
            </a:r>
            <a:r>
              <a:rPr lang="de-DE" sz="1800" dirty="0">
                <a:solidFill>
                  <a:srgbClr val="FF0000"/>
                </a:solidFill>
              </a:rPr>
              <a:t>→ Absenkung der %-Abweichung </a:t>
            </a:r>
            <a:r>
              <a:rPr lang="de-DE" sz="1800" b="1" dirty="0">
                <a:solidFill>
                  <a:srgbClr val="0000FF"/>
                </a:solidFill>
              </a:rPr>
              <a:t>Quantitative laboratoriumsmedizinische Untersuchungen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9ADF4-2B1E-FC21-C703-AB48995E0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0ACDD0-2B2D-1569-647A-948292E23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69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80CBC85-3DB3-46D3-3ADC-A767BEB34492}"/>
              </a:ext>
            </a:extLst>
          </p:cNvPr>
          <p:cNvSpPr txBox="1"/>
          <p:nvPr/>
        </p:nvSpPr>
        <p:spPr>
          <a:xfrm>
            <a:off x="753335" y="2420888"/>
            <a:ext cx="7895960" cy="263149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Des Weiteren gilt für den Parameter Glukose:</a:t>
            </a:r>
          </a:p>
          <a:p>
            <a:pPr>
              <a:lnSpc>
                <a:spcPct val="150000"/>
              </a:lnSpc>
            </a:pPr>
            <a:endParaRPr lang="de-DE" sz="1000" dirty="0"/>
          </a:p>
          <a:p>
            <a:pPr marL="265113" indent="-265113"/>
            <a:r>
              <a:rPr lang="de-DE" dirty="0"/>
              <a:t>► </a:t>
            </a:r>
            <a:r>
              <a:rPr lang="de-DE" b="1" dirty="0"/>
              <a:t>interne Qualitätssicherung </a:t>
            </a:r>
            <a:r>
              <a:rPr lang="de-DE" dirty="0"/>
              <a:t>(arbeitstäglich, mind. 2 </a:t>
            </a:r>
            <a:r>
              <a:rPr lang="de-DE" b="1" dirty="0"/>
              <a:t>Kontrollen</a:t>
            </a:r>
            <a:r>
              <a:rPr lang="de-DE" dirty="0"/>
              <a:t>):</a:t>
            </a:r>
          </a:p>
          <a:p>
            <a:pPr marL="265113" indent="-265113"/>
            <a:r>
              <a:rPr lang="de-DE" dirty="0"/>
              <a:t>	Die zulässige relative Abweichung der Kontrollproben-Einzelmessung wurde </a:t>
            </a:r>
            <a:r>
              <a:rPr lang="de-DE" b="1" dirty="0"/>
              <a:t>von ± 11 % auf ± 5 % abgesenkt</a:t>
            </a:r>
            <a:r>
              <a:rPr lang="de-DE" dirty="0"/>
              <a:t>.</a:t>
            </a:r>
          </a:p>
          <a:p>
            <a:pPr marL="265113" indent="-265113">
              <a:lnSpc>
                <a:spcPct val="150000"/>
              </a:lnSpc>
            </a:pPr>
            <a:endParaRPr lang="de-DE" sz="1000" dirty="0"/>
          </a:p>
          <a:p>
            <a:pPr marL="265113" indent="-265113"/>
            <a:r>
              <a:rPr lang="de-DE" b="1" dirty="0"/>
              <a:t>► externe Qualitätssicherung </a:t>
            </a:r>
            <a:r>
              <a:rPr lang="de-DE" dirty="0"/>
              <a:t>(i.d.R. 1x QT):</a:t>
            </a:r>
          </a:p>
          <a:p>
            <a:pPr marL="265113" indent="-265113"/>
            <a:r>
              <a:rPr lang="de-DE" dirty="0"/>
              <a:t>	Die Grenze für die zulässige relative Abweichung beim </a:t>
            </a:r>
            <a:r>
              <a:rPr lang="de-DE" b="1" dirty="0"/>
              <a:t>Ringversuch</a:t>
            </a:r>
            <a:r>
              <a:rPr lang="de-DE" dirty="0"/>
              <a:t> wurde </a:t>
            </a:r>
            <a:r>
              <a:rPr lang="de-DE" b="1" dirty="0"/>
              <a:t>von ± 15 % auf ± 8 % heruntergesetzt</a:t>
            </a:r>
            <a:r>
              <a:rPr lang="de-DE" dirty="0"/>
              <a:t>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D0DCE08-6F46-018B-C897-87453B90BF17}"/>
              </a:ext>
            </a:extLst>
          </p:cNvPr>
          <p:cNvSpPr txBox="1"/>
          <p:nvPr/>
        </p:nvSpPr>
        <p:spPr>
          <a:xfrm>
            <a:off x="753335" y="5329143"/>
            <a:ext cx="7895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58813" indent="-658813"/>
            <a:r>
              <a:rPr lang="de-DE" b="1" dirty="0">
                <a:solidFill>
                  <a:srgbClr val="FF0000"/>
                </a:solidFill>
                <a:cs typeface="Arial" panose="020B0604020202020204" pitchFamily="34" charset="0"/>
              </a:rPr>
              <a:t>Fazit: </a:t>
            </a:r>
            <a:r>
              <a:rPr lang="de-DE" dirty="0"/>
              <a:t>Die aktualisierte Rili-BÄK verlangt eine noch präzisere Werteermittlung und konkretisiert Präanalytik-Vorgaben → sie führt damit zu einer nochmals verbesserten Patientensicherheit!</a:t>
            </a:r>
          </a:p>
        </p:txBody>
      </p:sp>
    </p:spTree>
    <p:extLst>
      <p:ext uri="{BB962C8B-B14F-4D97-AF65-F5344CB8AC3E}">
        <p14:creationId xmlns:p14="http://schemas.microsoft.com/office/powerpoint/2010/main" val="42137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3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1153</Words>
  <Application>Microsoft Office PowerPoint</Application>
  <PresentationFormat>Bildschirmpräsentation (4:3)</PresentationFormat>
  <Paragraphs>157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Standarddesign</vt:lpstr>
      <vt:lpstr>2_Benutzerdefiniertes Design</vt:lpstr>
      <vt:lpstr>1_Benutzerdefiniertes Design</vt:lpstr>
      <vt:lpstr>Benutzerdefiniertes Design</vt:lpstr>
      <vt:lpstr>Workshop Labor</vt:lpstr>
      <vt:lpstr>Qualitätsmanagement</vt:lpstr>
      <vt:lpstr>QS-Vereinbarung Speziallabor</vt:lpstr>
      <vt:lpstr>QS-Vereinbarung Speziallabor</vt:lpstr>
      <vt:lpstr>Neue Rili-BÄK</vt:lpstr>
      <vt:lpstr>Präzision und Richtigkeit</vt:lpstr>
      <vt:lpstr>Kontrolljournal</vt:lpstr>
      <vt:lpstr>Neue Rili-BÄK</vt:lpstr>
      <vt:lpstr>Neue Rili-BÄK</vt:lpstr>
      <vt:lpstr>MTA-Reformgesetz</vt:lpstr>
      <vt:lpstr>Workshop Labor</vt:lpstr>
    </vt:vector>
  </TitlesOfParts>
  <Company>Euro-Labor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RC</dc:creator>
  <cp:lastModifiedBy>CloReg</cp:lastModifiedBy>
  <cp:revision>1261</cp:revision>
  <cp:lastPrinted>2018-09-21T10:47:39Z</cp:lastPrinted>
  <dcterms:created xsi:type="dcterms:W3CDTF">2009-12-01T12:00:21Z</dcterms:created>
  <dcterms:modified xsi:type="dcterms:W3CDTF">2023-09-12T09:32:54Z</dcterms:modified>
</cp:coreProperties>
</file>