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1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4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5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6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7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8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5269" r:id="rId2"/>
    <p:sldMasterId id="2147485284" r:id="rId3"/>
    <p:sldMasterId id="2147485299" r:id="rId4"/>
    <p:sldMasterId id="2147485314" r:id="rId5"/>
    <p:sldMasterId id="2147485329" r:id="rId6"/>
    <p:sldMasterId id="2147485344" r:id="rId7"/>
    <p:sldMasterId id="2147485359" r:id="rId8"/>
    <p:sldMasterId id="2147485374" r:id="rId9"/>
    <p:sldMasterId id="2147485389" r:id="rId10"/>
    <p:sldMasterId id="2147485404" r:id="rId11"/>
    <p:sldMasterId id="2147485419" r:id="rId12"/>
    <p:sldMasterId id="2147485434" r:id="rId13"/>
    <p:sldMasterId id="2147485449" r:id="rId14"/>
    <p:sldMasterId id="2147485464" r:id="rId15"/>
    <p:sldMasterId id="2147485479" r:id="rId16"/>
    <p:sldMasterId id="2147491639" r:id="rId17"/>
    <p:sldMasterId id="2147492572" r:id="rId18"/>
    <p:sldMasterId id="2147492587" r:id="rId19"/>
  </p:sldMasterIdLst>
  <p:notesMasterIdLst>
    <p:notesMasterId r:id="rId31"/>
  </p:notesMasterIdLst>
  <p:handoutMasterIdLst>
    <p:handoutMasterId r:id="rId32"/>
  </p:handoutMasterIdLst>
  <p:sldIdLst>
    <p:sldId id="1608" r:id="rId20"/>
    <p:sldId id="1863" r:id="rId21"/>
    <p:sldId id="1923" r:id="rId22"/>
    <p:sldId id="2027" r:id="rId23"/>
    <p:sldId id="2021" r:id="rId24"/>
    <p:sldId id="2022" r:id="rId25"/>
    <p:sldId id="2028" r:id="rId26"/>
    <p:sldId id="2023" r:id="rId27"/>
    <p:sldId id="2029" r:id="rId28"/>
    <p:sldId id="2026" r:id="rId29"/>
    <p:sldId id="2020" r:id="rId30"/>
  </p:sldIdLst>
  <p:sldSz cx="10287000" cy="6858000" type="35mm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18A8"/>
    <a:srgbClr val="CC0000"/>
    <a:srgbClr val="CC3399"/>
    <a:srgbClr val="853B72"/>
    <a:srgbClr val="FAFD00"/>
    <a:srgbClr val="0049C0"/>
    <a:srgbClr val="DDDDD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6" autoAdjust="0"/>
    <p:restoredTop sz="93035" autoAdjust="0"/>
  </p:normalViewPr>
  <p:slideViewPr>
    <p:cSldViewPr>
      <p:cViewPr varScale="1">
        <p:scale>
          <a:sx n="104" d="100"/>
          <a:sy n="104" d="100"/>
        </p:scale>
        <p:origin x="1224" y="10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787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5A7424B-0287-4564-AB78-17627C3F85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57725"/>
            <a:ext cx="5029200" cy="3868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94C13C87-E54E-4E4B-9E5C-91637FBB45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857250"/>
            <a:ext cx="51244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141536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5453" y="7816"/>
            <a:ext cx="2972547" cy="4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5453" y="9305300"/>
            <a:ext cx="2972547" cy="4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9305300"/>
            <a:ext cx="2972547" cy="4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7816"/>
            <a:ext cx="2972547" cy="4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885453" y="4690"/>
            <a:ext cx="2972547" cy="4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85453" y="9303736"/>
            <a:ext cx="2972547" cy="45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9303736"/>
            <a:ext cx="2972547" cy="45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4690"/>
            <a:ext cx="2972547" cy="4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5018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8442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88620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88620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Meine Vortrag befaßt sich mit der  klinische Bedeutung der Positronen-Emissions-Tomographie mit Fluordesoxyglukose. Dieses Verfahren ist zur Zeit die nuklearmedizinische Methode mit dem größten Wachstums-Potential. (Das Verfahren wurde schon vor mehr als 15 Jahren entwickelt wurde, ist aber erst in den letzten 3 Jahren plötzlich in den Mittelpunkt der klinischen Nuklearmedizin gerückt worden). Inzwischen gibt es eine Fülle von klinischen Indikationen. Da ich  nicht auf alle eingehen kann.  3 herausgegeriffen. vergleich zur konventionelle.... (Zum Teil wird die Methode leider im Moment sehr unkritisch eingesetzt.)    </a:t>
            </a: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857250"/>
            <a:ext cx="51244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56588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88620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88620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Meine Vortrag befaßt sich mit der  klinische Bedeutung der Positronen-Emissions-Tomographie mit Fluordesoxyglukose. Dieses Verfahren ist zur Zeit die nuklearmedizinische Methode mit dem größten Wachstums-Potential. (Das Verfahren wurde schon vor mehr als 15 Jahren entwickelt wurde, ist aber erst in den letzten 3 Jahren plötzlich in den Mittelpunkt der klinischen Nuklearmedizin gerückt worden). Inzwischen gibt es eine Fülle von klinischen Indikationen. Da ich  nicht auf alle eingehen kann.  3 herausgegeriffen. vergleich zur konventionelle.... (Zum Teil wird die Methode leider im Moment sehr unkritisch eingesetzt.)    </a:t>
            </a: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857250"/>
            <a:ext cx="51244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95860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88620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88620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Meine Vortrag befaßt sich mit der  klinische Bedeutung der Positronen-Emissions-Tomographie mit Fluordesoxyglukose. Dieses Verfahren ist zur Zeit die nuklearmedizinische Methode mit dem größten Wachstums-Potential. (Das Verfahren wurde schon vor mehr als 15 Jahren entwickelt wurde, ist aber erst in den letzten 3 Jahren plötzlich in den Mittelpunkt der klinischen Nuklearmedizin gerückt worden). Inzwischen gibt es eine Fülle von klinischen Indikationen. Da ich  nicht auf alle eingehen kann.  3 herausgegeriffen. vergleich zur konventionelle.... (Zum Teil wird die Methode leider im Moment sehr unkritisch eingesetzt.)    </a:t>
            </a: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857250"/>
            <a:ext cx="51244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80117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88620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88620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Meine Vortrag befaßt sich mit der  klinische Bedeutung der Positronen-Emissions-Tomographie mit Fluordesoxyglukose. Dieses Verfahren ist zur Zeit die nuklearmedizinische Methode mit dem größten Wachstums-Potential. (Das Verfahren wurde schon vor mehr als 15 Jahren entwickelt wurde, ist aber erst in den letzten 3 Jahren plötzlich in den Mittelpunkt der klinischen Nuklearmedizin gerückt worden). Inzwischen gibt es eine Fülle von klinischen Indikationen. Da ich  nicht auf alle eingehen kann.  3 herausgegeriffen. vergleich zur konventionelle.... (Zum Teil wird die Methode leider im Moment sehr unkritisch eingesetzt.)    </a:t>
            </a: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857250"/>
            <a:ext cx="51244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64521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88620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88620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Meine Vortrag befaßt sich mit der  klinische Bedeutung der Positronen-Emissions-Tomographie mit Fluordesoxyglukose. Dieses Verfahren ist zur Zeit die nuklearmedizinische Methode mit dem größten Wachstums-Potential. (Das Verfahren wurde schon vor mehr als 15 Jahren entwickelt wurde, ist aber erst in den letzten 3 Jahren plötzlich in den Mittelpunkt der klinischen Nuklearmedizin gerückt worden). Inzwischen gibt es eine Fülle von klinischen Indikationen. Da ich  nicht auf alle eingehen kann.  3 herausgegeriffen. vergleich zur konventionelle.... (Zum Teil wird die Methode leider im Moment sehr unkritisch eingesetzt.)    </a:t>
            </a: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857250"/>
            <a:ext cx="51244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35182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88620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88620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Meine Vortrag befaßt sich mit der  klinische Bedeutung der Positronen-Emissions-Tomographie mit Fluordesoxyglukose. Dieses Verfahren ist zur Zeit die nuklearmedizinische Methode mit dem größten Wachstums-Potential. (Das Verfahren wurde schon vor mehr als 15 Jahren entwickelt wurde, ist aber erst in den letzten 3 Jahren plötzlich in den Mittelpunkt der klinischen Nuklearmedizin gerückt worden). Inzwischen gibt es eine Fülle von klinischen Indikationen. Da ich  nicht auf alle eingehen kann.  3 herausgegeriffen. vergleich zur konventionelle.... (Zum Teil wird die Methode leider im Moment sehr unkritisch eingesetzt.)    </a:t>
            </a: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857250"/>
            <a:ext cx="51244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7895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88620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88620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Meine Vortrag befaßt sich mit der  klinische Bedeutung der Positronen-Emissions-Tomographie mit Fluordesoxyglukose. Dieses Verfahren ist zur Zeit die nuklearmedizinische Methode mit dem größten Wachstums-Potential. (Das Verfahren wurde schon vor mehr als 15 Jahren entwickelt wurde, ist aber erst in den letzten 3 Jahren plötzlich in den Mittelpunkt der klinischen Nuklearmedizin gerückt worden). Inzwischen gibt es eine Fülle von klinischen Indikationen. Da ich  nicht auf alle eingehen kann.  3 herausgegeriffen. vergleich zur konventionelle.... (Zum Teil wird die Methode leider im Moment sehr unkritisch eingesetzt.)    </a:t>
            </a: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857250"/>
            <a:ext cx="51244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80611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793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88620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88620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de-DE" altLang="de-DE" sz="1000" i="1"/>
              <a:t>1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930433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4763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/>
              <a:t>Meine Vortrag befaßt sich mit der  klinische Bedeutung der Positronen-Emissions-Tomographie mit Fluordesoxyglukose. Dieses Verfahren ist zur Zeit die nuklearmedizinische Methode mit dem größten Wachstums-Potential. (Das Verfahren wurde schon vor mehr als 15 Jahren entwickelt wurde, ist aber erst in den letzten 3 Jahren plötzlich in den Mittelpunkt der klinischen Nuklearmedizin gerückt worden). Inzwischen gibt es eine Fülle von klinischen Indikationen. Da ich  nicht auf alle eingehen kann.  3 herausgegeriffen. vergleich zur konventionelle.... (Zum Teil wird die Methode leider im Moment sehr unkritisch eingesetzt.)    </a:t>
            </a:r>
          </a:p>
        </p:txBody>
      </p:sp>
      <p:sp>
        <p:nvSpPr>
          <p:cNvPr id="3687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857250"/>
            <a:ext cx="51244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66637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525" y="2130663"/>
            <a:ext cx="874395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BC1517-9059-4D8E-BEC2-D0E1727E2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0CED2-2870-461D-8EE0-C8CA79545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3C80C0-3111-4D96-93AA-D362B74AB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963D5-5A86-4672-A16D-31CBB5F6876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745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D225EF-904B-4906-B327-BA4CA282F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CC6F97-613E-4D3A-BB0C-E41EA3710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EBD5A3-BD79-4E00-BCB0-D2FD98AFE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CDDE6-BFA4-4661-89F2-C0A1D85A87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21333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57E52B52-386F-446E-843C-1B0E1AA0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5B6DEB87-2D68-40C8-91EA-30BE048E20F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DB15C84B-9B45-42CB-BF75-466322395848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37DC659C-E47E-4399-ACEE-C7E5D8BA0720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F93E87D-E9E6-4447-BA96-8766F6D80A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E9E88B55-AA54-4D98-AB9D-94457B2F9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3201043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6000CA1B-B36A-47C6-9512-D2066C881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F738D74F-F827-4E52-89DE-8FCE0BA8DAE5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4BE2A9BF-C678-4829-B433-3EAE6C8BA27C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D704F70D-AF95-445E-9038-878D2DD7F581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785C16C-4EF3-4092-88F4-D284FDB3A6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FAFB1E1F-62AD-47ED-BF3C-38ED30EC0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35157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3F6704C8-83EC-4A82-8867-160BD4C785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40A159A2-E5F5-4EDB-B728-3A70ABE708A2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FD9139C9-5C17-4EC4-90FD-86580EFF677F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FA442A25-D9F4-449B-BB84-05C7226DFF74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87BBDE2-65F2-472D-B553-CE7355FDC9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BBF89C70-DCA7-4496-A836-5C180E49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521961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0F902163-5FA6-4E02-8CEC-27F8F2AA26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3DB1F5B4-4846-4FD6-AA1F-2084361196B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F5F42FA3-4BB9-4B30-AFA7-815A314ECE2A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40EA72F-240E-4C6F-B2EE-16D0C8A33056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1D6D0D9-8A6B-4EF3-B619-7FBFD40A59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1856AE2B-12DE-4535-9A11-1ADA9A823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531258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290421D2-A20F-4F6B-9AB6-062469CB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28070A5A-8DE4-4C52-BE42-FB1F769A508B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5597754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85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4F409F-A99B-49BD-8286-2DA86CA37B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A2228E-3D16-446E-9567-3DBF8BA185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541A76C5-030D-4070-BC7B-ED439A3CE94E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0213951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85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8B4C82-6DB7-4185-9CC8-A3761761C8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B14530-78F9-4486-97F7-D98E08C581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1545B1CD-074B-4D22-B3FF-44D00ACBF43D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8375048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DB2A78-770D-48E8-AADB-52C1C8DBA4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47897A-1173-452D-858C-3BBCB3BCF6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9C961A69-9C73-46AE-9635-C474E16B703E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57169235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9E80B312-19F8-4C91-9750-223FDE069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69854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1FA4EAD9-D6D7-45FE-98A8-CCA7BF9317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E8A1736A-7D91-4A2A-B73E-7C688F2F8C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37B08B0-03BD-42FC-8218-98A15C15A59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2F9C15B-C4EA-4BE3-A04C-4E1757F1F5B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D501E9CE-8972-4005-8F25-E7FED2486ECC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6C355631-1A00-455C-A3C1-B1887AAD13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85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77083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58075" y="274876"/>
            <a:ext cx="2314575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14484" y="274876"/>
            <a:ext cx="6791325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936D43-F8A2-4BB0-9A1F-43373A507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2B006E-AF28-4FF6-9D66-46B9FD497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2FEB0-3771-46FA-95FD-C465FF3C6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82302-1463-4276-AB01-4593F5EE16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34333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FFAF13DD-B87B-451E-B63E-17DEA6F605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36D88738-2586-4234-A883-9EFB44D05D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677B1AC-91BE-4995-A6C9-80766F529C2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59C078F-3963-417C-B6F2-DF302BFA995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4DC8379A-641B-4848-B091-090FDEB30E71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36A527AD-1C84-42FE-AE3D-863C54C286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85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921094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F7BD0755-CDA2-48E4-99A9-7873BFD55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00BD0DA5-AC48-40FE-B531-CA24E4F3838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05A4868-0D5B-49EC-8AB3-6E946907290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2DF0A48-39B6-4206-BF4C-ABDCD4E43F1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560C243F-9B90-4E79-8BE4-A15C81036ADE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5A064EA7-2DA8-4BB3-ACFF-0B613CC5F2E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85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892979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64774063-8051-48B9-BBC4-845C7D597B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A4C5A993-9FD8-4691-9772-A79FD1EB536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222FC0B-6A2C-4773-A061-6D824F5E0DD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FF5189A-F899-496F-935A-E9116E718B2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5257794E-E075-48B7-91CC-583FE399E480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9C4ADC7E-4BF9-4C90-A9EC-AB1C3F8CE7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85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4791480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307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0EF98E-28CF-4EF1-8028-03A848D62A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3BB0702B-674E-49C6-A97F-660C116A11A8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E737BF-D7E1-498C-A71F-176A35ABA9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2688691F-978E-4C6A-AD22-E8AB255A770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17983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BEDEA6F7-D735-43DB-B9C0-D3C371B32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5BD05E37-50FB-4688-A2F3-B8B37920ED9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FC71B3DC-860A-4D63-B3E0-D6F394104B6A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7FD2C142-29A9-45A6-B93D-D3C9DFED919C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C47C496-8FE3-4AE7-A7EA-4C715FC99F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3737E029-AC9A-4BEC-A461-DCAA8065C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7328068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593AA840-B80C-4EAE-BD21-87B626F4E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FA22FA29-622E-45F1-8278-48B3ACD07A8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8AFE28C7-B3D5-4B24-97A4-DDE263421E28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2980371D-A426-48AF-B13B-8FA38429C474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71FA5A8-1A39-45A0-8ABB-F471C8468B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1DA972C9-FECD-4975-861F-0CAAC40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041580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2B20E9E0-D9F0-46A4-BEBE-93282B616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0062A02A-B789-4550-B9A3-DA29541E33E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6E0EA4B4-1754-43CB-B8A3-A22B1C864782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ED3C96CD-23A0-4117-9128-D60FB642A611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FD8B95D-384C-4704-B9B4-B252C94534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E8EB88A1-3CC6-490F-B727-5A6C3E0A0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87442977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78C9C32C-0E85-43D4-B795-C0F1272FA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C5E9F8FD-EBDC-47EE-8923-F5B10310ED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5385BDF3-AD0C-4135-8978-1AC48650D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6B94AB42-F2D2-4BAE-A5D0-34BE734D94FD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4BC69FD-8735-43DC-A2E5-25CC27AA70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F4A84537-13B8-4327-A0B8-1DD20F6D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3986907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D784595D-11E1-4558-BA8C-E2D6C682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1479F5F7-042D-49E6-8773-E99D520D4A81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932297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76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5AD149-EA84-45DE-B630-AE9C989640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3F2CD4-0FB8-48B0-AB18-2943E244A4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E2B3D3A8-7D61-440D-B1AF-4E31370A367E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170118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14350" y="1600206"/>
            <a:ext cx="92583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5580F2-786C-4F01-B6D2-FD9E24065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E642-E4BE-484B-81D8-55D12947A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27424F-C00A-467A-A3AA-9462CDB72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FC881-9ACE-4053-A153-B756F3CE00D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27795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76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C7C59E-E989-41EA-898C-CFFC854CC5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93E5D0-5F71-4A2F-ABF9-5F61CD5976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7BAAC3F1-57C6-4928-BF9B-FA4C1AD85F16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6955023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1D8152-19E5-4AB0-91A8-61510014C1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A1A151-362E-42B4-9632-E84AB9293B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B103C9B3-C86D-4E85-9A53-BB0299A07D60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9980770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F3A9F01F-FE72-477C-8C6E-F0879A25B4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5670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B49C64F2-A920-4296-A7F1-88BB54DCC8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9DC2B8CB-9F0C-459F-B47D-62CAF4848A2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11ED9B-2BF0-454E-9AE5-388A11E280D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DE3294A-ACAE-4934-9324-CC0A8D88BBE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DF715B4E-289F-456F-A771-0161716BA684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6AAD0C0E-3200-48BD-9365-18E42592CD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7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769518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AFAAF757-7498-4211-AB3C-5B114414D5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FD508BA9-9A67-4072-B449-6A83E5B41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01D8130-8260-4ED4-A4E3-703B9E9C79E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E70644D-1977-45B4-B4C8-BE1A37D1332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F63B37B2-DCB7-4E39-BBB2-71C744E48E4B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0843C46D-C9E9-4127-8B44-BF79CA078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7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069297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9B6E89C4-BAD5-4ECA-8B36-B7B725D0C6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D06F3C24-25F3-4D6C-9BB7-02A941462D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8DA8D4B-9D19-4934-847D-0B62A9D6FA0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2DE1A11-9AA6-47E3-9B29-384398D7AC9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ACAC566-E7C2-4E57-92A0-6D11CC534C90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98D07321-9F70-4C67-AB22-4C9A7E27B9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7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378467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521E4D1E-36D6-4951-A8F4-BAEE3CFFF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AD93AFCF-D921-4360-9F5A-CE2ABAC138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9D9C53F-A41E-44FF-9D6E-3F549882019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B2EE9C4-F678-4C42-AFD5-021710619BD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220F91AA-C8D9-407A-BF70-F6090FDCE105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779AA7B7-2026-4F70-8A3A-FE03F8FF3E1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7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599017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291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E86A0A-8B95-4D11-8D1B-B81EA0F0B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5FF8B53D-B626-4160-8814-60C74196C2A9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E5B6F2-DBFC-4C18-BC87-7645C83F07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D605E307-F9A4-4036-8CB7-E934FC4B62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69893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DF560540-EB94-4A2D-8457-2045DC52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FEAD415A-B934-427D-8988-B3AC1170618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73EFD5A6-3878-4FAF-9819-DD30C73931D7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A7569F6A-9DC8-4149-BD48-E431BB9179BD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B9CB951-6247-45E7-8AE7-6F378147AD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DAEB92B2-42C0-4AC7-9A55-92948DFC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502023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06C9B345-3853-4798-8595-E10C12A58F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2671ABF5-2BFD-4E54-BA84-BB33016855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8C4C6FDD-FA30-4909-A5C9-44A09D0B44FB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F736BEDD-72EC-4245-BC3F-D1B871D416D1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5CED119-306B-41B6-A804-55495D7A77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2A14E481-E7D0-494A-A627-EB12C0568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96129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14350" y="1600206"/>
            <a:ext cx="92583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8A2BFF-2737-4C14-B645-89840EA9B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DF393-0E89-49AC-AC8F-81B5EB36B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A281A-3AD7-4495-84F1-F529EE2B8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045A8-D0C0-4A86-B013-B65E0EE486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86927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F5298C37-BDFD-41E7-A72C-884785CC7E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3C241830-6E1A-46B5-B8E2-60295A3D0B6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E09632DD-B4D6-4193-9024-FCF959A9DA28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A975EE6D-B89E-4649-A947-64C0E148BACA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B5F0E44-23FF-4CC5-B9A3-05596730AD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7245AB93-97E3-4FC7-A095-2C26FB37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4744575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52793142-F4AB-42F0-AE25-C5173BEEB1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5DBDE80D-8CB4-4AAE-92C8-128E3DA211F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3C9519A6-088C-484D-9558-9CD55B88E190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1808012D-FAD9-4062-9FDB-304BF601FF32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FA37E00-D8EE-42D9-BAF1-A3A0B42760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5395E4B1-7034-4F07-A680-223AEA91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275880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216C6C74-4DEE-42E3-ACD7-3350E24EA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C70E0749-F886-4944-8B6F-8A3259070917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2427634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66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34241C-9ED4-4F2E-8636-38337E7A2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299723-2995-4A9B-AC55-C772CA9D83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A2C7AF7E-E06A-4287-85F3-CB1EB266592B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58654306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66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72845E-1E30-4E88-8392-A972B9E21D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B750D7-E537-413D-9F95-4B66C73D09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357553B0-390A-4677-8882-384EEEB409C2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9931352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CC955F-09B6-47F5-A26B-D577A391CD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404043-CB34-46B0-BF8E-25D7ED7DB5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EA00DFFD-A5D8-47CA-8136-D7DC222430A1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22864279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1A72EFD7-4C99-4B75-90AA-51EC9D0C3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529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A5B652F4-DDCB-45D1-8D28-3FED3A0BA5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656E9524-3E75-488D-B2F7-A8953185E6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0A9C4FD-6AA7-4C10-928C-3903525BBEA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1433313-9138-45DB-9838-7D40B0DAEEA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6EE8B474-78E8-4356-A071-0CF2569349F5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DCD864FE-4567-4E5B-ABE6-E6A9F2B648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6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973079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D8041460-7F53-4F05-B22C-601B1D4E14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5DEA648F-5363-482D-ADA3-6BBF91F9DC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134CFC5-6FE1-4DE3-AEFF-1C5747F2FC5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E70294D-9E3A-4E64-B305-A5977E66408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F7B8BA05-ED85-45D4-9C00-7EBB0FF86D9C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FABFFE22-4A79-467F-8193-403FF17ACD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6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9593082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1F46C74B-8F4D-40A2-9625-CD64A2806D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0B896D83-1CF6-479E-BB33-B838AA4DCD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5A3647D-D8A1-4EA1-84C8-21FB9744A34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787A5DC-9435-4DE9-9A9D-52BE19409B4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73BDCF42-1EAC-4D02-A57A-CAF8544FBC9E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1BC0DD94-9D13-43C6-8B85-67D3DA6179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6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89138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219700" y="3938826"/>
            <a:ext cx="455295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EF0D494-49CF-4458-A0A7-72C1168D0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71B3D1-6387-4655-9B91-0CB6F76B2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8D7E26C-8339-45E1-9CBE-A6A7302DD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0943E-EE48-48D4-A430-2C7C1C63B9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21910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90E52D44-520A-4ED8-86E4-CEFD75725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D5383DE4-3077-4A1A-BFA9-16FE7E0947F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EB004D7-D67A-4FC0-B621-D02E55903F7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7C1626A-A4E3-4C53-BF91-565CEADFCE7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A16F5D04-B4E3-403C-A91C-07EBF88FD75D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C0E9608E-A151-4D77-9653-57126E30A3E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6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017322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273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A9F04E-650B-4FFC-8321-519776D29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02998DC2-B6BE-4E0D-A49D-52FF148544E4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92CDAC-2DFD-462E-AD3F-70D3ED2A48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BE434F3D-13C4-441E-A7D7-BA9A82CC86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6837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C90C7D5B-1D2F-48D8-89A8-9CFFFE914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E037360D-0A29-4460-8A34-24FD25D4F35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065377DB-FA03-42E9-93FB-02366ADDBEBF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EC0E7DA6-047B-48DC-A850-A3957D4D23E3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2CE7C51-30C8-42CA-A8DB-DAEFFA6431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009FD7A8-377A-41BC-838A-56095EF6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4547343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030D7CDC-CB90-4801-B07A-9F8C01411F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4A9D77FA-E096-4B0E-86D4-FA86924C329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7FF7DAF0-8F06-4BAE-968E-6340C4516A2A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EDC20881-E31D-4A33-AECB-885FFD653FBE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A3AFCAC-762C-427A-9A6E-A50D791B68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58CF7814-2AA1-4253-8A69-96BEB1ED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4776745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43876BCC-B86A-406A-8F85-911B6E5E0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567AB8BE-AD3F-44C7-9732-C11224499881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EBE777E9-8AC0-49C3-8047-04B931667B71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6F8803C2-65A4-4CEF-9B3E-4DE032814A47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8F8F13A-5646-4DBB-BB5F-0C5A38C30A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42A3DC10-9E7A-44CC-ADD1-4D051955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85931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584CFBB6-1441-458A-8B69-A1157BE838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568AB0EB-FE67-4F84-A424-A688746EFAE2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6C06FD02-FEBB-4A78-9C14-7D910D6EB95A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62D3AA5-09AF-4FF7-86A2-0A88D49DE26E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13B814B-2B1F-4039-954B-C7166CC09C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151372DB-0903-4A48-B495-A2C719B6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36108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0C010650-301D-42DE-88B2-A0BE99832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6F54C032-C37E-4D58-93B8-0EFDA6BAD839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571554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55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9A5120-09CA-4ABB-A61A-5727E4908E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C4BD64-1E1F-4B68-8E11-80930EF4EF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F914594D-B278-4E11-B2FB-C75062FE7A75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8680168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55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40FFC1-C7CB-4D92-9D60-B89919D01F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6886E1-1BFA-4B2F-AB61-1C805A0DB9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BA8968C0-5895-4EFC-9767-D6AB6119DC72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8931615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B48EA3-7BF3-4C1B-B1CF-58553DC915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AF5287-7E4D-41A6-ABB1-C7ED3FC51B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E596C97A-35A3-44F7-99C4-10BD5F799ACA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026076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14354" y="1600206"/>
            <a:ext cx="455295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5219700" y="1600206"/>
            <a:ext cx="455295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A872A-E9F4-4031-8882-1C03B5678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1B4BD6-DA60-4C2C-B17C-A62CB2F57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71EB1-3B3D-46F6-8318-22734E5CD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798DA-A35E-41A6-92DF-BE268A1CB9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18198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E31CC5F6-9715-4869-8547-289CAE04A1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5499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B33F5639-A886-4ACF-8383-B1500F4B6D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5094CDAD-F514-433E-945F-8141596A37E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18656B8-E1B4-48A0-9A8A-0281B1A2067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5BD80FA-8CD0-4D82-B5D6-DFC4FC37601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4677562D-8BF7-4760-9C1A-E2BE629B7AEE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3C4FB472-2837-48FC-887B-3868226477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55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7262961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6ABD54C7-BC68-433E-97D4-54662FE20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80378B0A-D4B2-441D-803B-A4E86BBEC6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A0EE4D1-E85D-4513-A1A1-9889650E110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6B87C7F-DC35-4D4B-B5F2-5BDA6C20DA3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AFE29710-322B-446B-805B-5AAFA92AAF4C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0AB7B79D-9B53-4FD0-ACAB-79F167165F3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55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119952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5346021F-0B5F-4721-977C-3B6FC6B1C4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58AAFC1-90B1-43FA-AD5B-D27987A81E3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9EDB86F-C123-4EE6-A673-77968B1EF4D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7A47332-7CAE-422F-B7F9-F5C97E563B7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1BC04A62-0445-46CE-AC2A-49D50F4650F6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24B9294C-7CAB-4C17-B2A5-B7569F55F8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55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042699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2FCAC264-D2D3-45BB-9D2D-818290562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688F5EEA-1D63-4B54-A4F0-C2210DF3E2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A56AB39-A2CB-4554-AD77-B5172B814E8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E1F1D20-160A-45C2-830F-D2E6ADF70C9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B58A1515-B6CD-41AD-9D40-00079467AC77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6E2A0DA2-DD30-43F6-85FC-5BE3082A42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55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5138896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253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D7F131-7E5E-4540-92CD-E1E469C9A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8879BDD1-974D-428E-B206-7686E849D661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828667-599D-490E-99C0-1D5802F9A0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8C52C9AC-D321-4888-A43C-8139C1E1B2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57986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B520B002-DF2E-4484-AF38-17B2002DB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72C8E26D-402A-4DA8-9C37-DF6831CEA8F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F54F6415-C6D5-4B77-B445-2F296FFA4681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A203F0E2-BA82-4490-BC45-D7153BA61032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51D31DF-2960-4F9F-86C0-9556DEA2CE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D8B73B09-8322-4C50-8DA0-0D8C98CC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148816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50B82903-E38D-4682-8BD7-4CBC9F6CAC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3AF52C40-ED1A-4BA8-807E-7DCBE1B97C5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809A804D-AAAD-460C-91F5-0CBF1DC6E2FB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C82CD337-2FD1-4A54-940D-4620FD96AC40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D78366F-76E6-4FA1-ACF3-3B2A750115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A34CF48A-C8EA-409E-8BC2-8617CFA1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481117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250EBD3B-9026-4D11-83DC-482A52F23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0B95C067-BF46-402E-9C06-7DDDC612260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BF6C373E-F3AE-44D2-A70A-F6E8085D52CF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2DCE98E-FD4D-4CA5-ADE7-1EE89E50D333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EA4774E-F295-4721-B42E-EE00929A4E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CC8B3A72-C481-4EB3-B588-B654B1B4C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520186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FFE06632-E7CA-4062-8CC0-89D4B409C3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BAEFE051-61F0-4F97-A008-D2930138DC1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A3AD9138-79F6-4FBE-969C-D00DE2B352A0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B6E18A40-7C8A-426F-851C-2A569789F2B6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3E843C2-29F3-4876-9DD3-BE313AB4AB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CF35A082-C855-4650-871B-D6B48F8AD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36168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483966B1-A788-4D01-9596-D82DC34CE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2A17A262-E633-49B1-9295-D66CD1F8B04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2EFCDB70-3DE5-4B9A-B7EE-D03BB0F79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EB2E22A-26D0-4B0E-86A1-0269A0761B38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FC6F005-01C2-4334-9D32-0B4E17F010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0843FD98-4E90-43D8-B961-F3C137B0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06695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9BD09191-B375-4082-BE36-7F791FBE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5F92A49B-6854-4642-A44E-AF763F8F92BD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051690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43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5BCB92-D087-4117-B464-0ACFF7419F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A6C4B5-B241-4F61-8EAD-9E773369E8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B3ECBDF6-1B7D-41DD-8BAA-82CCF371AC1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550182220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43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1DDD8D-5FBB-4E3C-A2D6-E9B2665D79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F384E7-86C7-4425-A681-369A930144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E61AB697-E8A1-40E7-A54E-71C465380F23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143630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502529-E023-47B3-A698-0A8371ADE3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A001E5-6D99-41A3-8904-D271DB5554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F8128FE3-2DE4-4320-B118-2277D2B8890D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56484512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174C5559-E0AC-4E55-84E1-5831D26FBE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79011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B3D7147D-2221-4349-91A3-75BDA12345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F961A4D7-DDEF-49D5-8C7F-AC475863A6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637B70E-003D-4A87-8524-3564EB2FD21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AB95FC6-4440-43CF-966F-E7FAF9B07A6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46C52B5E-DDA0-40CA-9C06-53147E21C2E2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9B03E5B0-23FD-4A17-93DA-F6ED570C62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4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029997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CA545EEF-1010-4700-B6DF-9AC1DA210F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28B921C1-3BAF-4CCB-903C-16D0EC141EC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DA0587B-6440-4D3B-BC7C-9993AE947EA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21E99FF-BCE7-4DDB-A64F-94158F77FB6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2315130-D3DF-4D81-B779-6D7B210160E9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F1A6F419-D612-4E01-A018-2FCEFAF4194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4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4747848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06F83671-06B1-4795-80C2-E0D6FCD33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44FDC718-2248-41FB-BB18-EBB9503794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2279060-16F3-4B15-B69E-233087395A0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73AB9BF-EC30-4927-8A33-849B6E08B9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48F69A05-3F9B-4BC3-90ED-DB96A271CCC2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B28C65C8-2B20-48FA-B97D-B61A339AB9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4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17666466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D723823B-BD8E-4BC8-AF6F-E846D60393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0AB1DC70-E64D-494C-A599-45CCF5A84F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50BE088-DD05-4DF1-A5C5-FFA32C19430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0E23E06-2FF7-4655-BB78-4FF7E07EED2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F7756CFF-DC84-447C-8DA5-A4D6A8784D71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D1072838-0DC4-43FE-9C53-999CF35B99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4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3316651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231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83F4E5-9DFB-4EB9-AFF0-F675DAE03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05311DCB-582A-4D93-B342-3A0BEE883BD8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95AD38-FA0E-4CDA-A530-B1E40A2D7E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CB13B6C7-41CF-41AC-ABD3-ECC0B94F48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8479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4870E983-21E7-4623-9923-B3F7F64F04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65F77F61-A660-4534-AF46-C55B4B0F72A7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95D9DF0E-7FD7-41C6-9787-1F353C02180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59AED5B-253D-41F8-A2E7-6399F190B673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1AB9B05-FFC6-4C88-BB2B-C8FE3000AC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B70D4A6C-258B-443E-A1BB-124F2068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023631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F717E718-9D60-4748-A295-6CA4139E8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DEEA0B30-7B27-496B-8A93-6A97180342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F9E870D7-F2DB-4C3A-AD82-FBC7FD56A40E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50CCE2AA-E888-4643-ABFF-0E04546993B9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5BE8127-067A-40F6-8CA6-8919F47D22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7193BD21-A3DC-49AC-8248-3B7A8C63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930393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492033C7-2F75-41C4-AD5E-B324A46FDA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D1885BF3-3F8E-4E1E-A58E-BACA3D3C8A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8C408087-40D5-4CD2-B6B2-F997E3C4434E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93836AD-6695-42B1-977F-80E0E065D37E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8BAC536-CCEC-469D-8727-C4E9D873AE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337831F8-C07B-43B4-B7F4-3D4FC096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9299423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C325EE70-BE1E-479D-81B5-9C6C01CD0E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0492744F-3443-4F6D-9ABF-3E0EE7CE43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0C4AD026-8F53-4BB4-AE72-F09A8C4A359E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5A3156A6-8B05-4CFE-A22A-D7AA86206930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4A73C08-1536-4E12-B271-9A911E9EF1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6E5DD1CD-0AAC-421D-8516-6BF72703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50995828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D034445A-3D2C-4574-915C-0BED60F5C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9EA38189-3907-4CB2-AB4B-3D2B6E4C9C82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ED656EE8-0FAC-4408-B18A-2B7FFA4D263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6379E443-3BAB-4BD3-9314-414997C60D43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0F802B4-49B4-48AE-840D-B6B0BE21C9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3B71611F-7E01-4B14-A53E-92323E75E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6995283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FB7373E5-90EC-4D38-9F3B-C12E5F7E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DDF1410F-37E6-4238-8A7C-A99F5B1F5121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490385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29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31ADE2-D399-49BB-AD47-552C2BAD54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6A390-9306-4D63-8F64-73574EED00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0FC0977C-B6F3-478B-AAC1-E9E3B089AB43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3954636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29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9505F3-FDB4-441B-8127-5C42AB9164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887DFD-AA43-4648-B270-F2A10E290F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A7A5647B-2970-4735-9EFF-3F13F8DEFC15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5770653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6CFEC6-53C2-4E3C-B21E-C908008EF0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F0B65F-8042-4448-98FD-054E6076A4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9E156F18-0F38-46BC-A264-E2EF3920AEE1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863770341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C769EA24-7DEB-4923-B9F7-C16ADB79EE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86177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A946346D-53EE-4EEC-8DC4-4301AD398B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552230F5-025D-42A0-8446-4646EEECD4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245C74A-3907-4DBB-AF31-403358B4A2D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BD33B18-4E69-4A71-8C5D-39F4A6C60FB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144988AB-CC50-4A8E-A06E-87EC73E11162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999266DB-BC73-4A84-A87B-9D4CA20594C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29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789883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B6986BAF-B6A2-466B-B086-0577ED35A7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F4CE4A28-F551-403C-82DD-D994DFE41E3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C1203C03-4750-46FC-ACA5-147AE4ABAB9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F9ED9332-725A-4A03-BDFE-A57E61567A3A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84F80E1-11A3-4D38-837A-CFD51BA986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D6712BC5-47E5-4CFD-BE09-249B67D1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233341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F5FC9BAB-FFEC-4EFF-89FD-DA21BFFF5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566CD29A-E420-45C8-A4BA-D8C2B63DE3E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9562E3D-C5D0-4BA5-9DDC-622533226A9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4FED636-C60B-4F81-ABDC-A8C457948F8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43D6AF6-438E-40EA-B2B3-76DCC27121CC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EFF4FFEE-FCB6-4D4E-9066-A4D519C4DB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29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1516873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1A3A157D-1472-4BE3-9DE9-459604650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0551683-6F5F-419E-AE26-556F5AC14F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8B5A8E5-2E96-41E1-A61E-E0EFE105EA8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37CBEC4-9F3A-4F5C-9A84-708DA0C6DFA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1CFAF94C-7034-432E-AC6B-71A1FD4EDC8F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19274A1A-9914-464D-B6D0-ACE991339D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29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3537827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C12F93B5-C6E1-47B3-97FE-ED780CB42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3F9936B3-26E2-4FB5-BC14-737841204D1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CB1A1B3-E9B7-4220-ACD1-29DF630F3B8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043EE04-C19E-4C39-8A3A-21DA4EDD4F3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D99F500-790F-485F-8598-A255FB33461A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83C22E28-48FF-4263-94EB-B0E1E5FA6DD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29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018436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207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92E02B-7E60-44CC-ADD2-8041A099F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DC5EE2BD-9D2B-43C4-A47B-511144C8B78E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A95A22-3B9C-4013-8725-0035FD8184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C9F307EF-04EA-432C-B57D-F364F50849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016395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6216EEE7-1035-47BD-A788-752CA2DE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63E0B449-9CF3-4152-8E16-277488582D0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614ED79A-5658-46BA-922A-FE710CE1146D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03FEF8AF-5B6B-4B3D-9D46-390D049AB001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57DCEB4-B01B-4C64-9F64-E0593CE17B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85827A8E-FCCC-4621-A7A8-DEB8098D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5222412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6C621782-C388-47F0-A20B-C3E410A14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96418484-F168-48BF-B984-44A7625AAA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E11DB3F5-6B39-4801-ABE2-F6D35B7C44E3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6E21876D-C426-458A-8F0A-51AAE9F35833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0137F92-2D6A-4284-B495-1B539A62D1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307F235F-EB5D-444B-BBC4-2FCEA7C7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2054812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74D1D08D-13CF-4799-B24C-EBDEA8A1E6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AB90B86F-6499-4441-B833-48243A190FD2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EFFAE616-4BEF-4F67-A6F6-D487E7BAF6FB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0AECF9C-DB3C-4466-8843-B08D5E78FCBF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64F6A52-D56A-45E7-A310-571E6011F5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933454E9-C1DA-48F0-AA6A-D80C1B75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76618481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2B17F380-F056-4F85-A621-B683C74B7E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1088B01D-5896-406F-A898-05A06A3BC30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82F37167-07F7-4541-A562-42EA47D340D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53D917F1-C860-4A6F-A0AD-5499D4BB2DFF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0B62A4E-D026-41E4-8699-8DEECAA74E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1EACFC53-2345-425A-B1D7-6752C4E52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665956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BD4F1931-7EAB-48F5-982A-0C647DE92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D3157595-4693-4638-99FB-7D4CC1BBCCCB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6306446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14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9AE244-A01D-4C03-944C-C45193BDA2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7EEC0-F867-42BD-8D8E-FDBE46228B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01AA66C7-353D-44C4-8083-8DA02892137D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6282920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0E948C96-7C45-4FFC-AA32-1AF3C90DC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BF9838D4-83B3-4426-9F30-49C238FBD817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5E955ECA-338A-45C1-8FA9-FAA6240FF29C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AA5724C0-B8CA-47F3-B611-26C6DEA2F3FA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7062263-90FA-41B7-9C41-4359E7CC9A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478B8535-22C7-4582-9D2C-6271491B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2628085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14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0E2C05-B3CE-4F31-828E-A2152FFC10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073FB2-2CA1-4BC1-AB7D-4C57E76B8B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ACA07DF6-FD29-40CD-94A6-3BDAAF7F1285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9212453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0739F6-5BF0-497F-8537-945BA86AE3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6C7D1F-8FB8-4D71-82E1-B16EB3931E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0D5DCABE-1909-41EA-838A-0C73862B5FEC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5579639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0ABDE3F4-A429-4095-8DAA-E8ACA6B150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734326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CD6BFAA7-E36C-4850-B286-B0664289AC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B481F8A9-AC71-4E02-939F-1357D0DF9EE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1B4B25A-3E79-4B4E-A522-215E31A0C82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E372183-38E1-42DE-9B41-41021D314B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BC05D073-41B3-4157-B09B-B3F8D275619B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743FDFE1-521D-4258-843B-D40CBAEB79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14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0246228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B382BE83-0211-4EF2-9537-29E977333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156037B-B664-4284-9909-2FB1DC2C7E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9EC7F5D-61D9-4F39-A0B3-8BB4CB98BBC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9CEA462-7338-49DF-8CD3-B0CA670048D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E4B9FE8-FCFE-4824-BAE1-E742D4009FFD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5ABCD34D-45A4-4CF0-841C-E5EF854117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14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9827869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7EC994B9-AA87-4E2E-B461-8B300D0BE8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287EF72A-BFFE-4CFD-A483-0592D571214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9A9889C-3646-43BF-B33A-6883CEB0049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F605B01-774A-4E6D-A43A-EC3BAEE4BF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1B607E4C-0D2F-4021-8B93-EED02D7626DF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A6627A92-A57F-4DC2-BF8A-EAFA20A7C4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14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5123549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97EBC32B-B04C-4FD6-B898-A0B6C4E03F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C49C9659-39D8-45BC-AEEE-593EBFDDE54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A340A72-F2CD-4D56-AADF-AB0928735BB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76E76DC-E31E-48CE-82C5-CD17CBBB3A1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262BE293-EE6F-489E-89DC-1C2ADD4ED386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DEE35BE2-899B-469F-9EBA-B735E06F546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14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5124656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181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708138-DE1B-4F69-92F2-3FD8F4A8C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29EB40E2-ACF8-4FB7-B852-00BB72C652B3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982A33-1A66-4CD8-9352-45EBD04109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B3E55035-4C61-4E24-BC2E-039D1C38C7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5829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3BC4ECA3-7BAF-4AF7-AF90-B5D3BE5A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1DB907A0-B3C8-4D86-961B-469E044E2D1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B6FD28AD-F64A-4D0A-9838-568AAE8DBE00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6558B257-AF7C-406D-A5AC-97BDE78FFD55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A7465C0-0952-4952-B4F8-2120841BA4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7578F911-E937-4331-B23C-B1449D26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45879814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9F5B2A0E-8433-43A3-A92C-8C18AF60CD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19109244-95A7-4FC7-870C-06A0472803D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BA1996BD-5783-4CA2-8268-2DC0B21A0384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21AD88EB-613C-4F2A-8043-43E64A7B6522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9AA15B5-42E3-4085-9A81-7E8548DE1E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2F6DC5D1-B743-48A6-8E5A-BB4967D7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33252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E5F42B-B640-49E6-A7A2-97590EA41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FF2150-5EBF-4CCE-8F21-0DF2FBED6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760AC9-01EC-4185-A67A-20C913878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601FE-3645-4DB8-A82B-4DA6B243A4E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252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EB9716C9-3248-4C7D-A8FC-1658C3C4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12FEE806-B726-4687-8A4E-4A13F0370A55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08031868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A0F07432-02BB-4FDB-B201-3559E3D9EF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525576B2-6825-4CB7-8C48-FB0276CC3F5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1A2ECCF2-3993-4ED2-8D72-332D609861F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2503484-D7D7-4278-9B84-504411CDFF6F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1E599AB-2191-4113-BCA8-9C1853122B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DA280B1C-A936-40C9-8FD4-060DAB75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6342631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AD4D99F0-1A33-48C3-9C73-8BBE184DB7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9CB8160B-E450-44C9-8266-94AB77971255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D35F3E90-8CA6-44CF-B770-719D998C7A32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CDFD1A92-65DA-43CD-BDBC-E6CDF0C489D9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46EBB2A-C22F-46A6-BE38-3B7FD98AEE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E1EDDDD1-8C74-4ECE-A4E9-71175383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1848400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DE01C8E0-4412-49DF-A467-698B1421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296E3E33-F565-4700-B5E1-E683DF7286EB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2095961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99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D937E4-7959-4403-9EA1-80AF695C00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94DD5-EE2F-4964-A2DD-A34DA86E9F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B79BA22C-FD0D-475E-8CD7-528D320E717A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30726625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99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1FA4BD-19DD-4159-8123-BE94D1F54A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3A1B2A-2F6D-4A52-B7C2-57F720C25D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BB701A00-B2FA-493B-95B7-54AD1CA271E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101352634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5C4FEB-7362-48B5-9992-84974BB168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332F96-B589-4189-BA15-0232D17B41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54C88BD8-ABEA-4770-B507-DDFD770D1A72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85683710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6AC47938-6180-4657-B2A2-6F981543B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71348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6AF0D7EC-B615-42A9-9029-A921F7B5E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67215CD3-695C-4D8C-B401-3E160BE3597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DF3F6A8-BBE1-4105-8F10-2BA051C93CE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E18D250-1CE6-4950-829B-116B295A3CE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E2C357D-45F6-4FA2-8C37-FCA06F89F564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729F1CED-7C85-4114-92B7-619F4E9990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99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2865748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CFAA4BDC-80CD-44DA-B117-9F6A307D59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DFF2A009-D349-4EDF-B143-F3E2B94174B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2763ED3-861F-41FE-ADE2-482382D9AF0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BEBEC43-B540-4D1A-8F3F-FD16B504954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7E90A42-E573-47C9-9D1E-63BA8AA51654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FE0A17B4-AFDB-4EB6-8E2D-D3ECB83C88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99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0825159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4934A004-A2F0-494D-8E7B-89DC6DAEBA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B9B55732-ACD3-4116-A58A-0FD6CB931F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8228C17-E082-4B73-A350-3D26DAE64D9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B1753CA-4F3C-492D-A4C9-05AD14AB637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4E8535D5-28A6-494D-B31D-E76C78C116CF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56B7DFAF-0698-4498-8741-4D97C6C009A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99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13054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6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B070B-2F52-418E-8C64-660814486F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AD3FF1-F97A-4BD9-B338-E35A5C9EE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D86CEA23-E147-40BF-984D-5C20CD1489BA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677390391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EF3C2FDF-EEC3-40B1-A1CB-D9712BEC8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7BD07CF-3591-4723-B6D3-3F7B441A8D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DC159C3-D835-4567-9C0F-EC1E1D69262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A6A5D22-D55F-482E-B4BA-10CEEB7A693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695708CA-D27C-4813-8110-575152352B99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01D7C1E8-D2BB-4243-A3BF-662BD415D4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99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29659193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EDACD9A6-CC27-4967-B601-1FD125373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BFB15DA6-9CF4-4DF7-A406-0F42F1691F0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3F89E39B-0F9B-4711-A495-F86627D0797E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C19411BD-3C36-46DC-8A5F-ABFDB0E20E11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6694D1D-704B-49E3-B34B-4AB51C5CDF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7483F46F-3EF4-49EE-9860-4815BB37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8431048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0EE7C828-A674-430C-B118-243976D06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466B324B-E397-47A9-A17C-B5D07F419E4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B9E5A761-3375-4C9E-BD24-241F4D44D0C7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F11F5B91-E4D4-4B17-A20C-EDA89D3EB9DB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A664801-A787-4887-9447-3D10573B17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FFB7EFE9-6C15-49C2-AFD2-49E75A89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6306627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086ED239-72AC-4987-A82C-442C8262DF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9C5B9A9B-05B2-4F0E-9014-25EFD4EE142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CE90D6B8-44AC-4F16-AAEC-7708922707D3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838FC68-9DF8-4C60-9986-6C84C3E30712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5DBDA46-59BD-4CED-8024-2C0B915AA6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BA20F3E3-849F-43F7-9EED-56FEE7FB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82965022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D7264783-D909-4B20-AE1E-BEC4A1B4CB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978E6967-800F-4EAE-85A9-FADCC5C5D487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D844B9E2-7540-4461-906D-86F461150FCA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ADC14831-D930-4F4B-98D0-48ED8B55AFD9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940FFD8-4C28-479C-A622-F5A974ABF6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0C56E637-EDFF-4026-9665-F55A14BC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7863426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0E22FE05-664B-47F8-99A3-C61ED7E4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D953ED4C-4137-4303-B7B0-4CF528957428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9658135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82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BD013A-C0B4-4011-921F-88EEC61D22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C173E-960F-462C-84AA-873790BBDF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D4A94148-7019-4BFB-A1A6-0443ACC74436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16077285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82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AB4088-27E7-410B-806A-B9440C2FCA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A8BF21-D64F-428A-A5AD-3917B7E062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96A5D5E4-1080-4991-9360-1A6FE3FE416D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0104430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5BBD43-2F0C-42EA-B8FA-83BB127B4B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562194-0000-411E-810D-4691854EB2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98445123-C95B-46B4-B6DE-048119ABFBD3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9116441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E4095BAB-2509-4669-8034-12099542A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1659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6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BC798E-5C31-46DC-85A8-3EA539B324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F4DD8D-9075-4A61-A4D9-1C45BAB10C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2AB6611C-A723-4188-9361-EFE115268432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36129730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6506135F-9CDD-498F-9B5A-BF55B2BE41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BC5138DA-3DEB-4FCA-B318-24CAAFEF73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D0C8638-9F8F-4E21-BD10-EE0F17D61AC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B648EF4-1170-419E-A123-28525EDC192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62E5DCBA-0867-4CD0-8124-6C19F8AC36DE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4F7893F0-B184-4FB3-A9D2-B9270E1F82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82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471467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CEE0F772-9497-4FE4-B536-534CC29986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F8F447DA-E83D-47EB-A685-FACC992D7B9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EAA8996-92E3-470F-B924-1C834153B2B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FF785A8-D5D4-4EBD-89AE-C3FEF653F55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D198B6DA-57A8-4ECD-B68D-BA2E38BED5D3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A2676784-CD74-4862-8FA6-BDB745BAD5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82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68852369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E2865E1B-C828-41D1-B12F-62E3F50A35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9CB5A385-C85E-4EA1-935A-75C155AA5AA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0F6CA7D-A7B5-445A-AB51-DBB6504BE8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5E852D0-E4FC-43EE-A18F-B278D26CEE2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4CD87AB2-5C93-468B-9530-D69805E4E39A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68A8CD7C-F15A-464E-B2B7-CBF681475F8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82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40251652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BBB323A0-7873-49F2-A40C-49706E4A87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EDF87BF1-16EA-43C9-AD5B-66255BDDB3D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BE56073-CE94-473B-9A27-1432F358F87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92B1BC3-66B4-4AE4-B28E-BFA27F06057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616CF725-52DB-46A3-BCCB-687032C39FB7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448C33DD-B58E-42B3-A892-F4FF79F4DC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482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4915774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63DB3-DE7A-49AF-B568-6415B82BF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CB474F-325F-4401-B6B6-77BC78139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36E086-2BD2-4089-B03B-12C5B57C2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5EA1D-E594-41E0-A337-98AFE5AD952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307887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4F9A84-0DD8-480C-9E1F-B6774025B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9F3C0-F493-4B0A-A37A-0BA521FDC4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580107-CD6F-4056-BE9D-E85DFC83D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30CDA-82BB-43FF-BB8C-25AFE0D8544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487662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1DC34B-4B68-46A8-BBAC-E1388C252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4673D4-2B63-43EB-93F2-B5E486816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DE104-3A17-40BD-BB15-206078210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865E7-49FE-4DF2-86EC-A21100434D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974193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63D06-966A-47C8-B651-B1DEB1C56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272F2-3DE5-4CE0-ADCC-B8DCC99B4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9FC3C5-5F70-4550-9B93-A4D2DA606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C9BE5-A8A9-45CF-94F7-61FEEEADB9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79298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8EE4E3-D5CB-422F-A62B-719FE1C93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D53D14-91E3-4431-B970-AA42CCA32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82A934-32D5-4B2E-913C-355DF5A7F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6459D-2051-41A9-84B9-F751574668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856100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49CB54-4C05-4DAC-9897-1FAAA4302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31292A-3F0C-4508-958B-ACE99BFB2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67607E-4E29-4EDD-9747-8499D063D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B5659-EF71-40B0-8AD3-85D0C7CF32E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3175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4F750E-6172-4D17-B743-FDA4BC881C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401EE5-B4F4-4D77-AFD5-2B58661CBE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E5891B95-7A1F-46FC-9172-E96C7EC58E8D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88603528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040B03-0254-411D-B82A-F1571F4BA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0D1DF1-5866-4825-B38B-F26AD74A8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256BFF-6DC4-4038-B062-DA801A80C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A02D0-31EC-46E1-B4EC-3938EE54E32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753912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752AB5-1AB6-46EA-93E1-68556101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F9DC6B-2DF5-41AF-8FFC-EDF643C72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66912-AC9F-42CA-AA1B-51D34FC78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A3D9B-3276-4C39-BAE4-4BA508BCA3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07208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D1485-A638-4DE0-A703-0BF76BEAB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BB8001-63E9-441B-9600-46D26E497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3B2F7D-F93E-45D5-B13B-E1BC28450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F6C28-8853-4D7D-A41A-788086EA75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617072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A11DA-EBD3-405D-877D-935119804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962681-1111-4A17-AB90-0E3525A96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888CC1-7067-44B2-BD2C-C6C20BB4E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AB016-D9D1-4E15-AA63-AF1FBD831D0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583532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FF5B26-D0E8-4947-9BA0-1FD2166BD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DE6D8-2802-4606-B783-C90C3B263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91B30A-A236-48D6-A682-797657159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25024-8E23-43E6-8E4F-A912874D440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812653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5CFC65-F5A0-4B45-A681-83D5EC9AD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4CCB0-4DAE-4425-A10A-E107A4FFA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384704-8C35-4244-A464-D8EEE0A64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7B931-39D8-40A3-B8B6-40B97BE2B0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18570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1B7C8-7C9A-4706-A46F-A306966D4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8F17A3-E4FD-4C6F-B992-19321BF0F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42A3E7-9439-46FB-A6D8-DE4D8C635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F0F2A-B6DD-4B9A-86FD-D2667BD0D47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865057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CE5D0F1-D6B2-40C9-BFF1-787C33280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A70D5CF-C28A-44DE-BD35-0F4EDAC19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5AD9B68-190A-4806-A817-6ACABB18C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EAA29-25BB-4997-923E-FBF2B3D16CF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727195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1C7A2-345D-4DF2-969F-48550062D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62CF1-AEBA-4B77-A772-A14D459D5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7A1A6-320A-4841-B6E8-0BCF7F246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49A80-DB5D-439C-91B9-75F79D775CA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978874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6"/>
          <p:cNvSpPr/>
          <p:nvPr userDrawn="1"/>
        </p:nvSpPr>
        <p:spPr>
          <a:xfrm>
            <a:off x="0" y="3716339"/>
            <a:ext cx="10287000" cy="2236253"/>
          </a:xfrm>
          <a:prstGeom prst="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050" name="Picture 2" descr="P:\Kunden\KGU\Bildmaterial\Gebäude\Gebäude Uniklinikum u. EWbau\Erweiterungsbau\Bilder frei für klinikinterne Zwecke 300dpi\EWbau_Ostseite_Landeplattform WernerHuthmacher 72dp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66"/>
          <a:stretch/>
        </p:blipFill>
        <p:spPr bwMode="auto">
          <a:xfrm>
            <a:off x="6880266" y="3860339"/>
            <a:ext cx="3429016" cy="19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:\Kunden\KGU\Einzelprojekte\2012\Jahresbericht 2011\Inhalte, Lieferungen\Fotos\Gebäude\Titelbilder\Uniklinik_28062012_08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53" r="725" b="22235"/>
          <a:stretch/>
        </p:blipFill>
        <p:spPr bwMode="auto">
          <a:xfrm>
            <a:off x="0" y="3788339"/>
            <a:ext cx="5093999" cy="20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9014" y="1484785"/>
            <a:ext cx="874395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646464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13433" y="6376244"/>
            <a:ext cx="936280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4D4B46"/>
                </a:solidFill>
              </a:rPr>
              <a:t>Das Universitätsklinikum Frankfurt/ 01.01.2014/ Prof. NN</a:t>
            </a:r>
            <a:endParaRPr lang="de-DE" dirty="0"/>
          </a:p>
        </p:txBody>
      </p:sp>
      <p:sp>
        <p:nvSpPr>
          <p:cNvPr id="9" name="Rechteck 11"/>
          <p:cNvSpPr/>
          <p:nvPr userDrawn="1"/>
        </p:nvSpPr>
        <p:spPr>
          <a:xfrm>
            <a:off x="0" y="3716338"/>
            <a:ext cx="10287000" cy="144000"/>
          </a:xfrm>
          <a:prstGeom prst="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26" name="Picture 2" descr="P:\Kunden\KGU\Basis-Material\Logos\KGU - Klinikum\Logos KGU\Logostudien 2012\Ausarbeitung final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27492" r="22888" b="36887"/>
          <a:stretch/>
        </p:blipFill>
        <p:spPr bwMode="auto">
          <a:xfrm>
            <a:off x="6937470" y="44624"/>
            <a:ext cx="2961342" cy="112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20" y="3860340"/>
            <a:ext cx="1458862" cy="194514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8570385" y="6237288"/>
            <a:ext cx="1305849" cy="504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Ihr Logo</a:t>
            </a:r>
          </a:p>
        </p:txBody>
      </p:sp>
    </p:spTree>
    <p:extLst>
      <p:ext uri="{BB962C8B-B14F-4D97-AF65-F5344CB8AC3E}">
        <p14:creationId xmlns:p14="http://schemas.microsoft.com/office/powerpoint/2010/main" val="401048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416C5E28-4763-48B2-8001-4FD2620BA5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784077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4806997E-82C8-4CF4-95CB-C73F3EB9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5DFF8C47-E06B-48B4-B1DF-A5105D2A7B9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A74B576C-DFCA-44BE-8EFB-A0D6DDE804A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F3B01C0F-295C-4ABB-AC68-237A9EB81392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263D1AC-7D78-4272-8322-1B8E30C1E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DC21361E-5DF1-461E-89FF-37FB2B8C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6809083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4A727BD4-AC9C-4738-8CAA-3DEA74DBD4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4598C422-F2A6-40A7-BD19-C305B2A542F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B99B9D82-AE90-4C9D-ABB5-68263EADE93C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C66378AF-2F41-46B1-A465-D45C97E7C984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2620012-297B-43EB-B1A0-08D88771B6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585BB6C9-9823-4B2B-ADAB-087F108C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6733731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59545AB9-9AAF-4E15-9392-A31D27CC12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14FCD1CB-47A1-47BC-9B30-F132F4CC9E1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68AAC9AD-90F2-4D3E-B921-9C150D0D80B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C2813270-E613-406D-B031-6A9EC5662C3B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8699FC4-F0EA-4643-8F14-64A940B8C4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E3AA9DF0-FB72-485C-A780-6AA6FE7BC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34234928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597072DD-1077-49BE-915E-FDC1A8E4CB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1F6FD6C8-634A-4FF6-BE91-CB2FC3EF9212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6AEFC5CC-DDCC-47E9-98FD-B56C52C4202F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D944D547-FE03-4F04-A9AA-130DE5DD04A7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E550B8E-FDF9-4542-B104-51D1125303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982588F2-5F8B-4A28-99BC-9AB63A3F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83988839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E1409FC9-1805-4FB3-B557-F502EC83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7D48D8FC-3602-4F03-A4FF-79D8445E7681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282079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2E2247-2FD2-4CF0-9635-DC8EE0DF6F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6EFB7-BE1C-4703-A1B6-3369F4B8D4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73FD4F6E-2919-4098-8F2F-87EB5610FD09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91917798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58664B-8037-454A-990D-FECB049FF6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AA8055-AC0E-4679-B8D2-A722FA7FDF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D9C75F52-70FD-4B6A-BE12-45B94F6902A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622655490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8B00BF-34A4-42D9-AD0C-EDC1361890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4DC65B-D203-4F80-98D1-D59569C599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A40EA9DD-1DA7-4465-991D-F1D8D0880442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43896713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288EBF96-9D42-48B2-8C04-2D57FB48E9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65737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0103C481-CCDA-42D2-BDE3-A1E226F28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39E48890-B572-4A04-B3AE-AF1169DEFB2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95D2041-5BA8-4154-90AF-E609C2BBD6A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0A1A268-59C8-48EA-9CAD-DD5BA4E1804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BCC0199-70A9-454C-B9F3-1049B1BBF320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055824BA-B917-43C6-9A1D-5C90F943648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03980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0C1CB198-5864-407B-8FC6-12EEAEE13C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18F7BF6F-8C0A-4F5B-813B-E1AB324CE3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36B62C3-82F4-4187-9828-45648AA3F3C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1368534-AB68-4BCD-B3A5-6FAF21058E3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49CA2FFB-F75B-4585-BE7D-DA551454DE5F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449C77DD-9DB6-4424-AC47-8BCFF218DFF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5656175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AAAAE9C6-CE9F-403F-A912-496F886E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00B3604-6CFA-420F-A404-3BBA272556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949981D-9C94-42D2-AE9B-EA92957E946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6DB0842-1158-4B8A-BE36-10E3E917132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D4BF2198-454E-469E-8CD2-6BC53EB868B8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D68BA82B-C00D-48C4-AF7C-90663158180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9139853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11BCCC25-AF9C-4FA0-9516-4FB8B3326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9725EF6B-3809-43E2-B5E3-1095001E942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B80B2FB3-31D8-4435-917F-290F645105A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0751835-8CF7-4E5D-9A48-BA2A77301C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8459C9D-C553-4903-AC5E-2D597BD73B31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DA36D1FB-5296-42C3-93E6-EE7EEFEB5CD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24640859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5E6AE80C-9B69-4808-B0A9-67929CA39F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CD324267-C5C2-4147-98FD-2688FF26E2F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6FAB10A-F71F-4001-B321-1EF9F748747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7A8956F-800F-4AD8-8F13-4D212DDE0F0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D3F58E3-B1FC-444A-89B3-F580CCEC0591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072B2C95-1C20-43D2-9129-91DB452B6CF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3537691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343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CA9A28-A31E-4C6A-87F5-2381330A5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4C2BEDF0-1D99-4C64-976C-C6EE297111EB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0F54FD-A04D-438C-8FC2-75CDE058DC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6CC53ED6-D636-4CB1-988A-95DBDEBC45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64812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1815EBBB-A256-4C0E-942E-BB82EE2AC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D8B17671-5013-4C3C-8412-C427078489B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212A412F-5E9A-4461-83C7-E84E5BBF3DB5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A418E669-2EAC-4A74-BA74-EF0FF252BEE0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D729320-87B6-4F0A-870A-C06A18DC82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F7D36824-A1BB-4BE0-BD28-0E4030B76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3233323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D363ABA3-F3CD-47BB-85CD-ACDC4F2BC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8B6258B4-BDA7-4C2F-A218-CCFC4CEC7E3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D57B7C7A-DF70-462D-8A49-1FC355A6FA5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0CECBFDD-FB22-4000-9D5B-7290A5C18D66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BEDD4BF-3588-4EF2-95BB-80C9D7889D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B3AFCE51-6FC0-442D-822A-CB927F63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834967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C85AB684-2F0E-4615-ABE3-82617E35C3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3A0C6803-1B70-4BFE-9E07-8EB22B58455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E14DA12F-75D5-47A5-8259-9509123C8ADC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CA653AD4-94C2-408A-B67A-3BCB571AEBCE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E4289AB-10F6-4573-BE3F-1C6F0998D6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2BAB26BE-5F72-4D27-8E3C-AF5877B87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4245539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1CAB00BF-FB97-414C-A1C6-A0328547E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6BF9F647-D526-4450-8523-CBF2720C43B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B68C9425-FB07-4865-AC6B-B86A8E18717B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B18B0ED4-9ABE-4950-9E4D-43C7C6BEA911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6E0DBFE-82FB-4B8E-AA92-9EEDEDE3D9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2F3BA424-377C-4293-9077-B47A8B12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21700817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768D95E6-DF62-46F8-BACF-D4CCA165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0653DB09-4869-485C-A332-5C27B21B7B25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680589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BA6D1-BB1F-414B-9FB2-85EE0740E1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CF743C-1EE8-4D3C-AA7E-0B581AFBF2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3D6CC768-487A-419A-9AA8-CB0DA2E4DA0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3143939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17BAE8B0-4D05-4D5D-8211-7EE45461D6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18BD3185-0CC5-4576-8052-E47C333BEF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C14B0F5-857B-4A1C-9DC2-8E0B56BEE1E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B16657C-9606-452E-A488-3E342CE9CAC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E0FFD174-6FE1-43CC-9109-1E56D0DB3006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00C93C44-0D79-49B0-BE6F-3C5BD636B0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9879756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8951CD-CCD1-4755-889F-E394F68F13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468C35-386C-4917-AD00-FB26E4193C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2033CD23-B1F7-412A-B872-C6A6288071DC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658517512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8FBBB7F-0EA9-4AB3-A55A-C2C3C5EA73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538554-B935-48D9-B6F9-74FB8E4D7A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AC4490F5-BEF3-41E0-AB4B-C2BB4B502D13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8205345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CF7BC80C-13DF-4974-AD34-EC9D8D22A6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92558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C8091C05-84BA-4E48-8D5C-0C1CE89B06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91AAB930-D80E-4483-981A-B6504E532E5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3A0B889-470E-403F-9965-3DF5A8226B4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40A844E-3888-4A0C-A7C5-447A39925C9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CD5A511A-5AA1-4F90-B956-2BEFC8F41259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C869E9B3-58FC-4E6A-9C33-0AC589ED833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7103953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87B6F853-84C0-44E7-8173-6AC1BA5D32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BD81703A-09FE-4C87-8D02-C3A267B6A9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B889C1E4-FF1E-4B2C-BAB1-E959F43AEE9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76FF544-60A6-4D0D-AFA1-4FE58FDAFB3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B986FA98-E19E-4718-91AB-C02E8FE85F59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7DA66822-2FAA-4980-928C-039B5FA964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15278081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B38CDAA9-6FA4-4F9B-A7F3-0C160A3DA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F2786547-B1E8-4A23-82FB-85538A445FC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D82228C-2CE1-4007-A575-08429AE26D5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1D957A8-C365-425B-83E8-3663CC686BB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DD2F04B-CA00-4744-88FF-4AB6B04A8C20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A78C7BE5-CF49-4C38-AD25-5C69451553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02755309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90ED1F17-B4B6-43D9-890B-6A8E6D1C7D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E6A19242-BF40-458D-B6DF-9BB0929554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11CA529-6BCE-437B-849D-E32C62FA443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B93373D-520E-4352-BCE4-7FF706DEBD4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D5530D7C-12C7-4A63-AF26-B01C8E6C3783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395657CD-37CF-48F8-9494-7C622DA6A4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0689378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333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2233D2-5FAD-4F7E-887F-B8AFB497F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26B0882F-278F-4C2A-A54E-5A9BD8C8BE9C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AABC8B-0EA2-4AE3-8F74-6CE17A3728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231BDF6C-851F-4260-9343-8EC0DE82842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540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C3970881-247A-4E35-BB6F-1318A7F419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C35921BB-5377-4DF5-B8B5-64C0B126037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6D63766-93DC-46CB-AA1F-90E0E368268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D24837F-F1BF-4E9C-8050-2695F56A3C8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08DEEE88-824A-4358-9BE6-F23748CB6E28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8051DCB7-6E32-435D-81C6-A66A952EA1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02543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8C2A6745-D599-4767-A3C0-C37A992693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22B2A888-A35C-4D7A-A9D0-775B4979328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D6CAB75-471A-4B0A-957B-F2A8CA37CB3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91F2D4E-2323-4ED1-953A-63F4F93E8BF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2783F270-B04B-4CE3-A925-49750EAF48C3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F8150D05-C1BD-4D00-85EB-46FD38F085F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006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361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151282-8DA4-4556-8D99-470C06D05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D619C1B5-95C3-4846-8964-CCF8F4D6FAB8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85C70B-8749-4AC2-A64B-684C23DE5F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32E2D74F-00D5-40E5-AA37-50132E7070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088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440713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8342BD-D0A6-44E0-9547-EF10B61ED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EA9BC0-88A8-4D0B-A6DF-A8935325E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F1B910-BD33-4F7B-AB4E-2D6E09225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23B97-255E-4739-B600-42F47FD761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127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5FEA63EA-CF9C-4D2B-B4B1-1F2F54C7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AA70B2D8-6548-471C-9077-F7DED3C83301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B5ABD24B-6D45-4FF8-8977-C06B2CB469C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D5BEF0E0-2A64-49AE-A725-128329247552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DAD4B2E-8EE6-46BC-B280-0C3F36A2C6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1AE72B82-80F2-4E15-88BF-7054A4675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5657376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F38B396A-97DC-4C9C-A5C0-4EA29C95EB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DD7B0B37-AE79-450F-9CCB-38C0950B24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9D7A99AD-66F3-4FB2-936C-3C3E0AF6178E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EAE0B072-6356-4F8B-A8F6-79D565F6E004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A43160A-170E-4743-959C-F70D06E21B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E1152E53-7639-4BF4-8E7C-38251A5B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539629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DC884596-9900-40C4-904D-A483AE86EB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F00427FC-5594-4361-AE72-E8BF9E540AF5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D8DD3E59-B2DF-4D20-B367-83D371894BA3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61B27090-439F-4AA2-B12C-B1DD54F3B804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5699750-9C14-4AEC-A399-9C2882A665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7E70B413-BBD1-47CF-8567-A48CC2D9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2764767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4997FE92-3475-4A55-892C-42F8E8D42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D6886967-67FA-4FA6-B8B4-589DC7F73F8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81B24679-BC95-4BD7-B6CA-6257F137DBCB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76BE0013-B598-457E-A8A2-CA86C14FDA9E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2188A26-3A9F-4366-99AB-6B3207FB50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831B65F7-DAD3-40B8-9EB1-55AEA9EB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80212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E8C815B0-5F08-4810-9A00-51EFB34C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6FFF5B8B-B9E6-4563-B7CC-7EEE02249CAC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8898615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3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1EFE94-268E-4365-BC80-653F10C60F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17DB3A-ED40-4C91-AD05-44D5ED2A03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35AB65F5-DBB8-4C10-AB20-D4331D377F64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191749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3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5DE40D-35F9-42B3-88B7-66A2694CE3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5421C1-F319-48F9-986F-D20B6B16DA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036F2DA2-96F8-4643-B959-DF02949C97E7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5806516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EEEE6E-2481-4B83-B970-8F01CBB6F4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108412-49AF-46E1-86B5-D3B0D37D85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4339B413-71D7-4A54-8F57-00D2DE1A4AA4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55903983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4D2E16BF-34C4-42DD-8BF7-E8E3773725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0204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FA2CCACA-C036-429D-BCED-D840CA4913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24E6B54A-F1FC-4A39-A3ED-31C1CDD5F80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37E2521-6DF0-4647-8944-9B54F59C192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F535D7D-1D7D-45AA-AD09-D551B9DDD0A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5F145AC4-8A9C-4D8F-B27E-70A996C34187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40359CFA-74F8-4D63-99EF-3703D3062A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46741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A0632-F769-4ED3-BF52-2A0C94C6F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B0E2BB-3928-4B1B-89A1-EE8765F99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A9867-3A0B-4D52-915A-70754C9B2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14F2D-2F45-4548-A493-19BCC337369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6325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A5483827-3FBD-4C48-98A3-35636CC6A6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B8A9C83-7481-4531-A47D-DDF2F9573A7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20D9827-84B8-4109-AECB-DA4626D9C8A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52AF693-122B-4086-97DD-7CA24300C95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A5A96BC-1726-49C6-948D-7745B824EF26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AD1421C9-81D2-4B08-AE85-25FAE5AE267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162672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47D6C6C7-473A-45B9-8BBB-8C87BBC56C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2CD11BA0-2051-4303-AA33-2A8AA246A13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8840D2E-9031-46D3-B17D-45C35548ED1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B2BE66D-13BB-41B5-A589-7B75028E734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4EEAB03A-8D7F-4DF6-AB66-584359C425EE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C2E4C1E1-813F-4650-AFC5-E18A3CFFDD8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473521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D13EE32C-BF80-4B27-BAB3-C914002FFB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0A1A1C1A-2095-4AD7-BD53-786D44DB34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ACAFC88-1D4B-4DF2-A3B0-250D2E1C0DF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CA44945-5EE5-42A6-A654-3ACACD8A814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7430FE4C-D241-4989-9D58-097F45207118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F05E1ECF-9F3D-42BF-8366-F19E224943E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414226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357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4CC0A4-3A4A-4F1A-A2B4-F7A5F70FB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E6DBD9D0-6C21-4ADA-9C48-95FFFA51CAA6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961454-1C1A-4B97-A6C3-223B1AE1E0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2D16239E-9286-47FA-BA69-08DC8FD1E9E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5822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EB387990-766D-4680-9468-A0F4E1F6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961CDA8F-9D40-41A1-9C3F-3E998A6C03C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DBDF2B99-B11B-4B06-8AAC-41772BB76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AF2DD7A7-F6F0-479C-B3E5-D7855825F7CD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FC70D7A-0CB2-4AAE-ACBC-E3DDAF63F0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5F032004-E77A-40BC-B30F-15C01722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269373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A77EE78A-180B-4F5B-95CA-C790223455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72B7C792-82D9-4D79-8989-5720A3DA9C2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6ACB674C-775C-4235-9890-DDE58CC6164D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3A2A155D-7BF5-44DB-8BA2-63451E4F91C3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5B0E6AD-00C4-499D-9605-AE16FEE69F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DF9A0B89-C983-4FDC-9344-F38AD22E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344844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FF7945F6-0A22-4350-AF80-2F63599114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C7CC0241-21C0-4A59-A045-68E71EB6D957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2C274392-9755-4EDA-A556-4F12E8CD640F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11BB974D-685C-4D69-B1A7-45409587F0ED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159F8FB-5B5C-45DD-AE1D-4C37F55717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34098254-E101-4B6C-A8AD-EF1B2F30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6551919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2D02011B-EA3B-453E-902F-D5F8F6D58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D7C40F36-09A5-4C3A-8EAB-149782F697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AD60A130-516D-4917-9CB3-D046BB8CD8FF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2AE2362F-D4EB-4390-8283-5F5D2D2949D3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977AA7F-A29B-4BDF-BCE7-E9BA9D8B5D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BFE74383-8356-45A5-AFEE-B0CD736A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346914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DE69DE5B-1A70-46A8-9BE4-E08CC5AE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98C76836-4AE6-42C0-B65E-713057017993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40932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0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70DBF5-DA0E-4A98-91BB-91BE819C94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7E1C7E-4E33-4999-85DE-A815C346B4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74A46136-DD38-42A4-85D6-A1817344B941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269838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AE4528-B7C6-4C46-9910-487DD12C7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C0CE43-31C2-4C76-887A-6B6AE4A7E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7CDB25-9725-41D5-A9AC-6D24FECFC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CC79A-7A6C-48C8-A976-0F083310ED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8770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0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908EFA-201B-4F43-ABD8-657292FFE3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1EE554-8F11-491C-8135-60B6FB7174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93AD621B-CFEA-40CA-A7E6-A2AEEAD676B2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718048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8203D1-CD11-4087-8872-9FC52B8551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A66E85-0214-4CDA-B65C-70E885B4C2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07EA365D-0920-4BE1-AC41-214EF0BFEE0B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31469733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D63FEDF2-4EBD-4038-B56D-203608EACA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81138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0A761E9C-8D1E-4DEF-B251-FED828E6F2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DEA29F7D-9CE3-4093-98D2-07820647D2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465C78D-9585-4467-9D1D-0A83F18D326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A0C9BD5-3AF5-4C61-95F2-CC444301DF2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724E2F8-2E76-4CE8-B0C8-ACC2AF01827D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BE752BDB-75BE-4BD9-BD0E-F208D15F3BB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314525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5260BD0F-7D9C-4924-91DF-6AE82020E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18064991-316C-4070-877C-B41C8B384B4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9F3EFCA-72B1-4DEC-A4FB-1341B730E2D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295BD9C-ABC5-4F53-8645-8EE57FC604E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3676ECB7-9B7A-4A84-BD1B-C0684D0DD571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E08E4A4D-1C97-4AAE-9005-7B801C92DD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531982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719EC3A0-3EA7-4CB1-80A4-3DA11B6A12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5B7A0830-3FA6-4651-8EA6-1DC32AC6560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D2F7BFF-5917-449F-9B8B-F9BBB464656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328622B-73EA-4714-A84C-F40553DAB05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A689BFB6-6903-4B3C-8A4D-6E7CE033548F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414DD1CE-D940-4C62-B654-8DF703FF2C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801647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1D5F3592-E9ED-43AB-90EA-074A9919BB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92EE1FB7-F0BB-41E4-98DC-146A6C8CE5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C6ADB93-4640-4798-AA36-78F0B270B09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81F72CC-F500-4B91-A1CC-F795BE71F31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DF511338-594C-4B91-AB94-ECFCC84E6153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4D6350B7-DEA6-4B48-88E2-CDB099417C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1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8888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351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35AFF3-D2B8-48A5-A5A8-D4561818A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307A7952-4254-4779-9904-50D4FAF5AF20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375FFE-1BCB-4CB9-88CD-DE9D94A246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D9EF38ED-5976-4DDF-AE27-E696E9A75BB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2925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87B833E4-EB86-4978-8110-FE7957202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C786123C-73A7-4469-857B-DE67CF75B471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3BF8EBF0-5DCA-4C1A-8C39-4566CE9BDA52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BFF056EB-112D-41BD-8E8D-61A4BC434E12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6AEFA84-28F5-4439-8B24-74E89F552A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83B5D212-180D-423B-9F5F-7F36EDBA8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755853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20701B5A-F198-47D6-9296-A056A1FBDB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F6303AB5-2A03-4892-9A50-2EFAFABD66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55F75581-C1F5-4905-9A5A-DF09483A960F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ED331C2B-FB50-4E1B-B1CB-75AD76D73CD4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1051203-BC58-415C-99D1-6AC2F9E206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BD0BFAD9-0395-4291-9FC0-AF46BEE2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95061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D90335-85C9-46D2-8735-FD06DECEE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606B8C-1979-4616-A85F-09260DE8E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7665B9-FE65-4B26-A285-8FF15F77B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7FE80-69D6-41CD-B7E1-4BF1DF6A1B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52398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3A6AA390-C482-4C33-B334-D16CFBD91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7D154A44-95E1-4894-BB2F-034154CDAF71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3CB4B3F1-49B6-4398-83CA-8145F18F29C3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FC07FB60-AC1F-4815-83ED-096D124277D9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0ABC3BC-F225-4E27-A7CA-E5740AA6F4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3465C780-6266-4B5E-8273-70EF58256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4139128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87267A3B-111E-4B54-896E-61DC786478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62B9A3AC-6037-41CC-B9CC-CD8A4A955085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17AD21E2-3CF2-44B6-895A-7ADACD7CA4D4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41732490-8304-4F64-99D5-A483E2AF9637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274FB62-CE80-4300-8195-964464D61F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8B51CAE8-F82A-471B-BA7C-D9499CA6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461527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A2EB701E-A322-4EDD-8703-BBCFECD0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A06C43AA-61CF-4AF9-B470-D93B69762245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475661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D81D0E-FEBE-4193-92B5-814544CC05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D6D1A7-E7BE-4AD9-8FC6-2408DE08CE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8414A6DD-C434-4432-A26E-894E72D3DC38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41637725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7BBD95-3E35-4B4B-80F5-5A6127D1E5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7E3A4B-C482-4905-9DDE-E679B6CABA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FB18220F-6285-4123-9910-E833632D285D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31556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CA21EA-14FF-451E-A9A8-39B008FE95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02CF87-7D8B-4DFF-98BC-F5F25F378C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51DC51C7-3934-4331-86E7-60586BE5D006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5599687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93442948-94DF-4002-A767-A16674B82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4688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489EC2BC-D948-4F0F-AF21-1AAF70300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9FC201D5-ACDA-484C-9766-896C9A41CC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862B89F-F6E6-489D-8CEF-A3F3ABBD423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B8992BD-8361-4E6E-9E8A-A676100D65B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4CC6FBA8-375D-4F75-9542-D23A734A71EF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BC3E4862-2D41-4E0B-9582-DECB48586E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662312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E330A87D-1376-435C-9D8A-9C448E34A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447DED51-6421-4C13-A617-021F230B3C2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9680B60-5D02-4914-B1A5-AA034EA41B7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06E71E0-6DE5-43EE-95A1-1B6FAC94843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C077EC7-EE8E-42E1-9659-6CE848772C84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12CB42B6-5340-425B-9575-8B0109A652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106674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0ED457C1-F581-4502-9915-D042CED828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54FDE49F-9F01-4FF2-9D2D-43EB3BF61E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C0E7859-3722-4CB0-9C47-66DFA49A88F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BAE8D29-FB85-41CD-A062-00FEB9B15E7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5DA0CCAB-74D0-4FF8-92BB-47C8C43C4DE2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B3ED6CF6-83CC-45BB-85C2-63525D6F87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847446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8CBB0F-C6D1-4C65-B4BF-4B2D04AC6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609964-6699-4259-8E04-04798868E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887AFB-C898-4E34-91A3-7F1A8C265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14A6-A0AE-44D5-B87A-2E870D997C9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592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A4EADDA6-4BE4-43D9-B7BA-ACCD419961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4943B913-F4D0-4610-9526-A24A788A512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E6C4C2E-4ACE-4070-A9D1-F22B42E159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264ACCB-5343-4C12-924B-3BA1C34F081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D0557501-D23B-4901-87FD-34B8A2362975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F893874D-33AB-4125-92EA-47894EB71E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6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05826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343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56C751-CD1D-46BC-BE79-ACC7F82AA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FD0C3F23-B017-4C30-8881-B1721ABFCCAB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FE745B-5823-45C5-BC45-86B55CFFDA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D484DADA-7CF7-434D-A429-87CF3196410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967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5F613AB4-C15D-4492-A667-E91B7C63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A073687D-9965-4F93-A159-50563494DBB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C79BD33F-2F0A-4568-B8DB-870CE9022267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F6763BF8-2EC1-423D-9CD5-626B44CC6740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DD8ED1D-41B7-40B9-8B22-3D701225AF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1A7FAB0B-9148-475A-97AD-2EF02E50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01895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80DF438D-EF1A-4577-AA97-13151A75A7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C472E96E-A1E6-4230-BE86-63263B1A100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835845AE-0465-44D7-BDC8-5290B55C709E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7187C6ED-06B6-4FC3-A367-D28DC656FD8E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9E2128A-F082-4AE9-9248-B7214F7E08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4F8152E8-D904-4A64-8F8A-C7B188D4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218554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1CC05899-6BAB-4AF4-B16D-E14B6F294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2F0BCF74-2D7E-4870-83E3-B7725894F2A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514A61C5-7F3A-4172-9A0B-38C13693E450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520CA733-B58B-4847-8A90-46B8E8B9C7A3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07FE065-0DA2-4506-9467-98099315F0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8945C5F4-535A-4A05-8719-4D95CABE8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273332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B525B81F-C413-4FFA-B1A7-021F6D0438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E8B3E5D7-D175-4454-BDA1-A4D372B2C96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DC2D520C-6610-41C2-83E8-1DF013A6869F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2733B7D0-866E-4657-871A-420AF176C9AB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92B34AA-958B-4CDF-A925-4C6D3E89E7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EF2941FA-B7EE-4B56-9337-04C1E7C6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70225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E5C2A337-8D96-4082-8300-93E07581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4A844546-260C-49DF-B8BD-F1D364154B0E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2314979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BF0B31-9579-4F33-AB12-E277703917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7ADD94-944A-4E6E-BB1A-79C07D4A78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FF866D0A-04FA-42D3-B5A5-662391F7A42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43129774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1EF2B5-98A8-44CC-A38A-C44DDB1779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62940C-5CD8-4C5E-82B5-FB0D7C78A0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DEE2631C-1748-49AA-9B53-1FE0298C1818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44870418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A76C7-FA41-4C5A-A493-7FEA0CCD47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387AC7-EEC7-4F33-AFD0-7069952DF3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22913DFC-7BF7-4D4E-A6E1-379109E764A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1215839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2725" y="27328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CF023-3829-4D44-9B03-7FC94DDA9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C0D48-3034-4895-A8A0-E785E0790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89222-73C0-454C-899A-5EA8EDD6A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C03C9-8C0E-4AAC-8080-B01FC0F683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3340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60AAC937-20FF-4C4F-81CC-4B75D52A2F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94917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C2C40F80-F43A-46F2-AA6C-26C748EB1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6F6DB0A6-5302-4F7B-8CDA-9F912DEE31B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62623F6-0022-44B8-9AB4-CA4AA0621CB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1206F04-C86E-4715-AB02-7378856916F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8D49FEFA-3B4A-403F-A2C7-26993EA09A42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9621EA9C-F337-4E10-9882-78461E4880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819689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D9D19A18-9D00-4D28-8DCA-3158C5A55B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8512E977-6F0A-4000-A271-703D43C228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73511CD-08D4-4D30-8E6D-0EC1771A897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29553EB-58E9-4F8D-B1B2-80BDBBA713F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68F96AA4-3B7E-472E-9C9B-D0F7EA95FA64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87E8D879-79F9-4034-B8A7-E1A2430D4A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896328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54071CF2-3D59-4F93-8476-FC923289FE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9D3BDB34-0C78-4128-9E93-B1D9E88956B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6250A02-09B9-442F-BF53-C82D1C2C178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0657C69-7662-43A9-A099-4A6A57D60D4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3739E21A-372B-48BF-8638-70ADD5F8D99D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AD0E4E33-3459-42CE-A6C0-505B7A4222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9937198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97871DCD-D470-469C-8409-FB3669743F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9A74FDC1-47B2-48A7-9CB3-DDDB7F68A72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F952C92-7A28-4DC6-9708-0FC623C08BB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235EC5C-E462-450C-BB00-23B31F4E395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FFCBFCDF-2D87-4B7C-9CC7-C04EBC54D985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E7F52D2B-858F-4568-AFB7-37172614EA0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00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275401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333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CEE03F-F426-4662-8C79-4C83D4C69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B8D52FBD-1CCA-40CD-B6CC-2767B5040EAC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C47DB9-1C16-4613-BF31-1C08A70E89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42D08CC1-A098-4B0F-BD41-8F0DD289845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58216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el_01">
            <a:extLst>
              <a:ext uri="{FF2B5EF4-FFF2-40B4-BE49-F238E27FC236}">
                <a16:creationId xmlns:a16="http://schemas.microsoft.com/office/drawing/2014/main" id="{69192FFB-EA7F-439D-A3D6-7D9A6F08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354" r="133" b="284"/>
          <a:stretch>
            <a:fillRect/>
          </a:stretch>
        </p:blipFill>
        <p:spPr bwMode="auto">
          <a:xfrm>
            <a:off x="0" y="879475"/>
            <a:ext cx="10287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FFA41D28-E8A3-4733-9EC5-F2D29F9B8D7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DC188A70-6E51-48AC-A311-FB6CB81C01A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EF238D4F-735B-468B-A319-B3935B5AF076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5691045-7CFD-4B4B-AE88-7BD9D9533E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E01A8A4A-3F28-45D9-BAB4-44AEA0C5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0898009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el_02">
            <a:extLst>
              <a:ext uri="{FF2B5EF4-FFF2-40B4-BE49-F238E27FC236}">
                <a16:creationId xmlns:a16="http://schemas.microsoft.com/office/drawing/2014/main" id="{A2706242-B449-4743-9A29-62977DBEC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763" r="111" b="293"/>
          <a:stretch>
            <a:fillRect/>
          </a:stretch>
        </p:blipFill>
        <p:spPr bwMode="auto">
          <a:xfrm>
            <a:off x="0" y="882650"/>
            <a:ext cx="10287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82289FF5-1323-4808-AC84-49584BBA4CE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44F0720B-2E97-4EF2-B6DB-A446AE2B0A23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B8FDEE28-34CF-472B-A519-2E9CD6E3E682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60773EB-8C15-44B7-B14A-35961EF4AA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2D86498E-9607-4122-B524-E4586084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9739439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bild">
            <a:extLst>
              <a:ext uri="{FF2B5EF4-FFF2-40B4-BE49-F238E27FC236}">
                <a16:creationId xmlns:a16="http://schemas.microsoft.com/office/drawing/2014/main" id="{FEE07E14-2628-4F55-9890-B1EC496C1C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2" b="27852"/>
          <a:stretch>
            <a:fillRect/>
          </a:stretch>
        </p:blipFill>
        <p:spPr bwMode="auto">
          <a:xfrm>
            <a:off x="0" y="885825"/>
            <a:ext cx="10287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34898967-6866-4387-89B6-161B98F79F2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8AF1716D-54CD-4D58-933D-19FB94BB4456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E889A1A2-7710-4166-A845-73660C37D691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511458E-DF86-489C-B3FA-A20728CC02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AF032773-A335-4700-8918-75E9FB79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016588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el_03">
            <a:extLst>
              <a:ext uri="{FF2B5EF4-FFF2-40B4-BE49-F238E27FC236}">
                <a16:creationId xmlns:a16="http://schemas.microsoft.com/office/drawing/2014/main" id="{BE71AA64-4473-43BB-9125-80E70FB5A0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525" r="27036" b="6744"/>
          <a:stretch>
            <a:fillRect/>
          </a:stretch>
        </p:blipFill>
        <p:spPr bwMode="auto">
          <a:xfrm>
            <a:off x="0" y="869950"/>
            <a:ext cx="10287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E5413C88-8656-40D6-BC34-257F3EB9042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10291763" cy="6859588"/>
            <a:chOff x="-2" y="0"/>
            <a:chExt cx="5763" cy="4321"/>
          </a:xfrm>
        </p:grpSpPr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60CEDBD8-3808-45C4-8672-F7A9CAC58DD1}"/>
                </a:ext>
              </a:extLst>
            </p:cNvPr>
            <p:cNvSpPr>
              <a:spLocks/>
            </p:cNvSpPr>
            <p:nvPr/>
          </p:nvSpPr>
          <p:spPr bwMode="gray">
            <a:xfrm>
              <a:off x="-2" y="2698"/>
              <a:ext cx="5761" cy="1623"/>
            </a:xfrm>
            <a:custGeom>
              <a:avLst/>
              <a:gdLst>
                <a:gd name="T0" fmla="*/ 0 w 9145588"/>
                <a:gd name="T1" fmla="*/ 0 h 2576409"/>
                <a:gd name="T2" fmla="*/ 0 w 9145588"/>
                <a:gd name="T3" fmla="*/ 0 h 2576409"/>
                <a:gd name="T4" fmla="*/ 0 w 9145588"/>
                <a:gd name="T5" fmla="*/ 0 h 2576409"/>
                <a:gd name="T6" fmla="*/ 0 w 9145588"/>
                <a:gd name="T7" fmla="*/ 0 h 2576409"/>
                <a:gd name="T8" fmla="*/ 0 w 9145588"/>
                <a:gd name="T9" fmla="*/ 0 h 257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5588" h="2576409">
                  <a:moveTo>
                    <a:pt x="0" y="0"/>
                  </a:moveTo>
                  <a:lnTo>
                    <a:pt x="9145588" y="0"/>
                  </a:lnTo>
                  <a:lnTo>
                    <a:pt x="9145588" y="2576409"/>
                  </a:lnTo>
                  <a:lnTo>
                    <a:pt x="0" y="257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1950DB90-040A-41F0-816B-CB914648494C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-273" y="2967"/>
              <a:ext cx="701" cy="158"/>
            </a:xfrm>
            <a:custGeom>
              <a:avLst/>
              <a:gdLst>
                <a:gd name="T0" fmla="*/ 0 w 1112315"/>
                <a:gd name="T1" fmla="*/ 0 h 252000"/>
                <a:gd name="T2" fmla="*/ 0 w 1112315"/>
                <a:gd name="T3" fmla="*/ 0 h 252000"/>
                <a:gd name="T4" fmla="*/ 0 w 1112315"/>
                <a:gd name="T5" fmla="*/ 0 h 252000"/>
                <a:gd name="T6" fmla="*/ 0 w 1112315"/>
                <a:gd name="T7" fmla="*/ 0 h 252000"/>
                <a:gd name="T8" fmla="*/ 0 w 1112315"/>
                <a:gd name="T9" fmla="*/ 0 h 252000"/>
                <a:gd name="T10" fmla="*/ 0 w 1112315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2315" h="252000">
                  <a:moveTo>
                    <a:pt x="0" y="252000"/>
                  </a:moveTo>
                  <a:lnTo>
                    <a:pt x="0" y="0"/>
                  </a:lnTo>
                  <a:lnTo>
                    <a:pt x="994112" y="0"/>
                  </a:lnTo>
                  <a:cubicBezTo>
                    <a:pt x="1059394" y="0"/>
                    <a:pt x="1112315" y="52921"/>
                    <a:pt x="1112315" y="118203"/>
                  </a:cubicBezTo>
                  <a:lnTo>
                    <a:pt x="1112315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E6C54EB-2881-420E-944B-6DDBC9334A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9" name="Picture 13" descr="Olympus_LogoClaim_RGB_klein">
            <a:extLst>
              <a:ext uri="{FF2B5EF4-FFF2-40B4-BE49-F238E27FC236}">
                <a16:creationId xmlns:a16="http://schemas.microsoft.com/office/drawing/2014/main" id="{373A1D1E-3DCA-44FD-8809-04AE5D90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4494809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5502275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28769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3A8B7-B628-420A-95F7-3E86E28AF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B8953-3294-447D-96F0-73AC89C0A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0B023-3DBF-402A-B446-FB8A1B532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799CC-A87E-40C0-8648-9C763B81E8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76557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Olympus_LogoClaim_RGB_klein">
            <a:extLst>
              <a:ext uri="{FF2B5EF4-FFF2-40B4-BE49-F238E27FC236}">
                <a16:creationId xmlns:a16="http://schemas.microsoft.com/office/drawing/2014/main" id="{E9562B49-2445-4702-98B5-DAB42E22F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66700"/>
            <a:ext cx="170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>
            <a:extLst>
              <a:ext uri="{FF2B5EF4-FFF2-40B4-BE49-F238E27FC236}">
                <a16:creationId xmlns:a16="http://schemas.microsoft.com/office/drawing/2014/main" id="{F5CA5E82-C6E1-4137-A842-6674C21FBB76}"/>
              </a:ext>
            </a:extLst>
          </p:cNvPr>
          <p:cNvSpPr>
            <a:spLocks/>
          </p:cNvSpPr>
          <p:nvPr userDrawn="1"/>
        </p:nvSpPr>
        <p:spPr bwMode="auto">
          <a:xfrm>
            <a:off x="-1588" y="2532063"/>
            <a:ext cx="284163" cy="4325937"/>
          </a:xfrm>
          <a:custGeom>
            <a:avLst/>
            <a:gdLst>
              <a:gd name="T0" fmla="*/ 0 w 1328"/>
              <a:gd name="T1" fmla="*/ 0 h 22712"/>
              <a:gd name="T2" fmla="*/ 2147483647 w 1328"/>
              <a:gd name="T3" fmla="*/ 0 h 22712"/>
              <a:gd name="T4" fmla="*/ 2147483647 w 1328"/>
              <a:gd name="T5" fmla="*/ 2147483647 h 22712"/>
              <a:gd name="T6" fmla="*/ 2147483647 w 1328"/>
              <a:gd name="T7" fmla="*/ 2147483647 h 22712"/>
              <a:gd name="T8" fmla="*/ 2147483647 w 1328"/>
              <a:gd name="T9" fmla="*/ 2147483647 h 22712"/>
              <a:gd name="T10" fmla="*/ 0 w 1328"/>
              <a:gd name="T11" fmla="*/ 2147483647 h 22712"/>
              <a:gd name="T12" fmla="*/ 0 w 1328"/>
              <a:gd name="T13" fmla="*/ 2147483647 h 22712"/>
              <a:gd name="T14" fmla="*/ 0 w 1328"/>
              <a:gd name="T15" fmla="*/ 0 h 227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28" h="22712">
                <a:moveTo>
                  <a:pt x="0" y="0"/>
                </a:moveTo>
                <a:lnTo>
                  <a:pt x="664" y="0"/>
                </a:lnTo>
                <a:cubicBezTo>
                  <a:pt x="1031" y="0"/>
                  <a:pt x="1328" y="295"/>
                  <a:pt x="1328" y="658"/>
                </a:cubicBezTo>
                <a:lnTo>
                  <a:pt x="1328" y="1239"/>
                </a:lnTo>
                <a:lnTo>
                  <a:pt x="1328" y="22712"/>
                </a:lnTo>
                <a:lnTo>
                  <a:pt x="0" y="2271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62583" y="2223071"/>
            <a:ext cx="7113389" cy="92333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62583" y="3232800"/>
            <a:ext cx="7113389" cy="274638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286679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93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481" y="1466850"/>
            <a:ext cx="9417249" cy="861774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CAA13-E9EA-4BD3-91DE-8A9905913B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D11FF8-5D09-4F90-A054-C64354E73A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44D3A6F8-24F4-40D5-9D38-A047AE58053C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9758330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93" y="936209"/>
            <a:ext cx="9420821" cy="33855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E13A26-4FCD-43DD-B469-FB7B20D47F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ECCE28-E0C7-4644-AF04-094D25D185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202AF984-31FB-48EA-90CB-677F23C18456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3986052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0A93A5-7F31-4FA5-8F83-C04CB202A9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A219DA-2DCE-4348-82DB-D24386329D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FA234891-D42D-4A76-A12E-BD06702B1BC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18724708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ympus_LogoClaim_RGB_klein">
            <a:extLst>
              <a:ext uri="{FF2B5EF4-FFF2-40B4-BE49-F238E27FC236}">
                <a16:creationId xmlns:a16="http://schemas.microsoft.com/office/drawing/2014/main" id="{0E14C3EF-178E-4A7D-89E2-092A6A02A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9"/>
          <a:stretch>
            <a:fillRect/>
          </a:stretch>
        </p:blipFill>
        <p:spPr bwMode="auto">
          <a:xfrm>
            <a:off x="3290888" y="2668588"/>
            <a:ext cx="3719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14653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1">
            <a:extLst>
              <a:ext uri="{FF2B5EF4-FFF2-40B4-BE49-F238E27FC236}">
                <a16:creationId xmlns:a16="http://schemas.microsoft.com/office/drawing/2014/main" id="{4E86329A-FE73-4084-8620-7E687B6D3C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82650"/>
            <a:ext cx="102838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814AFDAC-B62F-496C-8AF5-DC01669CFB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2A1C9A6-6569-465D-932D-C8C23EFCE52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5388CF8-68FF-4CA1-AAC2-839D0923C9A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BDEFB841-BAEE-484F-8A87-BCC471C04A55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13DC7579-BB54-49A4-873E-AD5BA75878C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9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146869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bschluss_02_4_3">
            <a:extLst>
              <a:ext uri="{FF2B5EF4-FFF2-40B4-BE49-F238E27FC236}">
                <a16:creationId xmlns:a16="http://schemas.microsoft.com/office/drawing/2014/main" id="{24DB7E69-B4F7-46ED-B1C3-B45DE3BCF1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r="174"/>
          <a:stretch>
            <a:fillRect/>
          </a:stretch>
        </p:blipFill>
        <p:spPr bwMode="auto">
          <a:xfrm>
            <a:off x="0" y="893763"/>
            <a:ext cx="102838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D4A20DEC-45B2-40C5-AD59-6BF0FC57EC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F698366-BC1B-4851-82CF-84FA487E668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8398342-7599-4800-9A4C-FE3E8EF7406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5583930C-0DAC-49FA-A7C6-6C9BAFB7EE43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F9485C59-D03D-4676-A233-67BAD0A692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9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331093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bschluss_03">
            <a:extLst>
              <a:ext uri="{FF2B5EF4-FFF2-40B4-BE49-F238E27FC236}">
                <a16:creationId xmlns:a16="http://schemas.microsoft.com/office/drawing/2014/main" id="{F70F756F-4D3A-47F0-841E-B4558DAE3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"/>
          <a:stretch>
            <a:fillRect/>
          </a:stretch>
        </p:blipFill>
        <p:spPr bwMode="auto">
          <a:xfrm>
            <a:off x="0" y="896938"/>
            <a:ext cx="102870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61C74F31-0605-414C-89B4-4A7662EBAB7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8095B2E-B799-4BA4-A388-173D5B646D0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867631E-138A-4610-8707-75CEE2E1034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5F651159-B8AC-4F98-936A-01483A528707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139B7A65-0890-4B17-A5B1-70B90C5BE7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9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910335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al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4_3_klein">
            <a:extLst>
              <a:ext uri="{FF2B5EF4-FFF2-40B4-BE49-F238E27FC236}">
                <a16:creationId xmlns:a16="http://schemas.microsoft.com/office/drawing/2014/main" id="{2A4F1BA1-E017-47D0-8BAA-27ED1130C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0287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7476CB74-3797-4588-B176-2C3EF4BFE2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" y="0"/>
            <a:ext cx="10291763" cy="6858000"/>
            <a:chOff x="-2" y="0"/>
            <a:chExt cx="5763" cy="432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1B1823B-F912-45DF-B881-692A67CAEE1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5761" cy="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6EE7F1D-6EF9-4058-8E51-E21F8895EE1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3433"/>
              <a:ext cx="5761" cy="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GB" altLang="de-DE">
                <a:solidFill>
                  <a:srgbClr val="FFFFFF"/>
                </a:solidFill>
              </a:endParaRPr>
            </a:p>
          </p:txBody>
        </p:sp>
        <p:sp>
          <p:nvSpPr>
            <p:cNvPr id="7" name="Eine Ecke des Rechtecks abrunden 4">
              <a:extLst>
                <a:ext uri="{FF2B5EF4-FFF2-40B4-BE49-F238E27FC236}">
                  <a16:creationId xmlns:a16="http://schemas.microsoft.com/office/drawing/2014/main" id="{9D78F068-AFD7-4A9A-AB87-EB1C93A7913C}"/>
                </a:ext>
              </a:extLst>
            </p:cNvPr>
            <p:cNvSpPr>
              <a:spLocks/>
            </p:cNvSpPr>
            <p:nvPr userDrawn="1"/>
          </p:nvSpPr>
          <p:spPr bwMode="gray">
            <a:xfrm rot="5400000">
              <a:off x="-218" y="3647"/>
              <a:ext cx="589" cy="158"/>
            </a:xfrm>
            <a:custGeom>
              <a:avLst/>
              <a:gdLst>
                <a:gd name="T0" fmla="*/ 0 w 934507"/>
                <a:gd name="T1" fmla="*/ 0 h 252000"/>
                <a:gd name="T2" fmla="*/ 0 w 934507"/>
                <a:gd name="T3" fmla="*/ 0 h 252000"/>
                <a:gd name="T4" fmla="*/ 0 w 934507"/>
                <a:gd name="T5" fmla="*/ 0 h 252000"/>
                <a:gd name="T6" fmla="*/ 0 w 934507"/>
                <a:gd name="T7" fmla="*/ 0 h 252000"/>
                <a:gd name="T8" fmla="*/ 0 w 934507"/>
                <a:gd name="T9" fmla="*/ 0 h 252000"/>
                <a:gd name="T10" fmla="*/ 0 w 934507"/>
                <a:gd name="T11" fmla="*/ 0 h 252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507" h="252000">
                  <a:moveTo>
                    <a:pt x="0" y="252000"/>
                  </a:moveTo>
                  <a:lnTo>
                    <a:pt x="0" y="0"/>
                  </a:lnTo>
                  <a:lnTo>
                    <a:pt x="816304" y="0"/>
                  </a:lnTo>
                  <a:cubicBezTo>
                    <a:pt x="881586" y="0"/>
                    <a:pt x="934507" y="52921"/>
                    <a:pt x="934507" y="118203"/>
                  </a:cubicBezTo>
                  <a:lnTo>
                    <a:pt x="934507" y="252000"/>
                  </a:lnTo>
                  <a:lnTo>
                    <a:pt x="0" y="25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de-DE"/>
            </a:p>
          </p:txBody>
        </p:sp>
        <p:pic>
          <p:nvPicPr>
            <p:cNvPr id="8" name="Picture 9" descr="Olympus_LogoClaim_RGB_klein">
              <a:extLst>
                <a:ext uri="{FF2B5EF4-FFF2-40B4-BE49-F238E27FC236}">
                  <a16:creationId xmlns:a16="http://schemas.microsoft.com/office/drawing/2014/main" id="{02FA01C3-735F-460E-B7EE-2E4BDC3C0B5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2" y="168"/>
              <a:ext cx="9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93" y="5792409"/>
            <a:ext cx="9420821" cy="33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64447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602" y="4537870"/>
            <a:ext cx="874395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602" y="4099321"/>
            <a:ext cx="874395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E47636-29E8-49FD-B911-C6E472842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6553200"/>
            <a:ext cx="3746500" cy="3048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buClr>
                <a:srgbClr val="08107B"/>
              </a:buClr>
              <a:buFont typeface="Wingdings 2" pitchFamily="18" charset="2"/>
              <a:buNone/>
              <a:defRPr sz="16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fld id="{333608C6-75FE-491A-A7D9-368C4B9F8E81}" type="datetime4">
              <a:rPr lang="en-US"/>
              <a:pPr>
                <a:defRPr/>
              </a:pPr>
              <a:t>September 20, 2023</a:t>
            </a:fld>
            <a:r>
              <a:rPr lang="en-US"/>
              <a:t> </a:t>
            </a:r>
            <a:r>
              <a:rPr lang="de-DE"/>
              <a:t>© OLYMPUS SURGICAL TECHNOLOGIES EUROPE Version 2.0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BD10F6-11DB-49B5-A911-E6949E347C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Page </a:t>
            </a:r>
            <a:fld id="{0E2E82CD-0A16-4887-813A-39AFADD585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963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1931C4C-758F-4189-81ED-83DD9096C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7E97BA-D562-4234-9A11-8151500DC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12708" name="Rectangle 4">
            <a:extLst>
              <a:ext uri="{FF2B5EF4-FFF2-40B4-BE49-F238E27FC236}">
                <a16:creationId xmlns:a16="http://schemas.microsoft.com/office/drawing/2014/main" id="{5CBFE877-717D-438B-83AB-8DBFA4C08B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2709" name="Rectangle 5">
            <a:extLst>
              <a:ext uri="{FF2B5EF4-FFF2-40B4-BE49-F238E27FC236}">
                <a16:creationId xmlns:a16="http://schemas.microsoft.com/office/drawing/2014/main" id="{EFA628A2-40BD-49EE-AB46-A79ECBE141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2710" name="Rectangle 6">
            <a:extLst>
              <a:ext uri="{FF2B5EF4-FFF2-40B4-BE49-F238E27FC236}">
                <a16:creationId xmlns:a16="http://schemas.microsoft.com/office/drawing/2014/main" id="{AB3A8647-7ED1-4DCD-A475-7E1D14E436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D88F9A1-654E-41FA-A681-BE67F7B5D54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5219" r:id="rId1"/>
    <p:sldLayoutId id="2147515220" r:id="rId2"/>
    <p:sldLayoutId id="2147515221" r:id="rId3"/>
    <p:sldLayoutId id="2147515222" r:id="rId4"/>
    <p:sldLayoutId id="2147515223" r:id="rId5"/>
    <p:sldLayoutId id="2147515224" r:id="rId6"/>
    <p:sldLayoutId id="2147515225" r:id="rId7"/>
    <p:sldLayoutId id="2147515226" r:id="rId8"/>
    <p:sldLayoutId id="2147515227" r:id="rId9"/>
    <p:sldLayoutId id="2147515228" r:id="rId10"/>
    <p:sldLayoutId id="2147515229" r:id="rId11"/>
    <p:sldLayoutId id="2147515230" r:id="rId12"/>
    <p:sldLayoutId id="2147515231" r:id="rId13"/>
    <p:sldLayoutId id="2147515232" r:id="rId14"/>
    <p:sldLayoutId id="21475152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5F74F26-D552-4B8A-9781-AFF0E9C6F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31552AE-E08A-4BAA-97E1-B80C96365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21A1651A-4B91-4AB8-9353-A9612DD05C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A30F2222-DDA2-4597-BBB7-BBC926ECB7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1B457978-2977-4475-BDD3-386AD553EB43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81EC200-7607-435D-8FBC-D1D15077CDF8}"/>
              </a:ext>
            </a:extLst>
          </p:cNvPr>
          <p:cNvCxnSpPr/>
          <p:nvPr/>
        </p:nvCxnSpPr>
        <p:spPr>
          <a:xfrm>
            <a:off x="217969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1F50B251-904F-49EC-92BB-052DB2525EC4}"/>
              </a:ext>
            </a:extLst>
          </p:cNvPr>
          <p:cNvCxnSpPr/>
          <p:nvPr/>
        </p:nvCxnSpPr>
        <p:spPr>
          <a:xfrm>
            <a:off x="217969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41" descr="Olympus_LogoClaim_RGB_klein">
            <a:extLst>
              <a:ext uri="{FF2B5EF4-FFF2-40B4-BE49-F238E27FC236}">
                <a16:creationId xmlns:a16="http://schemas.microsoft.com/office/drawing/2014/main" id="{ED1895A7-5619-49F7-A37B-9B87C0D4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373" r:id="rId1"/>
    <p:sldLayoutId id="2147515374" r:id="rId2"/>
    <p:sldLayoutId id="2147515375" r:id="rId3"/>
    <p:sldLayoutId id="2147515376" r:id="rId4"/>
    <p:sldLayoutId id="2147515377" r:id="rId5"/>
    <p:sldLayoutId id="2147515258" r:id="rId6"/>
    <p:sldLayoutId id="2147515259" r:id="rId7"/>
    <p:sldLayoutId id="2147515260" r:id="rId8"/>
    <p:sldLayoutId id="2147515378" r:id="rId9"/>
    <p:sldLayoutId id="2147515379" r:id="rId10"/>
    <p:sldLayoutId id="2147515380" r:id="rId11"/>
    <p:sldLayoutId id="2147515381" r:id="rId12"/>
    <p:sldLayoutId id="2147515382" r:id="rId13"/>
    <p:sldLayoutId id="2147515383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E6FDB20-19AA-4D2E-A097-F75A17862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D94335-645B-401F-BC22-E73473068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D12116ED-00D5-4A88-932C-6DF58DD43C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D6116957-BE68-4B5B-A234-2EBEEEB44B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6A0D9440-F440-414B-B72F-B03967A1924B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C17CC8E5-B859-4638-977B-49228021E2A2}"/>
              </a:ext>
            </a:extLst>
          </p:cNvPr>
          <p:cNvCxnSpPr/>
          <p:nvPr/>
        </p:nvCxnSpPr>
        <p:spPr>
          <a:xfrm>
            <a:off x="217958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1C3E5F42-9A96-4FF0-9E49-E3A8AFBC1E69}"/>
              </a:ext>
            </a:extLst>
          </p:cNvPr>
          <p:cNvCxnSpPr/>
          <p:nvPr/>
        </p:nvCxnSpPr>
        <p:spPr>
          <a:xfrm>
            <a:off x="217958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41" descr="Olympus_LogoClaim_RGB_klein">
            <a:extLst>
              <a:ext uri="{FF2B5EF4-FFF2-40B4-BE49-F238E27FC236}">
                <a16:creationId xmlns:a16="http://schemas.microsoft.com/office/drawing/2014/main" id="{CA99629F-340E-4CD4-B577-919EF9C3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384" r:id="rId1"/>
    <p:sldLayoutId id="2147515385" r:id="rId2"/>
    <p:sldLayoutId id="2147515386" r:id="rId3"/>
    <p:sldLayoutId id="2147515387" r:id="rId4"/>
    <p:sldLayoutId id="2147515388" r:id="rId5"/>
    <p:sldLayoutId id="2147515261" r:id="rId6"/>
    <p:sldLayoutId id="2147515262" r:id="rId7"/>
    <p:sldLayoutId id="2147515263" r:id="rId8"/>
    <p:sldLayoutId id="2147515389" r:id="rId9"/>
    <p:sldLayoutId id="2147515390" r:id="rId10"/>
    <p:sldLayoutId id="2147515391" r:id="rId11"/>
    <p:sldLayoutId id="2147515392" r:id="rId12"/>
    <p:sldLayoutId id="2147515393" r:id="rId13"/>
    <p:sldLayoutId id="2147515394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1BAFD15-7242-4E19-B5E7-9ECDE333C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8FE332D-146E-41F3-BD21-136538521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C0B2E181-1674-4D5B-8975-346E531B5B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85E68917-7EF4-4845-8178-7DBA098901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E6CF5E24-7D79-4CB6-89F5-67069E6DE5DA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9CA4F054-C263-4FA4-920E-015AEEAF13BB}"/>
              </a:ext>
            </a:extLst>
          </p:cNvPr>
          <p:cNvCxnSpPr/>
          <p:nvPr/>
        </p:nvCxnSpPr>
        <p:spPr>
          <a:xfrm>
            <a:off x="217946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83779219-E2D2-4ECC-98D6-606FB6B0A474}"/>
              </a:ext>
            </a:extLst>
          </p:cNvPr>
          <p:cNvCxnSpPr/>
          <p:nvPr/>
        </p:nvCxnSpPr>
        <p:spPr>
          <a:xfrm>
            <a:off x="217946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41" descr="Olympus_LogoClaim_RGB_klein">
            <a:extLst>
              <a:ext uri="{FF2B5EF4-FFF2-40B4-BE49-F238E27FC236}">
                <a16:creationId xmlns:a16="http://schemas.microsoft.com/office/drawing/2014/main" id="{4B0A2C60-F588-4EBF-8920-193CBBCCA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395" r:id="rId1"/>
    <p:sldLayoutId id="2147515396" r:id="rId2"/>
    <p:sldLayoutId id="2147515397" r:id="rId3"/>
    <p:sldLayoutId id="2147515398" r:id="rId4"/>
    <p:sldLayoutId id="2147515399" r:id="rId5"/>
    <p:sldLayoutId id="2147515264" r:id="rId6"/>
    <p:sldLayoutId id="2147515265" r:id="rId7"/>
    <p:sldLayoutId id="2147515266" r:id="rId8"/>
    <p:sldLayoutId id="2147515400" r:id="rId9"/>
    <p:sldLayoutId id="2147515401" r:id="rId10"/>
    <p:sldLayoutId id="2147515402" r:id="rId11"/>
    <p:sldLayoutId id="2147515403" r:id="rId12"/>
    <p:sldLayoutId id="2147515404" r:id="rId13"/>
    <p:sldLayoutId id="2147515405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DBE7832-E180-45EC-B1E8-89E4A902D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2F3F3F0-9EA4-4574-B550-1E92C24FB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0899AC9D-B57E-4D4F-A4BE-955FD72701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53140D0A-CB83-42F4-B8C1-452F2C08AE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EAF7E4B8-CFD5-49D1-9D03-3107FF1C3EB0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1163AC0-8BB7-4E53-B76A-F54562165BEE}"/>
              </a:ext>
            </a:extLst>
          </p:cNvPr>
          <p:cNvCxnSpPr/>
          <p:nvPr/>
        </p:nvCxnSpPr>
        <p:spPr>
          <a:xfrm>
            <a:off x="217932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1E3B225E-289F-42F3-90E5-B2584FB763CE}"/>
              </a:ext>
            </a:extLst>
          </p:cNvPr>
          <p:cNvCxnSpPr/>
          <p:nvPr/>
        </p:nvCxnSpPr>
        <p:spPr>
          <a:xfrm>
            <a:off x="217932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41" descr="Olympus_LogoClaim_RGB_klein">
            <a:extLst>
              <a:ext uri="{FF2B5EF4-FFF2-40B4-BE49-F238E27FC236}">
                <a16:creationId xmlns:a16="http://schemas.microsoft.com/office/drawing/2014/main" id="{FFFD5CE9-027B-496D-994A-4729F4BC2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406" r:id="rId1"/>
    <p:sldLayoutId id="2147515407" r:id="rId2"/>
    <p:sldLayoutId id="2147515408" r:id="rId3"/>
    <p:sldLayoutId id="2147515409" r:id="rId4"/>
    <p:sldLayoutId id="2147515410" r:id="rId5"/>
    <p:sldLayoutId id="2147515267" r:id="rId6"/>
    <p:sldLayoutId id="2147515268" r:id="rId7"/>
    <p:sldLayoutId id="2147515269" r:id="rId8"/>
    <p:sldLayoutId id="2147515411" r:id="rId9"/>
    <p:sldLayoutId id="2147515412" r:id="rId10"/>
    <p:sldLayoutId id="2147515413" r:id="rId11"/>
    <p:sldLayoutId id="2147515414" r:id="rId12"/>
    <p:sldLayoutId id="2147515415" r:id="rId13"/>
    <p:sldLayoutId id="2147515416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214810-6F2B-4489-9052-48CAA1DDF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F7118A-06D1-487E-A43D-A15D9D72B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8F0D216E-452F-4B7B-85CC-E7049E36C2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440EE0A2-5D78-47EC-9C19-D6E433CCD6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12D02A57-0383-46F6-A3D0-95D057A6CDE1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31C2200-F286-4D18-9F74-C5E1F6B957FF}"/>
              </a:ext>
            </a:extLst>
          </p:cNvPr>
          <p:cNvCxnSpPr/>
          <p:nvPr/>
        </p:nvCxnSpPr>
        <p:spPr>
          <a:xfrm>
            <a:off x="217917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F31052D4-FF71-42A9-9285-1DD0798E855A}"/>
              </a:ext>
            </a:extLst>
          </p:cNvPr>
          <p:cNvCxnSpPr/>
          <p:nvPr/>
        </p:nvCxnSpPr>
        <p:spPr>
          <a:xfrm>
            <a:off x="217917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41" descr="Olympus_LogoClaim_RGB_klein">
            <a:extLst>
              <a:ext uri="{FF2B5EF4-FFF2-40B4-BE49-F238E27FC236}">
                <a16:creationId xmlns:a16="http://schemas.microsoft.com/office/drawing/2014/main" id="{199ACF38-1F88-4665-BD06-B2D95AC5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417" r:id="rId1"/>
    <p:sldLayoutId id="2147515418" r:id="rId2"/>
    <p:sldLayoutId id="2147515419" r:id="rId3"/>
    <p:sldLayoutId id="2147515420" r:id="rId4"/>
    <p:sldLayoutId id="2147515421" r:id="rId5"/>
    <p:sldLayoutId id="2147515270" r:id="rId6"/>
    <p:sldLayoutId id="2147515271" r:id="rId7"/>
    <p:sldLayoutId id="2147515272" r:id="rId8"/>
    <p:sldLayoutId id="2147515422" r:id="rId9"/>
    <p:sldLayoutId id="2147515423" r:id="rId10"/>
    <p:sldLayoutId id="2147515424" r:id="rId11"/>
    <p:sldLayoutId id="2147515425" r:id="rId12"/>
    <p:sldLayoutId id="2147515426" r:id="rId13"/>
    <p:sldLayoutId id="2147515427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B13F5AD-CC69-44A5-A11B-4348E5489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6AA1E1B-90EF-4CF1-9EB9-0AEC6709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41AAD585-3E72-4B31-AE08-BFA4D3DF1B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44D85C0B-37AD-4C50-9FE0-29FB71832B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3ACDE39A-ED63-421E-ABAE-BD3631C3EA4A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1D8A58A-FB03-47C0-8766-E27939FF50AB}"/>
              </a:ext>
            </a:extLst>
          </p:cNvPr>
          <p:cNvCxnSpPr/>
          <p:nvPr/>
        </p:nvCxnSpPr>
        <p:spPr>
          <a:xfrm>
            <a:off x="217902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1F550515-B233-48D6-804C-703117BB8AED}"/>
              </a:ext>
            </a:extLst>
          </p:cNvPr>
          <p:cNvCxnSpPr/>
          <p:nvPr/>
        </p:nvCxnSpPr>
        <p:spPr>
          <a:xfrm>
            <a:off x="217902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41" descr="Olympus_LogoClaim_RGB_klein">
            <a:extLst>
              <a:ext uri="{FF2B5EF4-FFF2-40B4-BE49-F238E27FC236}">
                <a16:creationId xmlns:a16="http://schemas.microsoft.com/office/drawing/2014/main" id="{305CF489-4B22-47BC-8440-0F932221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428" r:id="rId1"/>
    <p:sldLayoutId id="2147515429" r:id="rId2"/>
    <p:sldLayoutId id="2147515430" r:id="rId3"/>
    <p:sldLayoutId id="2147515431" r:id="rId4"/>
    <p:sldLayoutId id="2147515432" r:id="rId5"/>
    <p:sldLayoutId id="2147515273" r:id="rId6"/>
    <p:sldLayoutId id="2147515274" r:id="rId7"/>
    <p:sldLayoutId id="2147515275" r:id="rId8"/>
    <p:sldLayoutId id="2147515433" r:id="rId9"/>
    <p:sldLayoutId id="2147515434" r:id="rId10"/>
    <p:sldLayoutId id="2147515435" r:id="rId11"/>
    <p:sldLayoutId id="2147515436" r:id="rId12"/>
    <p:sldLayoutId id="2147515437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40EC66D-BB1E-4730-9A3C-BECCADC6C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7137D1C-2C34-4D9C-A1A4-A75E22438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C554ED18-A704-4867-BA16-75417EB88B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137A0BB5-E4DE-4974-B153-0126D9D8EE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AC225BAE-364D-4793-93B5-DF3FAF7F71D8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C4A98108-0CF5-4CA3-AAFB-DE8D6F1A745D}"/>
              </a:ext>
            </a:extLst>
          </p:cNvPr>
          <p:cNvCxnSpPr/>
          <p:nvPr/>
        </p:nvCxnSpPr>
        <p:spPr>
          <a:xfrm>
            <a:off x="217885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A312C1E6-72B5-41E6-80CA-044A733B2F79}"/>
              </a:ext>
            </a:extLst>
          </p:cNvPr>
          <p:cNvCxnSpPr/>
          <p:nvPr/>
        </p:nvCxnSpPr>
        <p:spPr>
          <a:xfrm>
            <a:off x="217885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41" descr="Olympus_LogoClaim_RGB_klein">
            <a:extLst>
              <a:ext uri="{FF2B5EF4-FFF2-40B4-BE49-F238E27FC236}">
                <a16:creationId xmlns:a16="http://schemas.microsoft.com/office/drawing/2014/main" id="{034A5842-89B3-4453-BD84-6483A85F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438" r:id="rId1"/>
    <p:sldLayoutId id="2147515439" r:id="rId2"/>
    <p:sldLayoutId id="2147515440" r:id="rId3"/>
    <p:sldLayoutId id="2147515441" r:id="rId4"/>
    <p:sldLayoutId id="2147515442" r:id="rId5"/>
    <p:sldLayoutId id="2147515276" r:id="rId6"/>
    <p:sldLayoutId id="2147515277" r:id="rId7"/>
    <p:sldLayoutId id="2147515278" r:id="rId8"/>
    <p:sldLayoutId id="2147515443" r:id="rId9"/>
    <p:sldLayoutId id="2147515444" r:id="rId10"/>
    <p:sldLayoutId id="2147515445" r:id="rId11"/>
    <p:sldLayoutId id="2147515446" r:id="rId12"/>
    <p:sldLayoutId id="2147515447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69B12C4-AF7A-4AB3-8225-2756C7ED3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470EB70-4224-45EE-829B-0AA4447ED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12708" name="Rectangle 4">
            <a:extLst>
              <a:ext uri="{FF2B5EF4-FFF2-40B4-BE49-F238E27FC236}">
                <a16:creationId xmlns:a16="http://schemas.microsoft.com/office/drawing/2014/main" id="{906918DD-67C6-4DEF-AC0D-2B06598303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2709" name="Rectangle 5">
            <a:extLst>
              <a:ext uri="{FF2B5EF4-FFF2-40B4-BE49-F238E27FC236}">
                <a16:creationId xmlns:a16="http://schemas.microsoft.com/office/drawing/2014/main" id="{E075D352-EBF9-4301-A9BC-66D8806A08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2710" name="Rectangle 6">
            <a:extLst>
              <a:ext uri="{FF2B5EF4-FFF2-40B4-BE49-F238E27FC236}">
                <a16:creationId xmlns:a16="http://schemas.microsoft.com/office/drawing/2014/main" id="{C5F37A03-3837-4557-8EB0-B14365D850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8AAA9E5F-C04E-4C3C-BFB0-A0F59886593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5462" r:id="rId1"/>
    <p:sldLayoutId id="2147515463" r:id="rId2"/>
    <p:sldLayoutId id="2147515464" r:id="rId3"/>
    <p:sldLayoutId id="2147515465" r:id="rId4"/>
    <p:sldLayoutId id="2147515466" r:id="rId5"/>
    <p:sldLayoutId id="2147515467" r:id="rId6"/>
    <p:sldLayoutId id="2147515468" r:id="rId7"/>
    <p:sldLayoutId id="2147515469" r:id="rId8"/>
    <p:sldLayoutId id="2147515470" r:id="rId9"/>
    <p:sldLayoutId id="2147515471" r:id="rId10"/>
    <p:sldLayoutId id="2147515472" r:id="rId11"/>
    <p:sldLayoutId id="2147515473" r:id="rId12"/>
    <p:sldLayoutId id="2147515474" r:id="rId13"/>
    <p:sldLayoutId id="2147515475" r:id="rId14"/>
    <p:sldLayoutId id="2147515476" r:id="rId15"/>
    <p:sldLayoutId id="214751550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2F5AE66-450D-470B-99A1-A92FA7477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D50F185-9A72-45FD-B62E-8D0E429C5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7E94C7AD-94EA-44F3-8F97-B5DAD410A3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EF98AC51-108A-4743-92AF-2870230512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8EF6B245-4637-4DB2-A84B-B41DE00D9BE0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4FB2A350-3425-4EE2-9A65-B9317B9CD060}"/>
              </a:ext>
            </a:extLst>
          </p:cNvPr>
          <p:cNvCxnSpPr/>
          <p:nvPr/>
        </p:nvCxnSpPr>
        <p:spPr>
          <a:xfrm>
            <a:off x="218009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EC12104E-C0CB-4758-AF0E-25D77757CDBE}"/>
              </a:ext>
            </a:extLst>
          </p:cNvPr>
          <p:cNvCxnSpPr/>
          <p:nvPr/>
        </p:nvCxnSpPr>
        <p:spPr>
          <a:xfrm>
            <a:off x="218009" y="6488906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41" descr="Olympus_LogoClaim_RGB_klein">
            <a:extLst>
              <a:ext uri="{FF2B5EF4-FFF2-40B4-BE49-F238E27FC236}">
                <a16:creationId xmlns:a16="http://schemas.microsoft.com/office/drawing/2014/main" id="{AE203C4C-BD6A-447E-8ADC-06CF27FC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478" r:id="rId1"/>
    <p:sldLayoutId id="2147515479" r:id="rId2"/>
    <p:sldLayoutId id="2147515480" r:id="rId3"/>
    <p:sldLayoutId id="2147515481" r:id="rId4"/>
    <p:sldLayoutId id="2147515482" r:id="rId5"/>
    <p:sldLayoutId id="2147515279" r:id="rId6"/>
    <p:sldLayoutId id="2147515280" r:id="rId7"/>
    <p:sldLayoutId id="2147515281" r:id="rId8"/>
    <p:sldLayoutId id="2147515483" r:id="rId9"/>
    <p:sldLayoutId id="2147515484" r:id="rId10"/>
    <p:sldLayoutId id="2147515485" r:id="rId11"/>
    <p:sldLayoutId id="2147515486" r:id="rId12"/>
    <p:sldLayoutId id="2147515487" r:id="rId13"/>
    <p:sldLayoutId id="2147515488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A6A17B8-22DE-4B55-8A88-5BF235B29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5F2F94E-9204-4D0E-947D-FAE11EC46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9EA98B2E-695B-47E0-9D85-A5E46538C3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BBBEBF22-242E-400D-AD19-253B9F383F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9CD59930-F650-44E4-97C8-C73FF7EB9705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04A9644D-435D-4502-B9C4-1946D1B6751C}"/>
              </a:ext>
            </a:extLst>
          </p:cNvPr>
          <p:cNvCxnSpPr/>
          <p:nvPr/>
        </p:nvCxnSpPr>
        <p:spPr>
          <a:xfrm>
            <a:off x="218003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215DE9C5-BEB6-4783-AF63-0FB3876D7DDA}"/>
              </a:ext>
            </a:extLst>
          </p:cNvPr>
          <p:cNvCxnSpPr/>
          <p:nvPr/>
        </p:nvCxnSpPr>
        <p:spPr>
          <a:xfrm>
            <a:off x="218003" y="6488906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41" descr="Olympus_LogoClaim_RGB_klein">
            <a:extLst>
              <a:ext uri="{FF2B5EF4-FFF2-40B4-BE49-F238E27FC236}">
                <a16:creationId xmlns:a16="http://schemas.microsoft.com/office/drawing/2014/main" id="{DB536B63-8B16-4E5A-A855-73AE61F3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489" r:id="rId1"/>
    <p:sldLayoutId id="2147515490" r:id="rId2"/>
    <p:sldLayoutId id="2147515491" r:id="rId3"/>
    <p:sldLayoutId id="2147515492" r:id="rId4"/>
    <p:sldLayoutId id="2147515493" r:id="rId5"/>
    <p:sldLayoutId id="2147515282" r:id="rId6"/>
    <p:sldLayoutId id="2147515283" r:id="rId7"/>
    <p:sldLayoutId id="2147515284" r:id="rId8"/>
    <p:sldLayoutId id="2147515494" r:id="rId9"/>
    <p:sldLayoutId id="2147515495" r:id="rId10"/>
    <p:sldLayoutId id="2147515496" r:id="rId11"/>
    <p:sldLayoutId id="2147515497" r:id="rId12"/>
    <p:sldLayoutId id="2147515498" r:id="rId13"/>
    <p:sldLayoutId id="2147515499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86F0F32-DE1D-4D8F-AEA3-7BBCCCAE5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C20672F-E02D-46E5-A493-E27A11EBE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1D9EA16C-FA78-4010-8F1A-82E6A65E1E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3F48902D-8739-4659-899D-307C319779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743EAAD5-E90B-4472-901C-6043D0984DDA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409B0D9-268D-471D-8C6C-0386DB0FF541}"/>
              </a:ext>
            </a:extLst>
          </p:cNvPr>
          <p:cNvCxnSpPr/>
          <p:nvPr/>
        </p:nvCxnSpPr>
        <p:spPr>
          <a:xfrm>
            <a:off x="218019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077F1467-8431-4642-BE59-C1668BDD92A6}"/>
              </a:ext>
            </a:extLst>
          </p:cNvPr>
          <p:cNvCxnSpPr/>
          <p:nvPr/>
        </p:nvCxnSpPr>
        <p:spPr>
          <a:xfrm>
            <a:off x="218019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41" descr="Olympus_LogoClaim_RGB_klein">
            <a:extLst>
              <a:ext uri="{FF2B5EF4-FFF2-40B4-BE49-F238E27FC236}">
                <a16:creationId xmlns:a16="http://schemas.microsoft.com/office/drawing/2014/main" id="{F0F812D9-6F93-4A85-8385-D14091FB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285" r:id="rId1"/>
    <p:sldLayoutId id="2147515286" r:id="rId2"/>
    <p:sldLayoutId id="2147515287" r:id="rId3"/>
    <p:sldLayoutId id="2147515288" r:id="rId4"/>
    <p:sldLayoutId id="2147515289" r:id="rId5"/>
    <p:sldLayoutId id="2147515234" r:id="rId6"/>
    <p:sldLayoutId id="2147515235" r:id="rId7"/>
    <p:sldLayoutId id="2147515236" r:id="rId8"/>
    <p:sldLayoutId id="2147515290" r:id="rId9"/>
    <p:sldLayoutId id="2147515291" r:id="rId10"/>
    <p:sldLayoutId id="2147515292" r:id="rId11"/>
    <p:sldLayoutId id="2147515293" r:id="rId12"/>
    <p:sldLayoutId id="2147515294" r:id="rId13"/>
    <p:sldLayoutId id="2147515295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3DB6156-F858-4937-B1EE-61C455E4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F4F71E6-4341-4D60-ACFF-BC39166CA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EBAABD7B-2B05-47AD-90C8-CCA218012C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03205BF5-D944-4096-B431-0AEEF2AF04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2356CBC3-B6C6-417A-84E8-AA9A50AB494B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5D1EBDF3-3898-47A1-B0CA-726CD4C9EB80}"/>
              </a:ext>
            </a:extLst>
          </p:cNvPr>
          <p:cNvCxnSpPr/>
          <p:nvPr/>
        </p:nvCxnSpPr>
        <p:spPr>
          <a:xfrm>
            <a:off x="218016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DF94DE13-1275-4FDE-8B5A-CA7280A5040E}"/>
              </a:ext>
            </a:extLst>
          </p:cNvPr>
          <p:cNvCxnSpPr/>
          <p:nvPr/>
        </p:nvCxnSpPr>
        <p:spPr>
          <a:xfrm>
            <a:off x="218016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41" descr="Olympus_LogoClaim_RGB_klein">
            <a:extLst>
              <a:ext uri="{FF2B5EF4-FFF2-40B4-BE49-F238E27FC236}">
                <a16:creationId xmlns:a16="http://schemas.microsoft.com/office/drawing/2014/main" id="{989794F2-0A2F-408B-8CC9-DF52E123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296" r:id="rId1"/>
    <p:sldLayoutId id="2147515297" r:id="rId2"/>
    <p:sldLayoutId id="2147515298" r:id="rId3"/>
    <p:sldLayoutId id="2147515299" r:id="rId4"/>
    <p:sldLayoutId id="2147515300" r:id="rId5"/>
    <p:sldLayoutId id="2147515237" r:id="rId6"/>
    <p:sldLayoutId id="2147515238" r:id="rId7"/>
    <p:sldLayoutId id="2147515239" r:id="rId8"/>
    <p:sldLayoutId id="2147515301" r:id="rId9"/>
    <p:sldLayoutId id="2147515302" r:id="rId10"/>
    <p:sldLayoutId id="2147515303" r:id="rId11"/>
    <p:sldLayoutId id="2147515304" r:id="rId12"/>
    <p:sldLayoutId id="2147515305" r:id="rId13"/>
    <p:sldLayoutId id="2147515306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A36BAF8-1B9C-434D-A5B2-0496E4069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EC0FC34-9F4D-4C23-9EB2-426574A2E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9A1E0594-FFE6-46EE-9ED3-B61DBB6B31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EC25EB05-6EDB-4BA3-8EAC-AE61DB4BAA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B0803E48-F4CD-4F89-94D4-74E7C40CB5B2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768D259-DA76-41CB-8676-9B1ACC2E7519}"/>
              </a:ext>
            </a:extLst>
          </p:cNvPr>
          <p:cNvCxnSpPr/>
          <p:nvPr/>
        </p:nvCxnSpPr>
        <p:spPr>
          <a:xfrm>
            <a:off x="218013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67FE624A-8CB9-4493-9971-36DCF5D2453C}"/>
              </a:ext>
            </a:extLst>
          </p:cNvPr>
          <p:cNvCxnSpPr/>
          <p:nvPr/>
        </p:nvCxnSpPr>
        <p:spPr>
          <a:xfrm>
            <a:off x="218013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41" descr="Olympus_LogoClaim_RGB_klein">
            <a:extLst>
              <a:ext uri="{FF2B5EF4-FFF2-40B4-BE49-F238E27FC236}">
                <a16:creationId xmlns:a16="http://schemas.microsoft.com/office/drawing/2014/main" id="{9C9B6071-4778-4705-BC7C-DF42EA37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307" r:id="rId1"/>
    <p:sldLayoutId id="2147515308" r:id="rId2"/>
    <p:sldLayoutId id="2147515309" r:id="rId3"/>
    <p:sldLayoutId id="2147515310" r:id="rId4"/>
    <p:sldLayoutId id="2147515311" r:id="rId5"/>
    <p:sldLayoutId id="2147515240" r:id="rId6"/>
    <p:sldLayoutId id="2147515241" r:id="rId7"/>
    <p:sldLayoutId id="2147515242" r:id="rId8"/>
    <p:sldLayoutId id="2147515312" r:id="rId9"/>
    <p:sldLayoutId id="2147515313" r:id="rId10"/>
    <p:sldLayoutId id="2147515314" r:id="rId11"/>
    <p:sldLayoutId id="2147515315" r:id="rId12"/>
    <p:sldLayoutId id="2147515316" r:id="rId13"/>
    <p:sldLayoutId id="2147515317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11008BD-1D84-46EA-923A-A570DF52D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8676EAD-9DDB-4FB9-A76A-8BDF1A7F6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1707E084-8220-46B0-9746-896C4EA93B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3D0BC0E4-EBC4-4DA7-914C-D1C14FEEA8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B7A37820-A71D-42C2-9BF9-65C5B11BD3BF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4BBD510-14E2-48DE-B28A-678D148871F6}"/>
              </a:ext>
            </a:extLst>
          </p:cNvPr>
          <p:cNvCxnSpPr/>
          <p:nvPr/>
        </p:nvCxnSpPr>
        <p:spPr>
          <a:xfrm>
            <a:off x="218009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D82B1690-ABFA-44C5-9E01-461A8C6F2C22}"/>
              </a:ext>
            </a:extLst>
          </p:cNvPr>
          <p:cNvCxnSpPr/>
          <p:nvPr/>
        </p:nvCxnSpPr>
        <p:spPr>
          <a:xfrm>
            <a:off x="218009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41" descr="Olympus_LogoClaim_RGB_klein">
            <a:extLst>
              <a:ext uri="{FF2B5EF4-FFF2-40B4-BE49-F238E27FC236}">
                <a16:creationId xmlns:a16="http://schemas.microsoft.com/office/drawing/2014/main" id="{F2700F40-4F49-496C-9459-B63C3AC6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318" r:id="rId1"/>
    <p:sldLayoutId id="2147515319" r:id="rId2"/>
    <p:sldLayoutId id="2147515320" r:id="rId3"/>
    <p:sldLayoutId id="2147515321" r:id="rId4"/>
    <p:sldLayoutId id="2147515322" r:id="rId5"/>
    <p:sldLayoutId id="2147515243" r:id="rId6"/>
    <p:sldLayoutId id="2147515244" r:id="rId7"/>
    <p:sldLayoutId id="2147515245" r:id="rId8"/>
    <p:sldLayoutId id="2147515323" r:id="rId9"/>
    <p:sldLayoutId id="2147515324" r:id="rId10"/>
    <p:sldLayoutId id="2147515325" r:id="rId11"/>
    <p:sldLayoutId id="2147515326" r:id="rId12"/>
    <p:sldLayoutId id="2147515327" r:id="rId13"/>
    <p:sldLayoutId id="2147515328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B49E8F-277D-4033-93E0-E0249B5E6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3DD773-0057-4A0D-AEEE-AFF697FC9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84BB5614-9358-4058-9ECC-7BC6CFA84D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53A6304C-4B70-4F6D-8E8E-7CF7701DF6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1D5C71E3-1C84-4F9C-8C64-728865DF6A8C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81F473F-EF9F-4993-9F82-5291FA04C08C}"/>
              </a:ext>
            </a:extLst>
          </p:cNvPr>
          <p:cNvCxnSpPr/>
          <p:nvPr/>
        </p:nvCxnSpPr>
        <p:spPr>
          <a:xfrm>
            <a:off x="218003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97276BD4-0C25-4AB2-9517-86E7A30DFDCD}"/>
              </a:ext>
            </a:extLst>
          </p:cNvPr>
          <p:cNvCxnSpPr/>
          <p:nvPr/>
        </p:nvCxnSpPr>
        <p:spPr>
          <a:xfrm>
            <a:off x="218003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41" descr="Olympus_LogoClaim_RGB_klein">
            <a:extLst>
              <a:ext uri="{FF2B5EF4-FFF2-40B4-BE49-F238E27FC236}">
                <a16:creationId xmlns:a16="http://schemas.microsoft.com/office/drawing/2014/main" id="{1F2720F3-05CA-4915-9B6F-DDA4606E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329" r:id="rId1"/>
    <p:sldLayoutId id="2147515330" r:id="rId2"/>
    <p:sldLayoutId id="2147515331" r:id="rId3"/>
    <p:sldLayoutId id="2147515332" r:id="rId4"/>
    <p:sldLayoutId id="2147515333" r:id="rId5"/>
    <p:sldLayoutId id="2147515246" r:id="rId6"/>
    <p:sldLayoutId id="2147515247" r:id="rId7"/>
    <p:sldLayoutId id="2147515248" r:id="rId8"/>
    <p:sldLayoutId id="2147515334" r:id="rId9"/>
    <p:sldLayoutId id="2147515335" r:id="rId10"/>
    <p:sldLayoutId id="2147515336" r:id="rId11"/>
    <p:sldLayoutId id="2147515337" r:id="rId12"/>
    <p:sldLayoutId id="2147515338" r:id="rId13"/>
    <p:sldLayoutId id="2147515339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364F66D-A3BD-4A15-B26B-4773F9C61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B8705D5-2397-4178-A119-9B1D829F8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976B45F0-55F8-4271-A6A4-D526B0D76D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DD320E31-D420-4AE3-B7DD-B18B01F3A2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E7327D55-0596-42A6-BA4A-D1246B29B699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210766CC-A0DD-4CB0-9144-24832074F814}"/>
              </a:ext>
            </a:extLst>
          </p:cNvPr>
          <p:cNvCxnSpPr/>
          <p:nvPr/>
        </p:nvCxnSpPr>
        <p:spPr>
          <a:xfrm>
            <a:off x="217996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DA8A38CD-A7E1-4CF8-BBD1-E4D7CF430743}"/>
              </a:ext>
            </a:extLst>
          </p:cNvPr>
          <p:cNvCxnSpPr/>
          <p:nvPr/>
        </p:nvCxnSpPr>
        <p:spPr>
          <a:xfrm>
            <a:off x="217996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41" descr="Olympus_LogoClaim_RGB_klein">
            <a:extLst>
              <a:ext uri="{FF2B5EF4-FFF2-40B4-BE49-F238E27FC236}">
                <a16:creationId xmlns:a16="http://schemas.microsoft.com/office/drawing/2014/main" id="{6F681641-83A8-40FA-B6D1-536739898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340" r:id="rId1"/>
    <p:sldLayoutId id="2147515341" r:id="rId2"/>
    <p:sldLayoutId id="2147515342" r:id="rId3"/>
    <p:sldLayoutId id="2147515343" r:id="rId4"/>
    <p:sldLayoutId id="2147515344" r:id="rId5"/>
    <p:sldLayoutId id="2147515249" r:id="rId6"/>
    <p:sldLayoutId id="2147515250" r:id="rId7"/>
    <p:sldLayoutId id="2147515251" r:id="rId8"/>
    <p:sldLayoutId id="2147515345" r:id="rId9"/>
    <p:sldLayoutId id="2147515346" r:id="rId10"/>
    <p:sldLayoutId id="2147515347" r:id="rId11"/>
    <p:sldLayoutId id="2147515348" r:id="rId12"/>
    <p:sldLayoutId id="2147515349" r:id="rId13"/>
    <p:sldLayoutId id="2147515350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DE60B48-362F-499B-9319-891A9923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CC3BC0D-1A61-4159-B12B-A0052759B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AF670F10-EC11-4F64-A72D-6997450663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C035E7B4-CB90-4D84-B0FE-DAAB6080F8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B4BF08AA-9DF9-498A-A947-6E315789A1A1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B48944FF-9C18-49AE-AC67-4D7A74C0F59A}"/>
              </a:ext>
            </a:extLst>
          </p:cNvPr>
          <p:cNvCxnSpPr/>
          <p:nvPr/>
        </p:nvCxnSpPr>
        <p:spPr>
          <a:xfrm>
            <a:off x="217988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23433F1E-B174-43D8-89A0-3C267AEF3A25}"/>
              </a:ext>
            </a:extLst>
          </p:cNvPr>
          <p:cNvCxnSpPr/>
          <p:nvPr/>
        </p:nvCxnSpPr>
        <p:spPr>
          <a:xfrm>
            <a:off x="217988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41" descr="Olympus_LogoClaim_RGB_klein">
            <a:extLst>
              <a:ext uri="{FF2B5EF4-FFF2-40B4-BE49-F238E27FC236}">
                <a16:creationId xmlns:a16="http://schemas.microsoft.com/office/drawing/2014/main" id="{F9681A97-6794-44A3-87FA-F880CA5A0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351" r:id="rId1"/>
    <p:sldLayoutId id="2147515352" r:id="rId2"/>
    <p:sldLayoutId id="2147515353" r:id="rId3"/>
    <p:sldLayoutId id="2147515354" r:id="rId4"/>
    <p:sldLayoutId id="2147515355" r:id="rId5"/>
    <p:sldLayoutId id="2147515252" r:id="rId6"/>
    <p:sldLayoutId id="2147515253" r:id="rId7"/>
    <p:sldLayoutId id="2147515254" r:id="rId8"/>
    <p:sldLayoutId id="2147515356" r:id="rId9"/>
    <p:sldLayoutId id="2147515357" r:id="rId10"/>
    <p:sldLayoutId id="2147515358" r:id="rId11"/>
    <p:sldLayoutId id="2147515359" r:id="rId12"/>
    <p:sldLayoutId id="2147515360" r:id="rId13"/>
    <p:sldLayoutId id="2147515361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BFCFE37-3D2F-41C1-B4B5-3828CEBB8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936625"/>
            <a:ext cx="942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de-DE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73E6441-798F-4731-9AE2-FB5EC4EA7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6850"/>
            <a:ext cx="94186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41B5888D-35C0-45EE-9B34-21177C336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150" y="6627813"/>
            <a:ext cx="79454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800">
                <a:solidFill>
                  <a:srgbClr val="28282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46BA4E99-CBB0-44A5-A6EB-E635E6E641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0638" y="6627813"/>
            <a:ext cx="9366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282828"/>
                </a:solidFill>
              </a:defRPr>
            </a:lvl1pPr>
          </a:lstStyle>
          <a:p>
            <a:r>
              <a:rPr lang="en-GB" altLang="de-DE"/>
              <a:t>Page </a:t>
            </a:r>
            <a:fld id="{C4D985AC-DD3F-4690-B505-5CA272856DA9}" type="slidenum">
              <a:rPr lang="en-GB" altLang="de-DE"/>
              <a:pPr/>
              <a:t>‹Nr.›</a:t>
            </a:fld>
            <a:endParaRPr lang="en-GB" alt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1F934F85-F0FF-4877-8199-864B2E963EE7}"/>
              </a:ext>
            </a:extLst>
          </p:cNvPr>
          <p:cNvCxnSpPr/>
          <p:nvPr/>
        </p:nvCxnSpPr>
        <p:spPr>
          <a:xfrm>
            <a:off x="217979" y="472281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2">
            <a:extLst>
              <a:ext uri="{FF2B5EF4-FFF2-40B4-BE49-F238E27FC236}">
                <a16:creationId xmlns:a16="http://schemas.microsoft.com/office/drawing/2014/main" id="{6293FF57-77B5-4E42-A483-210EF694F9FE}"/>
              </a:ext>
            </a:extLst>
          </p:cNvPr>
          <p:cNvCxnSpPr/>
          <p:nvPr/>
        </p:nvCxnSpPr>
        <p:spPr>
          <a:xfrm>
            <a:off x="217979" y="6470650"/>
            <a:ext cx="9844395" cy="0"/>
          </a:xfrm>
          <a:prstGeom prst="line">
            <a:avLst/>
          </a:prstGeom>
          <a:ln w="15875">
            <a:gradFill flip="none" rotWithShape="1">
              <a:gsLst>
                <a:gs pos="90000">
                  <a:schemeClr val="tx2">
                    <a:lumMod val="40000"/>
                    <a:lumOff val="60000"/>
                  </a:schemeClr>
                </a:gs>
                <a:gs pos="0">
                  <a:srgbClr val="BEBEBE">
                    <a:alpha val="0"/>
                  </a:srgbClr>
                </a:gs>
                <a:gs pos="10000">
                  <a:schemeClr val="tx2">
                    <a:lumMod val="40000"/>
                    <a:lumOff val="60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rgbClr val="BEBEBE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41" descr="Olympus_LogoClaim_RGB_klein">
            <a:extLst>
              <a:ext uri="{FF2B5EF4-FFF2-40B4-BE49-F238E27FC236}">
                <a16:creationId xmlns:a16="http://schemas.microsoft.com/office/drawing/2014/main" id="{3110E64D-1A5B-474B-B1BC-4C8B3881B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33281"/>
          <a:stretch>
            <a:fillRect/>
          </a:stretch>
        </p:blipFill>
        <p:spPr bwMode="auto">
          <a:xfrm>
            <a:off x="423863" y="187325"/>
            <a:ext cx="1244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5362" r:id="rId1"/>
    <p:sldLayoutId id="2147515363" r:id="rId2"/>
    <p:sldLayoutId id="2147515364" r:id="rId3"/>
    <p:sldLayoutId id="2147515365" r:id="rId4"/>
    <p:sldLayoutId id="2147515366" r:id="rId5"/>
    <p:sldLayoutId id="2147515255" r:id="rId6"/>
    <p:sldLayoutId id="2147515256" r:id="rId7"/>
    <p:sldLayoutId id="2147515257" r:id="rId8"/>
    <p:sldLayoutId id="2147515367" r:id="rId9"/>
    <p:sldLayoutId id="2147515368" r:id="rId10"/>
    <p:sldLayoutId id="2147515369" r:id="rId11"/>
    <p:sldLayoutId id="2147515370" r:id="rId12"/>
    <p:sldLayoutId id="2147515371" r:id="rId13"/>
    <p:sldLayoutId id="2147515372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985838" indent="-17621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0" y="6093296"/>
            <a:ext cx="8342917" cy="365125"/>
          </a:xfrm>
          <a:solidFill>
            <a:schemeClr val="bg1"/>
          </a:solidFill>
        </p:spPr>
        <p:txBody>
          <a:bodyPr/>
          <a:lstStyle/>
          <a:p>
            <a:pPr algn="l">
              <a:buFontTx/>
              <a:buNone/>
              <a:defRPr/>
            </a:pPr>
            <a:r>
              <a:rPr lang="de-DE" altLang="de-DE" sz="2000" b="1" dirty="0" smtClean="0">
                <a:solidFill>
                  <a:schemeClr val="bg2">
                    <a:lumMod val="75000"/>
                  </a:schemeClr>
                </a:solidFill>
              </a:rPr>
              <a:t>51. Jahrestagung des BDN, Berlin, 16. September 2023</a:t>
            </a:r>
          </a:p>
          <a:p>
            <a:pPr algn="l">
              <a:buFontTx/>
              <a:buNone/>
              <a:defRPr/>
            </a:pPr>
            <a:r>
              <a:rPr lang="en-US" altLang="de-DE" sz="2000" b="1" dirty="0" smtClean="0">
                <a:solidFill>
                  <a:schemeClr val="bg2">
                    <a:lumMod val="75000"/>
                  </a:schemeClr>
                </a:solidFill>
              </a:rPr>
              <a:t>Die </a:t>
            </a:r>
            <a:r>
              <a:rPr lang="en-US" altLang="de-DE" sz="2000" b="1" dirty="0" err="1" smtClean="0">
                <a:solidFill>
                  <a:schemeClr val="bg2">
                    <a:lumMod val="75000"/>
                  </a:schemeClr>
                </a:solidFill>
              </a:rPr>
              <a:t>neue</a:t>
            </a:r>
            <a:r>
              <a:rPr lang="en-US" altLang="de-DE" sz="2000" b="1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en-US" altLang="de-DE" sz="2000" b="1" dirty="0" err="1" smtClean="0">
                <a:solidFill>
                  <a:schemeClr val="bg2">
                    <a:lumMod val="75000"/>
                  </a:schemeClr>
                </a:solidFill>
              </a:rPr>
              <a:t>alte</a:t>
            </a:r>
            <a:r>
              <a:rPr lang="en-US" altLang="de-DE" sz="2000" b="1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en-US" altLang="de-DE" sz="2000" b="1" dirty="0" err="1" smtClean="0">
                <a:solidFill>
                  <a:schemeClr val="bg2">
                    <a:lumMod val="75000"/>
                  </a:schemeClr>
                </a:solidFill>
              </a:rPr>
              <a:t>Normalität</a:t>
            </a:r>
            <a:r>
              <a:rPr lang="en-US" altLang="de-DE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de-DE" sz="2000" b="1" dirty="0" err="1" smtClean="0">
                <a:solidFill>
                  <a:schemeClr val="bg2">
                    <a:lumMod val="75000"/>
                  </a:schemeClr>
                </a:solidFill>
              </a:rPr>
              <a:t>als</a:t>
            </a:r>
            <a:r>
              <a:rPr lang="en-US" altLang="de-DE" sz="2000" b="1" dirty="0" smtClean="0">
                <a:solidFill>
                  <a:schemeClr val="bg2">
                    <a:lumMod val="75000"/>
                  </a:schemeClr>
                </a:solidFill>
              </a:rPr>
              <a:t> Chance</a:t>
            </a:r>
            <a:endParaRPr lang="de-DE" altLang="de-DE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455868" y="5947786"/>
            <a:ext cx="16561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B6C6DB62-09A1-492E-96DD-0D62B5FC64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4948" y="1052737"/>
            <a:ext cx="9937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700" b="1" dirty="0" smtClean="0">
                <a:solidFill>
                  <a:srgbClr val="000000"/>
                </a:solidFill>
              </a:rPr>
              <a:t>Update GOÄ</a:t>
            </a:r>
            <a:endParaRPr lang="de-DE" altLang="de-DE" sz="3000" b="1" dirty="0">
              <a:solidFill>
                <a:srgbClr val="000000"/>
              </a:solidFill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12B14B95-782C-4751-91F9-53F60BAA7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484" y="2420888"/>
            <a:ext cx="799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rgbClr val="2218A8"/>
                </a:solidFill>
              </a:rPr>
              <a:t>Frank Grünwald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rgbClr val="2218A8"/>
                </a:solidFill>
              </a:rPr>
              <a:t>Klinik für Nuklearmedizin Universität Frankfurt/Main</a:t>
            </a:r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C0841421-2D3F-4FC0-B922-FCAB38BB0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60254"/>
              </p:ext>
            </p:extLst>
          </p:nvPr>
        </p:nvGraphicFramePr>
        <p:xfrm>
          <a:off x="30933" y="99516"/>
          <a:ext cx="1800200" cy="109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Impact" r:id="rId3" imgW="8619048" imgH="5447619" progId="PI3.Image">
                  <p:embed/>
                </p:oleObj>
              </mc:Choice>
              <mc:Fallback>
                <p:oleObj name="PhotoImpact" r:id="rId3" imgW="8619048" imgH="5447619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" contrast="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3" y="99516"/>
                        <a:ext cx="1800200" cy="1096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7BC3457D-76BC-416F-9A9F-F665CD9E2C27}"/>
              </a:ext>
            </a:extLst>
          </p:cNvPr>
          <p:cNvSpPr/>
          <p:nvPr/>
        </p:nvSpPr>
        <p:spPr bwMode="auto">
          <a:xfrm>
            <a:off x="4927476" y="99516"/>
            <a:ext cx="1334355" cy="79355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3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2191172" y="332656"/>
            <a:ext cx="7292975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de-DE" altLang="de-DE" sz="2800" b="1" dirty="0" smtClean="0">
                <a:solidFill>
                  <a:schemeClr val="tx1"/>
                </a:solidFill>
              </a:rPr>
              <a:t>Die neue GOÄ</a:t>
            </a:r>
            <a:br>
              <a:rPr lang="de-DE" altLang="de-DE" sz="2800" b="1" dirty="0" smtClean="0">
                <a:solidFill>
                  <a:schemeClr val="tx1"/>
                </a:solidFill>
              </a:rPr>
            </a:br>
            <a:r>
              <a:rPr lang="de-DE" altLang="de-DE" sz="2800" b="1" dirty="0" smtClean="0">
                <a:solidFill>
                  <a:schemeClr val="tx1"/>
                </a:solidFill>
              </a:rPr>
              <a:t>- </a:t>
            </a:r>
            <a:r>
              <a:rPr lang="de-DE" altLang="de-DE" sz="2800" b="1" dirty="0" err="1" smtClean="0">
                <a:solidFill>
                  <a:schemeClr val="tx1"/>
                </a:solidFill>
              </a:rPr>
              <a:t>worst</a:t>
            </a:r>
            <a:r>
              <a:rPr lang="de-DE" altLang="de-DE" sz="2800" b="1" dirty="0" smtClean="0">
                <a:solidFill>
                  <a:schemeClr val="tx1"/>
                </a:solidFill>
              </a:rPr>
              <a:t> </a:t>
            </a:r>
            <a:r>
              <a:rPr lang="de-DE" altLang="de-DE" sz="2800" b="1" dirty="0" err="1" smtClean="0">
                <a:solidFill>
                  <a:schemeClr val="tx1"/>
                </a:solidFill>
              </a:rPr>
              <a:t>case</a:t>
            </a:r>
            <a:r>
              <a:rPr lang="de-DE" altLang="de-DE" sz="2800" b="1" dirty="0" smtClean="0">
                <a:solidFill>
                  <a:schemeClr val="tx1"/>
                </a:solidFill>
              </a:rPr>
              <a:t>-Szenarien, Lösungen… - </a:t>
            </a:r>
            <a:endParaRPr lang="de-DE" altLang="de-DE" sz="2800" b="1" dirty="0">
              <a:solidFill>
                <a:schemeClr val="tx1"/>
              </a:solidFill>
            </a:endParaRPr>
          </a:p>
        </p:txBody>
      </p:sp>
      <p:sp>
        <p:nvSpPr>
          <p:cNvPr id="307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27100" y="1612056"/>
            <a:ext cx="9195296" cy="3113088"/>
          </a:xfrm>
        </p:spPr>
        <p:txBody>
          <a:bodyPr/>
          <a:lstStyle/>
          <a:p>
            <a:pPr eaLnBrk="1" hangingPunct="1"/>
            <a:r>
              <a:rPr lang="en-US" altLang="de-DE" sz="2400" b="1" dirty="0" smtClean="0"/>
              <a:t>Pretest-</a:t>
            </a:r>
            <a:r>
              <a:rPr lang="en-US" altLang="de-DE" sz="2400" b="1" dirty="0" err="1" smtClean="0"/>
              <a:t>Verfahren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nicht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abgeschlossen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err="1" smtClean="0"/>
              <a:t>Andere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Hindernisse</a:t>
            </a:r>
            <a:r>
              <a:rPr lang="en-US" altLang="de-DE" sz="2400" b="1" dirty="0" smtClean="0"/>
              <a:t>…</a:t>
            </a:r>
          </a:p>
          <a:p>
            <a:pPr eaLnBrk="1" hangingPunct="1"/>
            <a:r>
              <a:rPr lang="en-US" altLang="de-DE" sz="2400" b="1" dirty="0" err="1" smtClean="0"/>
              <a:t>Lauterbach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legt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GOÄneu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dem</a:t>
            </a:r>
            <a:r>
              <a:rPr lang="en-US" altLang="de-DE" sz="2400" b="1" dirty="0" smtClean="0"/>
              <a:t> IGES </a:t>
            </a:r>
            <a:r>
              <a:rPr lang="en-US" altLang="de-DE" sz="2400" b="1" dirty="0" err="1" smtClean="0"/>
              <a:t>zur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Bearbeitung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vor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err="1" smtClean="0"/>
              <a:t>Vorschlag</a:t>
            </a:r>
            <a:r>
              <a:rPr lang="en-US" altLang="de-DE" sz="2400" b="1" dirty="0" smtClean="0"/>
              <a:t> (SPIFA?): </a:t>
            </a:r>
            <a:r>
              <a:rPr lang="en-US" altLang="de-DE" sz="2400" b="1" dirty="0" err="1" smtClean="0"/>
              <a:t>Anpassung</a:t>
            </a:r>
            <a:r>
              <a:rPr lang="en-US" altLang="de-DE" sz="2400" b="1" dirty="0" smtClean="0"/>
              <a:t> an UV-GOÄ (</a:t>
            </a:r>
            <a:r>
              <a:rPr lang="en-US" altLang="de-DE" sz="2400" b="1" dirty="0" err="1" smtClean="0"/>
              <a:t>Erhöhungen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zum</a:t>
            </a:r>
            <a:r>
              <a:rPr lang="en-US" altLang="de-DE" sz="2400" b="1" dirty="0" smtClean="0"/>
              <a:t> 1.7.2023)</a:t>
            </a:r>
          </a:p>
          <a:p>
            <a:pPr eaLnBrk="1" hangingPunct="1"/>
            <a:r>
              <a:rPr lang="en-US" altLang="de-DE" sz="2400" b="1" dirty="0" err="1" smtClean="0"/>
              <a:t>Vorschlag</a:t>
            </a:r>
            <a:r>
              <a:rPr lang="en-US" altLang="de-DE" sz="2400" b="1" dirty="0" smtClean="0"/>
              <a:t> Dr. Reinhardt: </a:t>
            </a:r>
          </a:p>
          <a:p>
            <a:pPr lvl="1" eaLnBrk="1" hangingPunct="1"/>
            <a:r>
              <a:rPr lang="en-US" altLang="de-DE" sz="2400" b="1" dirty="0" err="1" smtClean="0">
                <a:solidFill>
                  <a:srgbClr val="2218A8"/>
                </a:solidFill>
              </a:rPr>
              <a:t>wenn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GOÄalt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weiterhin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gültig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: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höhere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Steigerungsfaktoren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im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Rahmen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von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Abdingungen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 (“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Kreative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Auslegung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”)</a:t>
            </a:r>
          </a:p>
          <a:p>
            <a:pPr lvl="1" eaLnBrk="1" hangingPunct="1"/>
            <a:r>
              <a:rPr lang="en-US" altLang="de-DE" sz="2400" b="1" dirty="0" err="1" smtClean="0">
                <a:solidFill>
                  <a:srgbClr val="2218A8"/>
                </a:solidFill>
              </a:rPr>
              <a:t>Herstellung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einer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Vergütung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adäquat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zur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GOÄneu</a:t>
            </a:r>
            <a:endParaRPr lang="en-US" altLang="de-DE" sz="2400" b="1" dirty="0" smtClean="0">
              <a:solidFill>
                <a:srgbClr val="2218A8"/>
              </a:solidFill>
            </a:endParaRPr>
          </a:p>
          <a:p>
            <a:pPr eaLnBrk="1" hangingPunct="1"/>
            <a:r>
              <a:rPr lang="en-US" altLang="de-DE" sz="2400" b="1" dirty="0" smtClean="0">
                <a:solidFill>
                  <a:srgbClr val="CC0000"/>
                </a:solidFill>
              </a:rPr>
              <a:t>Problem: </a:t>
            </a:r>
            <a:r>
              <a:rPr lang="en-US" altLang="de-DE" sz="2400" b="1" dirty="0" err="1" smtClean="0">
                <a:solidFill>
                  <a:srgbClr val="CC0000"/>
                </a:solidFill>
              </a:rPr>
              <a:t>Abdingungen</a:t>
            </a:r>
            <a:r>
              <a:rPr lang="en-US" altLang="de-DE" sz="2400" b="1" dirty="0" smtClean="0">
                <a:solidFill>
                  <a:srgbClr val="CC0000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CC0000"/>
                </a:solidFill>
              </a:rPr>
              <a:t>für</a:t>
            </a:r>
            <a:r>
              <a:rPr lang="en-US" altLang="de-DE" sz="2400" b="1" dirty="0" smtClean="0">
                <a:solidFill>
                  <a:srgbClr val="CC0000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CC0000"/>
                </a:solidFill>
              </a:rPr>
              <a:t>Leistungen</a:t>
            </a:r>
            <a:r>
              <a:rPr lang="en-US" altLang="de-DE" sz="2400" b="1" dirty="0" smtClean="0">
                <a:solidFill>
                  <a:srgbClr val="CC0000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CC0000"/>
                </a:solidFill>
              </a:rPr>
              <a:t>nach</a:t>
            </a:r>
            <a:r>
              <a:rPr lang="en-US" altLang="de-DE" sz="2400" b="1" dirty="0" smtClean="0">
                <a:solidFill>
                  <a:srgbClr val="CC0000"/>
                </a:solidFill>
              </a:rPr>
              <a:t> A, E, M, O </a:t>
            </a:r>
            <a:r>
              <a:rPr lang="en-US" altLang="de-DE" sz="2400" b="1" dirty="0" err="1" smtClean="0">
                <a:solidFill>
                  <a:srgbClr val="CC0000"/>
                </a:solidFill>
              </a:rPr>
              <a:t>nicht</a:t>
            </a:r>
            <a:r>
              <a:rPr lang="en-US" altLang="de-DE" sz="2400" b="1" dirty="0" smtClean="0">
                <a:solidFill>
                  <a:srgbClr val="CC0000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CC0000"/>
                </a:solidFill>
              </a:rPr>
              <a:t>zulässig</a:t>
            </a:r>
            <a:r>
              <a:rPr lang="en-US" altLang="de-DE" sz="2400" b="1" dirty="0" smtClean="0">
                <a:solidFill>
                  <a:srgbClr val="CC0000"/>
                </a:solidFill>
              </a:rPr>
              <a:t> (§2 (3) GOÄ)</a:t>
            </a: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0" y="0"/>
            <a:ext cx="2478088" cy="6858000"/>
            <a:chOff x="0" y="0"/>
            <a:chExt cx="1561" cy="4320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92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82" y="0"/>
            <a:ext cx="1179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0" name="PhotoImpact" r:id="rId4" imgW="8619048" imgH="5447619" progId="PI3.Image">
                    <p:embed/>
                  </p:oleObj>
                </mc:Choice>
                <mc:Fallback>
                  <p:oleObj name="PhotoImpact" r:id="rId4" imgW="8619048" imgH="5447619" progId="PI3.Image">
                    <p:embed/>
                    <p:pic>
                      <p:nvPicPr>
                        <p:cNvPr id="308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2000" contrast="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0"/>
                          <a:ext cx="1179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292" y="754"/>
              <a:ext cx="272" cy="3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6408834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7"/>
          <p:cNvSpPr txBox="1">
            <a:spLocks noChangeArrowheads="1"/>
          </p:cNvSpPr>
          <p:nvPr/>
        </p:nvSpPr>
        <p:spPr bwMode="auto">
          <a:xfrm>
            <a:off x="3487738" y="476250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/>
              <a:t>Zusammenfassung</a:t>
            </a:r>
          </a:p>
        </p:txBody>
      </p:sp>
      <p:sp>
        <p:nvSpPr>
          <p:cNvPr id="290819" name="Text Box 5"/>
          <p:cNvSpPr txBox="1">
            <a:spLocks noChangeArrowheads="1"/>
          </p:cNvSpPr>
          <p:nvPr/>
        </p:nvSpPr>
        <p:spPr bwMode="auto">
          <a:xfrm>
            <a:off x="1039813" y="1412875"/>
            <a:ext cx="891063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1" dirty="0" smtClean="0"/>
              <a:t>Die Novellierung der GOÄ wird seit ca. 10 Jahren mit immensem Aufwand vorbereitet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400" b="1" dirty="0" smtClean="0"/>
              <a:t>Die neue GOÄ basiert auf betriebswirtschaftlichen Berechnungen (allerdings ohne Berücksichtigung der aktuellen Inflation!)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400" b="1" dirty="0" smtClean="0"/>
              <a:t>Die </a:t>
            </a:r>
            <a:r>
              <a:rPr lang="en-US" altLang="de-DE" sz="2400" b="1" dirty="0" err="1" smtClean="0"/>
              <a:t>Bepreisung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ist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weitgehend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konsentiert</a:t>
            </a:r>
            <a:endParaRPr lang="de-DE" altLang="de-DE" sz="2400" b="1" dirty="0" smtClean="0"/>
          </a:p>
          <a:p>
            <a:pPr eaLnBrk="1" hangingPunct="1">
              <a:spcBef>
                <a:spcPct val="50000"/>
              </a:spcBef>
            </a:pPr>
            <a:r>
              <a:rPr lang="de-DE" altLang="de-DE" sz="2400" b="1" dirty="0" smtClean="0"/>
              <a:t>Nuklearmedizinische Leistungen sind vernünftig abgebildet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400" b="1" dirty="0" smtClean="0"/>
              <a:t>Die Verabschiedung ist höchst ungewiss</a:t>
            </a:r>
          </a:p>
        </p:txBody>
      </p:sp>
      <p:grpSp>
        <p:nvGrpSpPr>
          <p:cNvPr id="290820" name="Group 4"/>
          <p:cNvGrpSpPr>
            <a:grpSpLocks/>
          </p:cNvGrpSpPr>
          <p:nvPr/>
        </p:nvGrpSpPr>
        <p:grpSpPr bwMode="auto">
          <a:xfrm>
            <a:off x="0" y="0"/>
            <a:ext cx="2478088" cy="6858000"/>
            <a:chOff x="0" y="0"/>
            <a:chExt cx="1561" cy="4320"/>
          </a:xfrm>
        </p:grpSpPr>
        <p:sp>
          <p:nvSpPr>
            <p:cNvPr id="2908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92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aphicFrame>
          <p:nvGraphicFramePr>
            <p:cNvPr id="290822" name="Object 6"/>
            <p:cNvGraphicFramePr>
              <a:graphicFrameLocks noChangeAspect="1"/>
            </p:cNvGraphicFramePr>
            <p:nvPr/>
          </p:nvGraphicFramePr>
          <p:xfrm>
            <a:off x="382" y="0"/>
            <a:ext cx="1179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9" name="PhotoImpact" r:id="rId3" imgW="8619048" imgH="5447619" progId="PI3.Image">
                    <p:embed/>
                  </p:oleObj>
                </mc:Choice>
                <mc:Fallback>
                  <p:oleObj name="PhotoImpact" r:id="rId3" imgW="8619048" imgH="5447619" progId="PI3.Image">
                    <p:embed/>
                    <p:pic>
                      <p:nvPicPr>
                        <p:cNvPr id="29082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-2000" contrast="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0"/>
                          <a:ext cx="1179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0823" name="Rectangle 7"/>
            <p:cNvSpPr>
              <a:spLocks noChangeArrowheads="1"/>
            </p:cNvSpPr>
            <p:nvPr/>
          </p:nvSpPr>
          <p:spPr bwMode="auto">
            <a:xfrm>
              <a:off x="292" y="754"/>
              <a:ext cx="272" cy="3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5955919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0" y="0"/>
            <a:ext cx="2478088" cy="6858000"/>
            <a:chOff x="0" y="0"/>
            <a:chExt cx="1561" cy="4320"/>
          </a:xfrm>
        </p:grpSpPr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92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  <p:graphicFrame>
          <p:nvGraphicFramePr>
            <p:cNvPr id="4105" name="Object 6"/>
            <p:cNvGraphicFramePr>
              <a:graphicFrameLocks noChangeAspect="1"/>
            </p:cNvGraphicFramePr>
            <p:nvPr/>
          </p:nvGraphicFramePr>
          <p:xfrm>
            <a:off x="382" y="0"/>
            <a:ext cx="1179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PhotoImpact" r:id="rId4" imgW="8619048" imgH="5447619" progId="PI3.Image">
                    <p:embed/>
                  </p:oleObj>
                </mc:Choice>
                <mc:Fallback>
                  <p:oleObj name="PhotoImpact" r:id="rId4" imgW="8619048" imgH="5447619" progId="PI3.Image">
                    <p:embed/>
                    <p:pic>
                      <p:nvPicPr>
                        <p:cNvPr id="410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2000" contrast="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0"/>
                          <a:ext cx="1179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6" name="Rectangle 8"/>
            <p:cNvSpPr>
              <a:spLocks noChangeArrowheads="1"/>
            </p:cNvSpPr>
            <p:nvPr/>
          </p:nvSpPr>
          <p:spPr bwMode="auto">
            <a:xfrm>
              <a:off x="292" y="754"/>
              <a:ext cx="272" cy="3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 Box 61">
            <a:extLst>
              <a:ext uri="{FF2B5EF4-FFF2-40B4-BE49-F238E27FC236}">
                <a16:creationId xmlns:a16="http://schemas.microsoft.com/office/drawing/2014/main" id="{DCDA5123-D491-4153-BBF6-05B4AA422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148" y="5157192"/>
            <a:ext cx="8018411" cy="13234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2000" b="1" dirty="0">
                <a:solidFill>
                  <a:schemeClr val="bg2"/>
                </a:solidFill>
              </a:rPr>
              <a:t>Interessenkonflikte: Unterstützung für wissenschaftliche Projekte, Publikationen und Vorträge von den Firmen Olympus, Kröner, </a:t>
            </a:r>
            <a:r>
              <a:rPr lang="de-DE" altLang="de-DE" sz="2000" b="1" dirty="0" err="1">
                <a:solidFill>
                  <a:schemeClr val="bg2"/>
                </a:solidFill>
              </a:rPr>
              <a:t>Theraclion</a:t>
            </a:r>
            <a:r>
              <a:rPr lang="de-DE" altLang="de-DE" sz="2000" b="1" dirty="0">
                <a:solidFill>
                  <a:schemeClr val="bg2"/>
                </a:solidFill>
              </a:rPr>
              <a:t>, </a:t>
            </a:r>
            <a:r>
              <a:rPr lang="de-DE" altLang="de-DE" sz="2000" b="1" dirty="0" err="1">
                <a:solidFill>
                  <a:schemeClr val="bg2"/>
                </a:solidFill>
              </a:rPr>
              <a:t>MedWaves</a:t>
            </a:r>
            <a:r>
              <a:rPr lang="de-DE" altLang="de-DE" sz="2000" b="1" dirty="0">
                <a:solidFill>
                  <a:schemeClr val="bg2"/>
                </a:solidFill>
              </a:rPr>
              <a:t>, Sanofi-Aventis, </a:t>
            </a:r>
            <a:r>
              <a:rPr lang="de-DE" altLang="de-DE" sz="2000" b="1" dirty="0" smtClean="0">
                <a:solidFill>
                  <a:schemeClr val="bg2"/>
                </a:solidFill>
              </a:rPr>
              <a:t>IPSEN, Merck</a:t>
            </a:r>
            <a:r>
              <a:rPr lang="de-DE" altLang="de-DE" sz="2000" b="1" dirty="0">
                <a:solidFill>
                  <a:schemeClr val="bg2"/>
                </a:solidFill>
              </a:rPr>
              <a:t>, GE, Bayer sowie der DGN</a:t>
            </a:r>
          </a:p>
        </p:txBody>
      </p:sp>
    </p:spTree>
    <p:extLst>
      <p:ext uri="{BB962C8B-B14F-4D97-AF65-F5344CB8AC3E}">
        <p14:creationId xmlns:p14="http://schemas.microsoft.com/office/powerpoint/2010/main" val="22179819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2191172" y="332656"/>
            <a:ext cx="7292975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de-DE" altLang="de-DE" sz="2800" b="1" dirty="0" smtClean="0">
                <a:solidFill>
                  <a:schemeClr val="tx1"/>
                </a:solidFill>
              </a:rPr>
              <a:t>Die alte GOÄ</a:t>
            </a:r>
            <a:endParaRPr lang="de-DE" altLang="de-DE" sz="2800" b="1" dirty="0">
              <a:solidFill>
                <a:schemeClr val="tx1"/>
              </a:solidFill>
            </a:endParaRPr>
          </a:p>
        </p:txBody>
      </p:sp>
      <p:sp>
        <p:nvSpPr>
          <p:cNvPr id="307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39044" y="1700808"/>
            <a:ext cx="9083352" cy="3113088"/>
          </a:xfrm>
        </p:spPr>
        <p:txBody>
          <a:bodyPr/>
          <a:lstStyle/>
          <a:p>
            <a:pPr eaLnBrk="1" hangingPunct="1"/>
            <a:r>
              <a:rPr lang="de-DE" altLang="de-DE" sz="2400" b="1" dirty="0" smtClean="0"/>
              <a:t>Rechtsverordnung </a:t>
            </a:r>
          </a:p>
          <a:p>
            <a:pPr eaLnBrk="1" hangingPunct="1"/>
            <a:r>
              <a:rPr lang="de-DE" altLang="de-DE" sz="2400" b="1" dirty="0" smtClean="0"/>
              <a:t>Verabschiedet 1982</a:t>
            </a:r>
          </a:p>
          <a:p>
            <a:pPr eaLnBrk="1" hangingPunct="1"/>
            <a:r>
              <a:rPr lang="de-DE" altLang="de-DE" sz="2400" b="1" dirty="0" smtClean="0"/>
              <a:t>Leicht überarbeitet 1996 (Teilnovellierung)</a:t>
            </a:r>
          </a:p>
          <a:p>
            <a:pPr eaLnBrk="1" hangingPunct="1"/>
            <a:r>
              <a:rPr lang="de-DE" altLang="de-DE" sz="2400" b="1" dirty="0" smtClean="0"/>
              <a:t>Gebührenpositionen nach Einschätzung der Fachvertreter in Abstimmung mit BÄK („normative Festlegung“)</a:t>
            </a:r>
          </a:p>
          <a:p>
            <a:pPr eaLnBrk="1" hangingPunct="1"/>
            <a:r>
              <a:rPr lang="en-US" altLang="de-DE" sz="2400" b="1" dirty="0" err="1" smtClean="0"/>
              <a:t>Steigerungssätze</a:t>
            </a:r>
            <a:r>
              <a:rPr lang="en-US" altLang="de-DE" sz="2400" b="1" dirty="0" smtClean="0"/>
              <a:t> je </a:t>
            </a:r>
            <a:r>
              <a:rPr lang="en-US" altLang="de-DE" sz="2400" b="1" dirty="0" err="1" smtClean="0"/>
              <a:t>nach</a:t>
            </a:r>
            <a:r>
              <a:rPr lang="en-US" altLang="de-DE" sz="2400" b="1" dirty="0" smtClean="0"/>
              <a:t> “</a:t>
            </a:r>
            <a:r>
              <a:rPr lang="en-US" altLang="de-DE" sz="2400" b="1" dirty="0" err="1" smtClean="0"/>
              <a:t>Schwierigkeitsgrad</a:t>
            </a:r>
            <a:r>
              <a:rPr lang="en-US" altLang="de-DE" sz="2400" b="1" dirty="0" smtClean="0"/>
              <a:t>”</a:t>
            </a:r>
          </a:p>
          <a:p>
            <a:pPr eaLnBrk="1" hangingPunct="1"/>
            <a:r>
              <a:rPr lang="en-US" altLang="de-DE" sz="2400" b="1" dirty="0" err="1" smtClean="0"/>
              <a:t>Analogziffern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für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noch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nicht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abgebildete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Verfahren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err="1" smtClean="0"/>
              <a:t>Transparenzbericht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unter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Mitwirkung</a:t>
            </a:r>
            <a:r>
              <a:rPr lang="en-US" altLang="de-DE" sz="2400" b="1" dirty="0" smtClean="0"/>
              <a:t> des SPIFA </a:t>
            </a:r>
            <a:r>
              <a:rPr lang="en-US" altLang="de-DE" sz="2400" b="1" dirty="0" err="1" smtClean="0"/>
              <a:t>alle</a:t>
            </a:r>
            <a:r>
              <a:rPr lang="en-US" altLang="de-DE" sz="2400" b="1" dirty="0" smtClean="0"/>
              <a:t> 2 </a:t>
            </a:r>
            <a:r>
              <a:rPr lang="en-US" altLang="de-DE" sz="2400" b="1" dirty="0" err="1" smtClean="0"/>
              <a:t>Jahre</a:t>
            </a:r>
            <a:r>
              <a:rPr lang="en-US" altLang="de-DE" sz="2400" b="1" dirty="0" smtClean="0"/>
              <a:t> (11 Mio </a:t>
            </a:r>
            <a:r>
              <a:rPr lang="en-US" altLang="de-DE" sz="2400" b="1" dirty="0" err="1" smtClean="0"/>
              <a:t>Datensätze</a:t>
            </a:r>
            <a:r>
              <a:rPr lang="en-US" altLang="de-DE" sz="2400" b="1" dirty="0" smtClean="0"/>
              <a:t>, NUK </a:t>
            </a:r>
            <a:r>
              <a:rPr lang="en-US" altLang="de-DE" sz="2400" b="1" dirty="0" err="1" smtClean="0"/>
              <a:t>nicht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separat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aufgeführt</a:t>
            </a:r>
            <a:r>
              <a:rPr lang="en-US" altLang="de-DE" sz="2400" b="1" dirty="0" smtClean="0"/>
              <a:t>), </a:t>
            </a:r>
            <a:r>
              <a:rPr lang="en-US" altLang="de-DE" sz="2400" b="1" dirty="0" err="1" smtClean="0"/>
              <a:t>u.a</a:t>
            </a:r>
            <a:r>
              <a:rPr lang="en-US" altLang="de-DE" sz="2400" b="1" dirty="0" smtClean="0"/>
              <a:t>. </a:t>
            </a:r>
            <a:r>
              <a:rPr lang="en-US" altLang="de-DE" sz="2400" b="1" dirty="0" err="1" smtClean="0"/>
              <a:t>zur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Erfassung</a:t>
            </a:r>
            <a:r>
              <a:rPr lang="en-US" altLang="de-DE" sz="2400" b="1" dirty="0" smtClean="0"/>
              <a:t> der </a:t>
            </a:r>
            <a:r>
              <a:rPr lang="en-US" altLang="de-DE" sz="2400" b="1" dirty="0" err="1" smtClean="0"/>
              <a:t>Steigerungsfaktoren</a:t>
            </a:r>
            <a:endParaRPr lang="de-DE" altLang="de-DE" sz="2400" b="1" dirty="0" smtClean="0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0" y="0"/>
            <a:ext cx="2478088" cy="6858000"/>
            <a:chOff x="0" y="0"/>
            <a:chExt cx="1561" cy="4320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92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82" y="0"/>
            <a:ext cx="1179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PhotoImpact" r:id="rId4" imgW="8619048" imgH="5447619" progId="PI3.Image">
                    <p:embed/>
                  </p:oleObj>
                </mc:Choice>
                <mc:Fallback>
                  <p:oleObj name="PhotoImpact" r:id="rId4" imgW="8619048" imgH="5447619" progId="PI3.Image">
                    <p:embed/>
                    <p:pic>
                      <p:nvPicPr>
                        <p:cNvPr id="308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2000" contrast="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0"/>
                          <a:ext cx="1179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292" y="754"/>
              <a:ext cx="272" cy="3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4034553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2191172" y="332656"/>
            <a:ext cx="7292975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de-DE" altLang="de-DE" sz="2800" b="1" dirty="0" smtClean="0">
                <a:solidFill>
                  <a:schemeClr val="tx1"/>
                </a:solidFill>
              </a:rPr>
              <a:t>GOT (Gebührenordnung für Tierärzte)</a:t>
            </a:r>
            <a:endParaRPr lang="de-DE" altLang="de-DE" sz="2800" b="1" dirty="0">
              <a:solidFill>
                <a:schemeClr val="tx1"/>
              </a:solidFill>
            </a:endParaRPr>
          </a:p>
        </p:txBody>
      </p:sp>
      <p:sp>
        <p:nvSpPr>
          <p:cNvPr id="307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39044" y="1700808"/>
            <a:ext cx="9083352" cy="3113088"/>
          </a:xfrm>
        </p:spPr>
        <p:txBody>
          <a:bodyPr/>
          <a:lstStyle/>
          <a:p>
            <a:pPr eaLnBrk="1" hangingPunct="1"/>
            <a:r>
              <a:rPr lang="de-DE" altLang="de-DE" sz="2400" b="1" dirty="0" smtClean="0"/>
              <a:t>Rechtsverordnung </a:t>
            </a:r>
          </a:p>
          <a:p>
            <a:pPr eaLnBrk="1" hangingPunct="1"/>
            <a:r>
              <a:rPr lang="en-US" altLang="de-DE" sz="2400" b="1" dirty="0" err="1" smtClean="0"/>
              <a:t>Verabschiedet</a:t>
            </a:r>
            <a:r>
              <a:rPr lang="en-US" altLang="de-DE" sz="2400" b="1" dirty="0" smtClean="0"/>
              <a:t>: 1999</a:t>
            </a:r>
            <a:endParaRPr lang="de-DE" altLang="de-DE" sz="2400" b="1" dirty="0" smtClean="0"/>
          </a:p>
          <a:p>
            <a:pPr eaLnBrk="1" hangingPunct="1"/>
            <a:r>
              <a:rPr lang="de-DE" altLang="de-DE" sz="2400" b="1" dirty="0" smtClean="0"/>
              <a:t>Seitdem 5 Novellierungen</a:t>
            </a:r>
          </a:p>
          <a:p>
            <a:pPr eaLnBrk="1" hangingPunct="1"/>
            <a:r>
              <a:rPr lang="en-US" altLang="de-DE" sz="2400" b="1" dirty="0" smtClean="0"/>
              <a:t>2008: </a:t>
            </a:r>
            <a:r>
              <a:rPr lang="en-US" altLang="de-DE" sz="2400" b="1" dirty="0" err="1" smtClean="0"/>
              <a:t>Anpassung</a:t>
            </a:r>
            <a:r>
              <a:rPr lang="en-US" altLang="de-DE" sz="2400" b="1" dirty="0" smtClean="0"/>
              <a:t> an </a:t>
            </a:r>
            <a:r>
              <a:rPr lang="en-US" altLang="de-DE" sz="2400" b="1" dirty="0" err="1" smtClean="0"/>
              <a:t>wirtschaftliche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Verhältnisse</a:t>
            </a:r>
            <a:r>
              <a:rPr lang="en-US" altLang="de-DE" sz="2400" b="1" dirty="0" smtClean="0"/>
              <a:t> (+12%)</a:t>
            </a:r>
          </a:p>
          <a:p>
            <a:pPr eaLnBrk="1" hangingPunct="1"/>
            <a:r>
              <a:rPr lang="en-US" altLang="de-DE" sz="2400" b="1" dirty="0" smtClean="0"/>
              <a:t>2017: </a:t>
            </a:r>
            <a:r>
              <a:rPr lang="en-US" altLang="de-DE" sz="2400" b="1" dirty="0" err="1" smtClean="0"/>
              <a:t>Anpassung</a:t>
            </a:r>
            <a:r>
              <a:rPr lang="en-US" altLang="de-DE" sz="2400" b="1" dirty="0" smtClean="0"/>
              <a:t> an </a:t>
            </a:r>
            <a:r>
              <a:rPr lang="en-US" altLang="de-DE" sz="2400" b="1" dirty="0" err="1" smtClean="0"/>
              <a:t>wirtschaftliche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Verhältnisse</a:t>
            </a:r>
            <a:r>
              <a:rPr lang="en-US" altLang="de-DE" sz="2400" b="1" dirty="0" smtClean="0"/>
              <a:t> (+12%)</a:t>
            </a:r>
            <a:endParaRPr lang="de-DE" altLang="de-DE" sz="2400" b="1" dirty="0" smtClean="0"/>
          </a:p>
          <a:p>
            <a:pPr eaLnBrk="1" hangingPunct="1"/>
            <a:r>
              <a:rPr lang="de-DE" altLang="de-DE" sz="2400" b="1" dirty="0" smtClean="0"/>
              <a:t>Letzte Novellierung: 8/2022 (</a:t>
            </a:r>
            <a:r>
              <a:rPr lang="de-DE" altLang="de-DE" sz="2400" b="1" dirty="0" err="1" smtClean="0"/>
              <a:t>Landwirtschaftsmin</a:t>
            </a:r>
            <a:r>
              <a:rPr lang="de-DE" altLang="de-DE" sz="2400" b="1" dirty="0" smtClean="0"/>
              <a:t>.)</a:t>
            </a:r>
          </a:p>
          <a:p>
            <a:pPr eaLnBrk="1" hangingPunct="1"/>
            <a:r>
              <a:rPr lang="de-DE" altLang="de-DE" sz="2400" b="1" dirty="0" smtClean="0"/>
              <a:t>Inkrafttreten der neuen GOT: 22.11.2022</a:t>
            </a:r>
          </a:p>
          <a:p>
            <a:pPr eaLnBrk="1" hangingPunct="1"/>
            <a:r>
              <a:rPr lang="en-US" altLang="de-DE" sz="2400" b="1" dirty="0" err="1" smtClean="0"/>
              <a:t>z.B</a:t>
            </a:r>
            <a:r>
              <a:rPr lang="en-US" altLang="de-DE" sz="2400" b="1" dirty="0" smtClean="0"/>
              <a:t>. </a:t>
            </a:r>
            <a:r>
              <a:rPr lang="en-US" altLang="de-DE" sz="2400" b="1" dirty="0" err="1" smtClean="0"/>
              <a:t>Untersuchung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mit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Beratung</a:t>
            </a:r>
            <a:r>
              <a:rPr lang="en-US" altLang="de-DE" sz="2400" b="1" dirty="0" smtClean="0"/>
              <a:t>: </a:t>
            </a:r>
            <a:r>
              <a:rPr lang="en-US" altLang="de-DE" sz="2400" b="1" dirty="0" err="1" smtClean="0"/>
              <a:t>einfach</a:t>
            </a:r>
            <a:r>
              <a:rPr lang="en-US" altLang="de-DE" sz="2400" b="1" dirty="0" smtClean="0"/>
              <a:t>: 23,62; </a:t>
            </a:r>
            <a:r>
              <a:rPr lang="en-US" altLang="de-DE" sz="2400" b="1" dirty="0" err="1" smtClean="0"/>
              <a:t>steigerbar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bis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zu</a:t>
            </a:r>
            <a:r>
              <a:rPr lang="en-US" altLang="de-DE" sz="2400" b="1" dirty="0" smtClean="0"/>
              <a:t> 3-fach (</a:t>
            </a:r>
            <a:r>
              <a:rPr lang="en-US" altLang="de-DE" sz="2400" b="1" dirty="0" err="1" smtClean="0"/>
              <a:t>z.B</a:t>
            </a:r>
            <a:r>
              <a:rPr lang="en-US" altLang="de-DE" sz="2400" b="1" dirty="0" smtClean="0"/>
              <a:t>. </a:t>
            </a:r>
            <a:r>
              <a:rPr lang="en-US" altLang="de-DE" sz="2400" b="1" dirty="0" err="1" smtClean="0"/>
              <a:t>bei</a:t>
            </a:r>
            <a:r>
              <a:rPr lang="en-US" altLang="de-DE" sz="2400" b="1" dirty="0" smtClean="0"/>
              <a:t> “</a:t>
            </a:r>
            <a:r>
              <a:rPr lang="en-US" altLang="de-DE" sz="2400" b="1" dirty="0" err="1" smtClean="0"/>
              <a:t>besonders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wertvollem</a:t>
            </a:r>
            <a:r>
              <a:rPr lang="en-US" altLang="de-DE" sz="2400" b="1" dirty="0" smtClean="0"/>
              <a:t> Tier”): 70,86</a:t>
            </a:r>
          </a:p>
          <a:p>
            <a:pPr eaLnBrk="1" hangingPunct="1"/>
            <a:endParaRPr lang="de-DE" altLang="de-DE" sz="2400" b="1" dirty="0" smtClean="0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0" y="0"/>
            <a:ext cx="2478088" cy="6858000"/>
            <a:chOff x="0" y="0"/>
            <a:chExt cx="1561" cy="4320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92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82" y="0"/>
            <a:ext cx="1179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6" name="PhotoImpact" r:id="rId4" imgW="8619048" imgH="5447619" progId="PI3.Image">
                    <p:embed/>
                  </p:oleObj>
                </mc:Choice>
                <mc:Fallback>
                  <p:oleObj name="PhotoImpact" r:id="rId4" imgW="8619048" imgH="5447619" progId="PI3.Image">
                    <p:embed/>
                    <p:pic>
                      <p:nvPicPr>
                        <p:cNvPr id="308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2000" contrast="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0"/>
                          <a:ext cx="1179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292" y="754"/>
              <a:ext cx="272" cy="3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5067425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2191172" y="332656"/>
            <a:ext cx="7292975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de-DE" altLang="de-DE" sz="2800" b="1" dirty="0" smtClean="0">
                <a:solidFill>
                  <a:schemeClr val="tx1"/>
                </a:solidFill>
              </a:rPr>
              <a:t>Die neue GOÄ</a:t>
            </a:r>
            <a:endParaRPr lang="de-DE" altLang="de-DE" sz="2800" b="1" dirty="0">
              <a:solidFill>
                <a:schemeClr val="tx1"/>
              </a:solidFill>
            </a:endParaRPr>
          </a:p>
        </p:txBody>
      </p:sp>
      <p:sp>
        <p:nvSpPr>
          <p:cNvPr id="307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39044" y="1467971"/>
            <a:ext cx="9083352" cy="3113088"/>
          </a:xfrm>
        </p:spPr>
        <p:txBody>
          <a:bodyPr/>
          <a:lstStyle/>
          <a:p>
            <a:pPr eaLnBrk="1" hangingPunct="1"/>
            <a:r>
              <a:rPr lang="de-DE" altLang="de-DE" sz="2400" b="1" dirty="0" smtClean="0"/>
              <a:t>Rechtsverordnung</a:t>
            </a:r>
          </a:p>
          <a:p>
            <a:pPr eaLnBrk="1" hangingPunct="1"/>
            <a:r>
              <a:rPr lang="de-DE" altLang="de-DE" sz="2400" b="1" dirty="0" smtClean="0"/>
              <a:t>Beteiligung der Nuklearmedizin an der Novellierung: 2012</a:t>
            </a:r>
            <a:endParaRPr lang="de-DE" altLang="de-DE" sz="2400" b="1" dirty="0"/>
          </a:p>
          <a:p>
            <a:pPr eaLnBrk="1" hangingPunct="1"/>
            <a:r>
              <a:rPr lang="de-DE" altLang="de-DE" sz="2400" b="1" dirty="0"/>
              <a:t>Betriebswirtschaftliche Ermittlung </a:t>
            </a:r>
            <a:r>
              <a:rPr lang="de-DE" altLang="de-DE" sz="2400" b="1" dirty="0" smtClean="0"/>
              <a:t>der Gebührenpositionen</a:t>
            </a:r>
            <a:endParaRPr lang="de-DE" altLang="de-DE" sz="2400" b="1" dirty="0"/>
          </a:p>
          <a:p>
            <a:pPr eaLnBrk="1" hangingPunct="1"/>
            <a:r>
              <a:rPr lang="de-DE" altLang="de-DE" sz="2400" b="1" dirty="0" smtClean="0"/>
              <a:t>Abstimmung mit 165 Fachgesellschaften (Mitsprache nur bei fachspezifischen Leistungen (z.B. NUK: nicht </a:t>
            </a:r>
            <a:r>
              <a:rPr lang="de-DE" altLang="de-DE" sz="2400" b="1" dirty="0" err="1" smtClean="0"/>
              <a:t>Sono</a:t>
            </a:r>
            <a:r>
              <a:rPr lang="de-DE" altLang="de-DE" sz="2400" b="1" dirty="0" smtClean="0"/>
              <a:t>, Labor…) </a:t>
            </a:r>
          </a:p>
          <a:p>
            <a:pPr eaLnBrk="1" hangingPunct="1"/>
            <a:r>
              <a:rPr lang="en-US" altLang="de-DE" sz="2400" b="1" dirty="0" smtClean="0"/>
              <a:t>Ca. 5600 </a:t>
            </a:r>
            <a:r>
              <a:rPr lang="en-US" altLang="de-DE" sz="2400" b="1" dirty="0" err="1" smtClean="0"/>
              <a:t>Positionen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smtClean="0"/>
              <a:t>Ca. 70 </a:t>
            </a:r>
            <a:r>
              <a:rPr lang="en-US" altLang="de-DE" sz="2400" b="1" dirty="0" err="1" smtClean="0"/>
              <a:t>noch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strittig</a:t>
            </a:r>
            <a:endParaRPr lang="de-DE" altLang="de-DE" sz="2400" b="1" dirty="0" smtClean="0"/>
          </a:p>
          <a:p>
            <a:pPr eaLnBrk="1" hangingPunct="1"/>
            <a:r>
              <a:rPr lang="en-US" altLang="de-DE" sz="2400" b="1" dirty="0" err="1" smtClean="0"/>
              <a:t>Bessere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Vergütung</a:t>
            </a:r>
            <a:r>
              <a:rPr lang="en-US" altLang="de-DE" sz="2400" b="1" dirty="0" smtClean="0"/>
              <a:t> der </a:t>
            </a:r>
            <a:r>
              <a:rPr lang="en-US" altLang="de-DE" sz="2400" b="1" dirty="0" err="1" smtClean="0"/>
              <a:t>sprechenden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Medizin</a:t>
            </a:r>
            <a:endParaRPr lang="de-DE" altLang="de-DE" sz="2400" b="1" dirty="0" smtClean="0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0" y="0"/>
            <a:ext cx="2478088" cy="6858000"/>
            <a:chOff x="0" y="0"/>
            <a:chExt cx="1561" cy="4320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92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82" y="0"/>
            <a:ext cx="1179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4" name="PhotoImpact" r:id="rId4" imgW="8619048" imgH="5447619" progId="PI3.Image">
                    <p:embed/>
                  </p:oleObj>
                </mc:Choice>
                <mc:Fallback>
                  <p:oleObj name="PhotoImpact" r:id="rId4" imgW="8619048" imgH="5447619" progId="PI3.Image">
                    <p:embed/>
                    <p:pic>
                      <p:nvPicPr>
                        <p:cNvPr id="308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2000" contrast="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0"/>
                          <a:ext cx="1179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292" y="754"/>
              <a:ext cx="272" cy="3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1204135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2191172" y="332656"/>
            <a:ext cx="7292975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de-DE" altLang="de-DE" sz="2800" b="1" dirty="0" smtClean="0">
                <a:solidFill>
                  <a:schemeClr val="tx1"/>
                </a:solidFill>
              </a:rPr>
              <a:t>Die neue GOÄ</a:t>
            </a:r>
            <a:endParaRPr lang="de-DE" altLang="de-DE" sz="2800" b="1" dirty="0">
              <a:solidFill>
                <a:schemeClr val="tx1"/>
              </a:solidFill>
            </a:endParaRPr>
          </a:p>
        </p:txBody>
      </p:sp>
      <p:sp>
        <p:nvSpPr>
          <p:cNvPr id="307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39044" y="1467971"/>
            <a:ext cx="9083352" cy="3113088"/>
          </a:xfrm>
        </p:spPr>
        <p:txBody>
          <a:bodyPr/>
          <a:lstStyle/>
          <a:p>
            <a:pPr eaLnBrk="1" hangingPunct="1"/>
            <a:r>
              <a:rPr lang="en-US" altLang="de-DE" sz="2400" b="1" dirty="0" smtClean="0"/>
              <a:t>“</a:t>
            </a:r>
            <a:r>
              <a:rPr lang="en-US" altLang="de-DE" sz="2400" b="1" dirty="0" err="1" smtClean="0"/>
              <a:t>Robuste</a:t>
            </a:r>
            <a:r>
              <a:rPr lang="en-US" altLang="de-DE" sz="2400" b="1" dirty="0" smtClean="0"/>
              <a:t>” </a:t>
            </a:r>
            <a:r>
              <a:rPr lang="en-US" altLang="de-DE" sz="2400" b="1" dirty="0" err="1" smtClean="0"/>
              <a:t>Einfachsätze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err="1" smtClean="0"/>
              <a:t>Nur</a:t>
            </a:r>
            <a:r>
              <a:rPr lang="en-US" altLang="de-DE" sz="2400" b="1" dirty="0" smtClean="0"/>
              <a:t> in </a:t>
            </a:r>
            <a:r>
              <a:rPr lang="en-US" altLang="de-DE" sz="2400" b="1" dirty="0" err="1" smtClean="0"/>
              <a:t>Ausnahmefällen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zweifache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Sätze</a:t>
            </a:r>
            <a:r>
              <a:rPr lang="en-US" altLang="de-DE" sz="2400" b="1" dirty="0" smtClean="0"/>
              <a:t> (</a:t>
            </a:r>
            <a:r>
              <a:rPr lang="en-US" altLang="de-DE" sz="2400" b="1" dirty="0" err="1" smtClean="0"/>
              <a:t>Positivliste</a:t>
            </a:r>
            <a:r>
              <a:rPr lang="en-US" altLang="de-DE" sz="2400" b="1" dirty="0" smtClean="0"/>
              <a:t>)</a:t>
            </a:r>
          </a:p>
          <a:p>
            <a:pPr eaLnBrk="1" hangingPunct="1"/>
            <a:r>
              <a:rPr lang="en-US" altLang="de-DE" sz="2400" b="1" dirty="0" err="1" smtClean="0"/>
              <a:t>Erfassung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aller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neuen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Methoden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err="1" smtClean="0"/>
              <a:t>Vermeidung</a:t>
            </a:r>
            <a:r>
              <a:rPr lang="en-US" altLang="de-DE" sz="2400" b="1" dirty="0" smtClean="0"/>
              <a:t> von </a:t>
            </a:r>
            <a:r>
              <a:rPr lang="en-US" altLang="de-DE" sz="2400" b="1" dirty="0" err="1" smtClean="0"/>
              <a:t>Analogziffern</a:t>
            </a:r>
            <a:r>
              <a:rPr lang="en-US" altLang="de-DE" sz="2400" b="1" dirty="0" smtClean="0"/>
              <a:t>, </a:t>
            </a:r>
            <a:r>
              <a:rPr lang="en-US" altLang="de-DE" sz="2400" b="1" dirty="0" err="1" smtClean="0"/>
              <a:t>aber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weiterhin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möglich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err="1" smtClean="0"/>
              <a:t>Erwarteter</a:t>
            </a:r>
            <a:r>
              <a:rPr lang="en-US" altLang="de-DE" sz="2400" b="1" dirty="0" smtClean="0"/>
              <a:t> (</a:t>
            </a:r>
            <a:r>
              <a:rPr lang="en-US" altLang="de-DE" sz="2400" b="1" dirty="0" err="1" smtClean="0"/>
              <a:t>konsentierter</a:t>
            </a:r>
            <a:r>
              <a:rPr lang="en-US" altLang="de-DE" sz="2400" b="1" dirty="0" smtClean="0"/>
              <a:t>) </a:t>
            </a:r>
            <a:r>
              <a:rPr lang="en-US" altLang="de-DE" sz="2400" b="1" dirty="0" err="1" smtClean="0"/>
              <a:t>Preiseffekt</a:t>
            </a:r>
            <a:r>
              <a:rPr lang="en-US" altLang="de-DE" sz="2400" b="1" dirty="0" smtClean="0"/>
              <a:t>: 5,8 +/- 0,6%</a:t>
            </a:r>
          </a:p>
          <a:p>
            <a:pPr eaLnBrk="1" hangingPunct="1"/>
            <a:r>
              <a:rPr lang="en-US" altLang="de-DE" sz="2400" b="1" dirty="0" err="1" smtClean="0"/>
              <a:t>Einrichtung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einer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GeKo</a:t>
            </a:r>
            <a:r>
              <a:rPr lang="en-US" altLang="de-DE" sz="2400" b="1" dirty="0" smtClean="0"/>
              <a:t>  (</a:t>
            </a:r>
            <a:r>
              <a:rPr lang="en-US" altLang="de-DE" sz="2400" b="1" dirty="0" err="1" smtClean="0"/>
              <a:t>gemeinsame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Kommission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zur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Weiterentwicklung</a:t>
            </a:r>
            <a:r>
              <a:rPr lang="en-US" altLang="de-DE" sz="2400" b="1" dirty="0" smtClean="0"/>
              <a:t> der GOÄ)</a:t>
            </a:r>
          </a:p>
          <a:p>
            <a:pPr eaLnBrk="1" hangingPunct="1"/>
            <a:r>
              <a:rPr lang="en-US" altLang="de-DE" sz="2400" b="1" dirty="0" smtClean="0"/>
              <a:t>3-jährige </a:t>
            </a:r>
            <a:r>
              <a:rPr lang="en-US" altLang="de-DE" sz="2400" b="1" dirty="0" err="1" smtClean="0"/>
              <a:t>Monitorphase</a:t>
            </a:r>
            <a:endParaRPr lang="de-DE" altLang="de-DE" sz="2400" b="1" dirty="0" smtClean="0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0" y="0"/>
            <a:ext cx="2478088" cy="6858000"/>
            <a:chOff x="0" y="0"/>
            <a:chExt cx="1561" cy="4320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92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82" y="0"/>
            <a:ext cx="1179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2" name="PhotoImpact" r:id="rId4" imgW="8619048" imgH="5447619" progId="PI3.Image">
                    <p:embed/>
                  </p:oleObj>
                </mc:Choice>
                <mc:Fallback>
                  <p:oleObj name="PhotoImpact" r:id="rId4" imgW="8619048" imgH="5447619" progId="PI3.Image">
                    <p:embed/>
                    <p:pic>
                      <p:nvPicPr>
                        <p:cNvPr id="308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2000" contrast="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0"/>
                          <a:ext cx="1179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292" y="754"/>
              <a:ext cx="272" cy="3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40268331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2191172" y="332656"/>
            <a:ext cx="7292975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de-DE" altLang="de-DE" sz="2800" b="1" dirty="0" smtClean="0">
                <a:solidFill>
                  <a:schemeClr val="tx1"/>
                </a:solidFill>
              </a:rPr>
              <a:t>Die neue GOÄ</a:t>
            </a:r>
            <a:br>
              <a:rPr lang="de-DE" altLang="de-DE" sz="2800" b="1" dirty="0" smtClean="0">
                <a:solidFill>
                  <a:schemeClr val="tx1"/>
                </a:solidFill>
              </a:rPr>
            </a:br>
            <a:r>
              <a:rPr lang="de-DE" altLang="de-DE" sz="2800" b="1" dirty="0" smtClean="0">
                <a:solidFill>
                  <a:schemeClr val="tx1"/>
                </a:solidFill>
              </a:rPr>
              <a:t>- Nuklearmedizin - </a:t>
            </a:r>
            <a:endParaRPr lang="de-DE" altLang="de-DE" sz="2800" b="1" dirty="0">
              <a:solidFill>
                <a:schemeClr val="tx1"/>
              </a:solidFill>
            </a:endParaRPr>
          </a:p>
        </p:txBody>
      </p:sp>
      <p:sp>
        <p:nvSpPr>
          <p:cNvPr id="307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39044" y="1684064"/>
            <a:ext cx="9083352" cy="3113088"/>
          </a:xfrm>
        </p:spPr>
        <p:txBody>
          <a:bodyPr/>
          <a:lstStyle/>
          <a:p>
            <a:pPr eaLnBrk="1" hangingPunct="1"/>
            <a:r>
              <a:rPr lang="en-US" altLang="de-DE" sz="2400" b="1" dirty="0" smtClean="0"/>
              <a:t>66 </a:t>
            </a:r>
            <a:r>
              <a:rPr lang="en-US" altLang="de-DE" sz="2400" b="1" dirty="0" err="1" smtClean="0"/>
              <a:t>Positionen</a:t>
            </a:r>
            <a:r>
              <a:rPr lang="en-US" altLang="de-DE" sz="2400" b="1" dirty="0" smtClean="0"/>
              <a:t> (</a:t>
            </a:r>
            <a:r>
              <a:rPr lang="en-US" altLang="de-DE" sz="2400" b="1" dirty="0" err="1" smtClean="0"/>
              <a:t>Nr</a:t>
            </a:r>
            <a:r>
              <a:rPr lang="en-US" altLang="de-DE" sz="2400" b="1" dirty="0" smtClean="0"/>
              <a:t>. 13500-13565)</a:t>
            </a:r>
          </a:p>
          <a:p>
            <a:pPr eaLnBrk="1" hangingPunct="1"/>
            <a:r>
              <a:rPr lang="en-US" altLang="de-DE" sz="2400" b="1" dirty="0" err="1" smtClean="0"/>
              <a:t>Weiterhin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Prinzip</a:t>
            </a:r>
            <a:r>
              <a:rPr lang="en-US" altLang="de-DE" sz="2400" b="1" dirty="0" smtClean="0"/>
              <a:t> der </a:t>
            </a:r>
            <a:r>
              <a:rPr lang="en-US" altLang="de-DE" sz="2400" b="1" dirty="0" err="1" smtClean="0"/>
              <a:t>Basisleistung</a:t>
            </a:r>
            <a:r>
              <a:rPr lang="en-US" altLang="de-DE" sz="2400" b="1" dirty="0" smtClean="0"/>
              <a:t> +  </a:t>
            </a:r>
            <a:r>
              <a:rPr lang="en-US" altLang="de-DE" sz="2400" b="1" dirty="0" err="1" smtClean="0"/>
              <a:t>Ergänzungsleistung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err="1" smtClean="0"/>
              <a:t>Nuklide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weiterhin</a:t>
            </a:r>
            <a:r>
              <a:rPr lang="en-US" altLang="de-DE" sz="2400" b="1" dirty="0" smtClean="0"/>
              <a:t> separate </a:t>
            </a:r>
            <a:r>
              <a:rPr lang="en-US" altLang="de-DE" sz="2400" b="1" dirty="0" err="1" smtClean="0"/>
              <a:t>berechenbar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err="1" smtClean="0"/>
              <a:t>Transportkosten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berechenbar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err="1" smtClean="0"/>
              <a:t>Neue</a:t>
            </a:r>
            <a:r>
              <a:rPr lang="en-US" altLang="de-DE" sz="2400" b="1" dirty="0" smtClean="0"/>
              <a:t>/</a:t>
            </a:r>
            <a:r>
              <a:rPr lang="en-US" altLang="de-DE" sz="2400" b="1" dirty="0" err="1" smtClean="0"/>
              <a:t>spezifizierte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Ziffern</a:t>
            </a:r>
            <a:r>
              <a:rPr lang="en-US" altLang="de-DE" sz="2400" b="1" dirty="0" smtClean="0"/>
              <a:t>, </a:t>
            </a:r>
            <a:r>
              <a:rPr lang="en-US" altLang="de-DE" sz="2400" b="1" dirty="0" err="1" smtClean="0"/>
              <a:t>z.B</a:t>
            </a:r>
            <a:r>
              <a:rPr lang="en-US" altLang="de-DE" sz="2400" b="1" dirty="0" smtClean="0"/>
              <a:t>.</a:t>
            </a:r>
          </a:p>
          <a:p>
            <a:pPr lvl="1" eaLnBrk="1" hangingPunct="1"/>
            <a:r>
              <a:rPr lang="en-US" altLang="de-DE" sz="2400" b="1" dirty="0" smtClean="0">
                <a:solidFill>
                  <a:srgbClr val="2218A8"/>
                </a:solidFill>
              </a:rPr>
              <a:t>SIRT</a:t>
            </a:r>
          </a:p>
          <a:p>
            <a:pPr lvl="1" eaLnBrk="1" hangingPunct="1"/>
            <a:r>
              <a:rPr lang="en-US" altLang="de-DE" sz="2400" b="1" dirty="0" smtClean="0">
                <a:solidFill>
                  <a:srgbClr val="2218A8"/>
                </a:solidFill>
              </a:rPr>
              <a:t>SLN-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Sondenmessung</a:t>
            </a:r>
            <a:endParaRPr lang="en-US" altLang="de-DE" sz="2400" b="1" dirty="0" smtClean="0">
              <a:solidFill>
                <a:srgbClr val="2218A8"/>
              </a:solidFill>
            </a:endParaRPr>
          </a:p>
          <a:p>
            <a:pPr lvl="1" eaLnBrk="1" hangingPunct="1"/>
            <a:r>
              <a:rPr lang="en-US" altLang="de-DE" sz="2400" b="1" dirty="0" err="1" smtClean="0">
                <a:solidFill>
                  <a:srgbClr val="2218A8"/>
                </a:solidFill>
              </a:rPr>
              <a:t>Zuschlag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für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Alpha-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Strahler</a:t>
            </a:r>
            <a:endParaRPr lang="en-US" altLang="de-DE" sz="2400" b="1" dirty="0" smtClean="0">
              <a:solidFill>
                <a:srgbClr val="2218A8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0" y="0"/>
            <a:ext cx="2478088" cy="6858000"/>
            <a:chOff x="0" y="0"/>
            <a:chExt cx="1561" cy="4320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92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82" y="0"/>
            <a:ext cx="1179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41" name="PhotoImpact" r:id="rId4" imgW="8619048" imgH="5447619" progId="PI3.Image">
                    <p:embed/>
                  </p:oleObj>
                </mc:Choice>
                <mc:Fallback>
                  <p:oleObj name="PhotoImpact" r:id="rId4" imgW="8619048" imgH="5447619" progId="PI3.Image">
                    <p:embed/>
                    <p:pic>
                      <p:nvPicPr>
                        <p:cNvPr id="308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2000" contrast="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0"/>
                          <a:ext cx="1179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292" y="754"/>
              <a:ext cx="272" cy="3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3311319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2191172" y="332656"/>
            <a:ext cx="7292975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de-DE" altLang="de-DE" sz="2800" b="1" dirty="0" smtClean="0">
                <a:solidFill>
                  <a:schemeClr val="tx1"/>
                </a:solidFill>
              </a:rPr>
              <a:t>Die neue GOÄ</a:t>
            </a:r>
            <a:br>
              <a:rPr lang="de-DE" altLang="de-DE" sz="2800" b="1" dirty="0" smtClean="0">
                <a:solidFill>
                  <a:schemeClr val="tx1"/>
                </a:solidFill>
              </a:rPr>
            </a:br>
            <a:r>
              <a:rPr lang="de-DE" altLang="de-DE" sz="2800" b="1" dirty="0" smtClean="0">
                <a:solidFill>
                  <a:schemeClr val="tx1"/>
                </a:solidFill>
              </a:rPr>
              <a:t>- Stand 9/2023- </a:t>
            </a:r>
            <a:endParaRPr lang="de-DE" altLang="de-DE" sz="2800" b="1" dirty="0">
              <a:solidFill>
                <a:schemeClr val="tx1"/>
              </a:solidFill>
            </a:endParaRPr>
          </a:p>
        </p:txBody>
      </p:sp>
      <p:sp>
        <p:nvSpPr>
          <p:cNvPr id="307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39044" y="1467971"/>
            <a:ext cx="9083352" cy="3113088"/>
          </a:xfrm>
        </p:spPr>
        <p:txBody>
          <a:bodyPr/>
          <a:lstStyle/>
          <a:p>
            <a:pPr eaLnBrk="1" hangingPunct="1"/>
            <a:r>
              <a:rPr lang="en-US" altLang="de-DE" sz="2400" b="1" dirty="0" err="1" smtClean="0"/>
              <a:t>GOÄneu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bisher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nicht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umgesetzt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smtClean="0"/>
              <a:t>SPIFA hat am 17.8.2023 </a:t>
            </a:r>
            <a:r>
              <a:rPr lang="en-US" altLang="de-DE" sz="2400" b="1" dirty="0" err="1" smtClean="0"/>
              <a:t>mitgeteilt</a:t>
            </a:r>
            <a:r>
              <a:rPr lang="en-US" altLang="de-DE" sz="2400" b="1" dirty="0" smtClean="0"/>
              <a:t>, </a:t>
            </a:r>
            <a:r>
              <a:rPr lang="en-US" altLang="de-DE" sz="2400" b="1" dirty="0" err="1" smtClean="0"/>
              <a:t>dass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Klageweg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zur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Einsetzung</a:t>
            </a:r>
            <a:r>
              <a:rPr lang="en-US" altLang="de-DE" sz="2400" b="1" dirty="0" smtClean="0"/>
              <a:t> der </a:t>
            </a:r>
            <a:r>
              <a:rPr lang="en-US" altLang="de-DE" sz="2400" b="1" dirty="0" err="1" smtClean="0"/>
              <a:t>GOÄneu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aktuell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juristisch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geprüft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wird</a:t>
            </a:r>
            <a:endParaRPr lang="en-US" altLang="de-DE" sz="2400" b="1" dirty="0" smtClean="0"/>
          </a:p>
          <a:p>
            <a:pPr eaLnBrk="1" hangingPunct="1"/>
            <a:r>
              <a:rPr lang="en-US" altLang="de-DE" sz="2400" b="1" dirty="0" smtClean="0"/>
              <a:t>126. </a:t>
            </a:r>
            <a:r>
              <a:rPr lang="en-US" altLang="de-DE" sz="2400" b="1" dirty="0" err="1" smtClean="0"/>
              <a:t>Ärztetag</a:t>
            </a:r>
            <a:r>
              <a:rPr lang="en-US" altLang="de-DE" sz="2400" b="1" dirty="0" smtClean="0"/>
              <a:t> in Bremen (5/2022)</a:t>
            </a:r>
          </a:p>
          <a:p>
            <a:pPr lvl="1" eaLnBrk="1" hangingPunct="1"/>
            <a:r>
              <a:rPr lang="en-US" altLang="de-DE" sz="2400" b="1" dirty="0" err="1" smtClean="0">
                <a:solidFill>
                  <a:srgbClr val="2218A8"/>
                </a:solidFill>
              </a:rPr>
              <a:t>Verabschiedung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soll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bis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Ende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2022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umgesetzt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warden</a:t>
            </a:r>
          </a:p>
          <a:p>
            <a:pPr lvl="1" eaLnBrk="1" hangingPunct="1"/>
            <a:r>
              <a:rPr lang="en-US" altLang="de-DE" sz="2400" b="1" dirty="0" err="1" smtClean="0">
                <a:solidFill>
                  <a:srgbClr val="2218A8"/>
                </a:solidFill>
              </a:rPr>
              <a:t>Übergabe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der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neuen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GOÄ an BM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Lauterbach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(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ohne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Bepreisung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)</a:t>
            </a:r>
          </a:p>
          <a:p>
            <a:pPr eaLnBrk="1" hangingPunct="1"/>
            <a:r>
              <a:rPr lang="en-US" altLang="de-DE" sz="2400" b="1" dirty="0" smtClean="0"/>
              <a:t>127. </a:t>
            </a:r>
            <a:r>
              <a:rPr lang="en-US" altLang="de-DE" sz="2400" b="1" dirty="0" err="1" smtClean="0"/>
              <a:t>Ärztetag</a:t>
            </a:r>
            <a:r>
              <a:rPr lang="en-US" altLang="de-DE" sz="2400" b="1" dirty="0" smtClean="0"/>
              <a:t> in Essen (5/2023)</a:t>
            </a:r>
          </a:p>
          <a:p>
            <a:pPr lvl="1" eaLnBrk="1" hangingPunct="1"/>
            <a:r>
              <a:rPr lang="en-US" altLang="de-DE" sz="2400" b="1" dirty="0" err="1" smtClean="0">
                <a:solidFill>
                  <a:srgbClr val="2218A8"/>
                </a:solidFill>
              </a:rPr>
              <a:t>Gemeinsame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Resolution (BÄK,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ärztliche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Verbände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,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Fachgesellschaften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): Reform der GOÄ! (“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Schluss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mit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der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Arbeitsverweigerung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des BMG”)</a:t>
            </a: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0" y="0"/>
            <a:ext cx="2478088" cy="6858000"/>
            <a:chOff x="0" y="0"/>
            <a:chExt cx="1561" cy="4320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92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82" y="0"/>
            <a:ext cx="1179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9" name="PhotoImpact" r:id="rId4" imgW="8619048" imgH="5447619" progId="PI3.Image">
                    <p:embed/>
                  </p:oleObj>
                </mc:Choice>
                <mc:Fallback>
                  <p:oleObj name="PhotoImpact" r:id="rId4" imgW="8619048" imgH="5447619" progId="PI3.Image">
                    <p:embed/>
                    <p:pic>
                      <p:nvPicPr>
                        <p:cNvPr id="308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2000" contrast="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0"/>
                          <a:ext cx="1179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292" y="754"/>
              <a:ext cx="272" cy="3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3219042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2191172" y="332656"/>
            <a:ext cx="7292975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de-DE" altLang="de-DE" sz="2800" b="1" dirty="0" smtClean="0">
                <a:solidFill>
                  <a:schemeClr val="tx1"/>
                </a:solidFill>
              </a:rPr>
              <a:t>Die neue GOÄ</a:t>
            </a:r>
            <a:br>
              <a:rPr lang="de-DE" altLang="de-DE" sz="2800" b="1" dirty="0" smtClean="0">
                <a:solidFill>
                  <a:schemeClr val="tx1"/>
                </a:solidFill>
              </a:rPr>
            </a:br>
            <a:r>
              <a:rPr lang="de-DE" altLang="de-DE" sz="2800" b="1" dirty="0" smtClean="0">
                <a:solidFill>
                  <a:schemeClr val="tx1"/>
                </a:solidFill>
              </a:rPr>
              <a:t>- Stand 9/2023- </a:t>
            </a:r>
            <a:endParaRPr lang="de-DE" altLang="de-DE" sz="2800" b="1" dirty="0">
              <a:solidFill>
                <a:schemeClr val="tx1"/>
              </a:solidFill>
            </a:endParaRPr>
          </a:p>
        </p:txBody>
      </p:sp>
      <p:sp>
        <p:nvSpPr>
          <p:cNvPr id="307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39044" y="1467971"/>
            <a:ext cx="9083352" cy="3113088"/>
          </a:xfrm>
        </p:spPr>
        <p:txBody>
          <a:bodyPr/>
          <a:lstStyle/>
          <a:p>
            <a:pPr eaLnBrk="1" hangingPunct="1"/>
            <a:r>
              <a:rPr lang="en-US" altLang="de-DE" sz="2400" b="1" dirty="0" smtClean="0"/>
              <a:t>Diverse </a:t>
            </a:r>
            <a:r>
              <a:rPr lang="en-US" altLang="de-DE" sz="2400" b="1" dirty="0" err="1" smtClean="0"/>
              <a:t>Nebelkerzen</a:t>
            </a:r>
            <a:r>
              <a:rPr lang="en-US" altLang="de-DE" sz="2400" b="1" dirty="0" smtClean="0"/>
              <a:t>:</a:t>
            </a:r>
          </a:p>
          <a:p>
            <a:pPr lvl="1" eaLnBrk="1" hangingPunct="1"/>
            <a:r>
              <a:rPr lang="en-US" altLang="de-DE" sz="2400" b="1" dirty="0" smtClean="0">
                <a:solidFill>
                  <a:srgbClr val="2218A8"/>
                </a:solidFill>
              </a:rPr>
              <a:t>Z.B. Problem der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Direktabrechnung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bei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Scheidungskindern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,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bei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denen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der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verpflichtete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Elternteil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nicht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bezahlt</a:t>
            </a:r>
            <a:endParaRPr lang="en-US" altLang="de-DE" sz="2400" b="1" dirty="0" smtClean="0">
              <a:solidFill>
                <a:srgbClr val="2218A8"/>
              </a:solidFill>
            </a:endParaRPr>
          </a:p>
          <a:p>
            <a:pPr lvl="1" eaLnBrk="1" hangingPunct="1"/>
            <a:r>
              <a:rPr lang="en-US" altLang="de-DE" sz="2400" b="1" dirty="0" err="1" smtClean="0">
                <a:solidFill>
                  <a:srgbClr val="2218A8"/>
                </a:solidFill>
              </a:rPr>
              <a:t>Entwicklung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weitere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Modelle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zur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Direktabrechnung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 (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z.B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. </a:t>
            </a:r>
            <a:r>
              <a:rPr lang="en-US" altLang="de-DE" sz="2400" b="1" dirty="0" err="1" smtClean="0">
                <a:solidFill>
                  <a:srgbClr val="2218A8"/>
                </a:solidFill>
              </a:rPr>
              <a:t>Rentner</a:t>
            </a:r>
            <a:r>
              <a:rPr lang="en-US" altLang="de-DE" sz="2400" b="1" dirty="0" smtClean="0">
                <a:solidFill>
                  <a:srgbClr val="2218A8"/>
                </a:solidFill>
              </a:rPr>
              <a:t>)</a:t>
            </a: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0" y="0"/>
            <a:ext cx="2478088" cy="6858000"/>
            <a:chOff x="0" y="0"/>
            <a:chExt cx="1561" cy="4320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92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82" y="0"/>
            <a:ext cx="1179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8" name="PhotoImpact" r:id="rId4" imgW="8619048" imgH="5447619" progId="PI3.Image">
                    <p:embed/>
                  </p:oleObj>
                </mc:Choice>
                <mc:Fallback>
                  <p:oleObj name="PhotoImpact" r:id="rId4" imgW="8619048" imgH="5447619" progId="PI3.Image">
                    <p:embed/>
                    <p:pic>
                      <p:nvPicPr>
                        <p:cNvPr id="308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2000" contrast="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0"/>
                          <a:ext cx="1179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292" y="754"/>
              <a:ext cx="272" cy="3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22242411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Non-confidential_PowerPoint 2010">
  <a:themeElements>
    <a:clrScheme name="Olympus_01">
      <a:dk1>
        <a:srgbClr val="282828"/>
      </a:dk1>
      <a:lt1>
        <a:srgbClr val="FFFFFF"/>
      </a:lt1>
      <a:dk2>
        <a:srgbClr val="DCDCF0"/>
      </a:dk2>
      <a:lt2>
        <a:srgbClr val="436ED2"/>
      </a:lt2>
      <a:accent1>
        <a:srgbClr val="08107B"/>
      </a:accent1>
      <a:accent2>
        <a:srgbClr val="E9B226"/>
      </a:accent2>
      <a:accent3>
        <a:srgbClr val="777777"/>
      </a:accent3>
      <a:accent4>
        <a:srgbClr val="069BE3"/>
      </a:accent4>
      <a:accent5>
        <a:srgbClr val="D80F30"/>
      </a:accent5>
      <a:accent6>
        <a:srgbClr val="97C21E"/>
      </a:accent6>
      <a:hlink>
        <a:srgbClr val="777777"/>
      </a:hlink>
      <a:folHlink>
        <a:srgbClr val="069BE3"/>
      </a:folHlink>
    </a:clrScheme>
    <a:fontScheme name="Olympus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Wingdings 2" pitchFamily="18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0"/>
          </a:spcBef>
          <a:defRPr smtClean="0"/>
        </a:defPPr>
      </a:lstStyle>
    </a:txDef>
  </a:objectDefaults>
  <a:extraClrSchemeLst>
    <a:extraClrScheme>
      <a:clrScheme name="Olympus_template_01 1">
        <a:dk1>
          <a:srgbClr val="282828"/>
        </a:dk1>
        <a:lt1>
          <a:srgbClr val="FFFFFF"/>
        </a:lt1>
        <a:dk2>
          <a:srgbClr val="DCDCF0"/>
        </a:dk2>
        <a:lt2>
          <a:srgbClr val="436ED2"/>
        </a:lt2>
        <a:accent1>
          <a:srgbClr val="08107B"/>
        </a:accent1>
        <a:accent2>
          <a:srgbClr val="E9B226"/>
        </a:accent2>
        <a:accent3>
          <a:srgbClr val="FFFFFF"/>
        </a:accent3>
        <a:accent4>
          <a:srgbClr val="212121"/>
        </a:accent4>
        <a:accent5>
          <a:srgbClr val="AAAABF"/>
        </a:accent5>
        <a:accent6>
          <a:srgbClr val="D3A121"/>
        </a:accent6>
        <a:hlink>
          <a:srgbClr val="777777"/>
        </a:hlink>
        <a:folHlink>
          <a:srgbClr val="069B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58</Pages>
  <Words>1344</Words>
  <Application>Microsoft Office PowerPoint</Application>
  <PresentationFormat>35-mm-Dias</PresentationFormat>
  <Paragraphs>102</Paragraphs>
  <Slides>11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19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34" baseType="lpstr">
      <vt:lpstr>Arial</vt:lpstr>
      <vt:lpstr>Times New Roman</vt:lpstr>
      <vt:lpstr>Wingdings 2</vt:lpstr>
      <vt:lpstr>Standarddesign</vt:lpstr>
      <vt:lpstr>Non-confidential_PowerPoint 2010</vt:lpstr>
      <vt:lpstr>1_Non-confidential_PowerPoint 2010</vt:lpstr>
      <vt:lpstr>2_Non-confidential_PowerPoint 2010</vt:lpstr>
      <vt:lpstr>3_Non-confidential_PowerPoint 2010</vt:lpstr>
      <vt:lpstr>4_Non-confidential_PowerPoint 2010</vt:lpstr>
      <vt:lpstr>5_Non-confidential_PowerPoint 2010</vt:lpstr>
      <vt:lpstr>6_Non-confidential_PowerPoint 2010</vt:lpstr>
      <vt:lpstr>7_Non-confidential_PowerPoint 2010</vt:lpstr>
      <vt:lpstr>8_Non-confidential_PowerPoint 2010</vt:lpstr>
      <vt:lpstr>9_Non-confidential_PowerPoint 2010</vt:lpstr>
      <vt:lpstr>10_Non-confidential_PowerPoint 2010</vt:lpstr>
      <vt:lpstr>11_Non-confidential_PowerPoint 2010</vt:lpstr>
      <vt:lpstr>12_Non-confidential_PowerPoint 2010</vt:lpstr>
      <vt:lpstr>13_Non-confidential_PowerPoint 2010</vt:lpstr>
      <vt:lpstr>14_Non-confidential_PowerPoint 2010</vt:lpstr>
      <vt:lpstr>1_Standarddesign</vt:lpstr>
      <vt:lpstr>15_Non-confidential_PowerPoint 2010</vt:lpstr>
      <vt:lpstr>16_Non-confidential_PowerPoint 2010</vt:lpstr>
      <vt:lpstr>PhotoImpact</vt:lpstr>
      <vt:lpstr>Update GOÄ</vt:lpstr>
      <vt:lpstr>PowerPoint-Präsentation</vt:lpstr>
      <vt:lpstr>Die alte GOÄ</vt:lpstr>
      <vt:lpstr>GOT (Gebührenordnung für Tierärzte)</vt:lpstr>
      <vt:lpstr>Die neue GOÄ</vt:lpstr>
      <vt:lpstr>Die neue GOÄ</vt:lpstr>
      <vt:lpstr>Die neue GOÄ - Nuklearmedizin - </vt:lpstr>
      <vt:lpstr>Die neue GOÄ - Stand 9/2023- </vt:lpstr>
      <vt:lpstr>Die neue GOÄ - Stand 9/2023- </vt:lpstr>
      <vt:lpstr>Die neue GOÄ - worst case-Szenarien, Lösungen… -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uebersicht pet onkologie/neurologie/Kardiologie, ca 1 stunde 6/98</dc:title>
  <dc:creator>f grünwald</dc:creator>
  <cp:lastModifiedBy>Grünwald, Frank Prof. Dr.</cp:lastModifiedBy>
  <cp:revision>674</cp:revision>
  <cp:lastPrinted>2000-01-03T17:03:07Z</cp:lastPrinted>
  <dcterms:created xsi:type="dcterms:W3CDTF">1998-05-27T17:04:24Z</dcterms:created>
  <dcterms:modified xsi:type="dcterms:W3CDTF">2023-09-20T07:02:14Z</dcterms:modified>
</cp:coreProperties>
</file>