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5"/>
  </p:sldMasterIdLst>
  <p:notesMasterIdLst>
    <p:notesMasterId r:id="rId34"/>
  </p:notesMasterIdLst>
  <p:handoutMasterIdLst>
    <p:handoutMasterId r:id="rId35"/>
  </p:handoutMasterIdLst>
  <p:sldIdLst>
    <p:sldId id="855" r:id="rId6"/>
    <p:sldId id="890" r:id="rId7"/>
    <p:sldId id="891" r:id="rId8"/>
    <p:sldId id="935" r:id="rId9"/>
    <p:sldId id="934" r:id="rId10"/>
    <p:sldId id="896" r:id="rId11"/>
    <p:sldId id="860" r:id="rId12"/>
    <p:sldId id="837" r:id="rId13"/>
    <p:sldId id="800" r:id="rId14"/>
    <p:sldId id="803" r:id="rId15"/>
    <p:sldId id="760" r:id="rId16"/>
    <p:sldId id="856" r:id="rId17"/>
    <p:sldId id="835" r:id="rId18"/>
    <p:sldId id="923" r:id="rId19"/>
    <p:sldId id="925" r:id="rId20"/>
    <p:sldId id="893" r:id="rId21"/>
    <p:sldId id="894" r:id="rId22"/>
    <p:sldId id="895" r:id="rId23"/>
    <p:sldId id="930" r:id="rId24"/>
    <p:sldId id="903" r:id="rId25"/>
    <p:sldId id="888" r:id="rId26"/>
    <p:sldId id="937" r:id="rId27"/>
    <p:sldId id="931" r:id="rId28"/>
    <p:sldId id="933" r:id="rId29"/>
    <p:sldId id="932" r:id="rId30"/>
    <p:sldId id="936" r:id="rId31"/>
    <p:sldId id="801" r:id="rId32"/>
    <p:sldId id="802" r:id="rId3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93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1A3"/>
    <a:srgbClr val="558A17"/>
    <a:srgbClr val="D20F2B"/>
    <a:srgbClr val="96856A"/>
    <a:srgbClr val="B4C4CF"/>
    <a:srgbClr val="DBF1FE"/>
    <a:srgbClr val="BBCBD3"/>
    <a:srgbClr val="E46F80"/>
    <a:srgbClr val="F3CC99"/>
    <a:srgbClr val="E07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0968" autoAdjust="0"/>
  </p:normalViewPr>
  <p:slideViewPr>
    <p:cSldViewPr>
      <p:cViewPr varScale="1">
        <p:scale>
          <a:sx n="113" d="100"/>
          <a:sy n="113" d="100"/>
        </p:scale>
        <p:origin x="84" y="102"/>
      </p:cViewPr>
      <p:guideLst>
        <p:guide orient="horz" pos="2251"/>
        <p:guide pos="93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5" d="100"/>
          <a:sy n="75" d="100"/>
        </p:scale>
        <p:origin x="40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189" cy="497923"/>
          </a:xfrm>
          <a:prstGeom prst="rect">
            <a:avLst/>
          </a:prstGeom>
        </p:spPr>
        <p:txBody>
          <a:bodyPr vert="horz" lIns="91568" tIns="45784" rIns="91568" bIns="45784" rtlCol="0"/>
          <a:lstStyle>
            <a:lvl1pPr algn="l">
              <a:defRPr sz="1200"/>
            </a:lvl1pPr>
          </a:lstStyle>
          <a:p>
            <a:endParaRPr lang="de-DE"/>
          </a:p>
        </p:txBody>
      </p:sp>
      <p:sp>
        <p:nvSpPr>
          <p:cNvPr id="3" name="Datumsplatzhalter 2"/>
          <p:cNvSpPr>
            <a:spLocks noGrp="1"/>
          </p:cNvSpPr>
          <p:nvPr>
            <p:ph type="dt" sz="quarter" idx="1"/>
          </p:nvPr>
        </p:nvSpPr>
        <p:spPr>
          <a:xfrm>
            <a:off x="3849899" y="0"/>
            <a:ext cx="2946189" cy="497923"/>
          </a:xfrm>
          <a:prstGeom prst="rect">
            <a:avLst/>
          </a:prstGeom>
        </p:spPr>
        <p:txBody>
          <a:bodyPr vert="horz" lIns="91568" tIns="45784" rIns="91568" bIns="45784" rtlCol="0"/>
          <a:lstStyle>
            <a:lvl1pPr algn="r">
              <a:defRPr sz="1200"/>
            </a:lvl1pPr>
          </a:lstStyle>
          <a:p>
            <a:fld id="{C29DF3B7-CDBD-4A87-8E16-D607D48D7CA5}" type="datetimeFigureOut">
              <a:rPr lang="de-DE" smtClean="0"/>
              <a:pPr/>
              <a:t>31.08.2023</a:t>
            </a:fld>
            <a:endParaRPr lang="de-DE"/>
          </a:p>
        </p:txBody>
      </p:sp>
      <p:sp>
        <p:nvSpPr>
          <p:cNvPr id="4" name="Fußzeilenplatzhalter 3"/>
          <p:cNvSpPr>
            <a:spLocks noGrp="1"/>
          </p:cNvSpPr>
          <p:nvPr>
            <p:ph type="ftr" sz="quarter" idx="2"/>
          </p:nvPr>
        </p:nvSpPr>
        <p:spPr>
          <a:xfrm>
            <a:off x="1" y="9428716"/>
            <a:ext cx="2946189" cy="497922"/>
          </a:xfrm>
          <a:prstGeom prst="rect">
            <a:avLst/>
          </a:prstGeom>
        </p:spPr>
        <p:txBody>
          <a:bodyPr vert="horz" lIns="91568" tIns="45784" rIns="91568" bIns="45784" rtlCol="0" anchor="b"/>
          <a:lstStyle>
            <a:lvl1pPr algn="l">
              <a:defRPr sz="1200"/>
            </a:lvl1pPr>
          </a:lstStyle>
          <a:p>
            <a:endParaRPr lang="de-DE"/>
          </a:p>
        </p:txBody>
      </p:sp>
      <p:sp>
        <p:nvSpPr>
          <p:cNvPr id="5" name="Foliennummernplatzhalter 4"/>
          <p:cNvSpPr>
            <a:spLocks noGrp="1"/>
          </p:cNvSpPr>
          <p:nvPr>
            <p:ph type="sldNum" sz="quarter" idx="3"/>
          </p:nvPr>
        </p:nvSpPr>
        <p:spPr>
          <a:xfrm>
            <a:off x="3849899" y="9428716"/>
            <a:ext cx="2946189" cy="497922"/>
          </a:xfrm>
          <a:prstGeom prst="rect">
            <a:avLst/>
          </a:prstGeom>
        </p:spPr>
        <p:txBody>
          <a:bodyPr vert="horz" lIns="91568" tIns="45784" rIns="91568" bIns="45784" rtlCol="0" anchor="b"/>
          <a:lstStyle>
            <a:lvl1pPr algn="r">
              <a:defRPr sz="1200"/>
            </a:lvl1pPr>
          </a:lstStyle>
          <a:p>
            <a:fld id="{DBC8BA2B-C158-4CDB-AE6B-CBC73989C6BD}" type="slidenum">
              <a:rPr lang="de-DE" smtClean="0"/>
              <a:pPr/>
              <a:t>‹Nr.›</a:t>
            </a:fld>
            <a:endParaRPr lang="de-DE"/>
          </a:p>
        </p:txBody>
      </p:sp>
    </p:spTree>
    <p:extLst>
      <p:ext uri="{BB962C8B-B14F-4D97-AF65-F5344CB8AC3E}">
        <p14:creationId xmlns:p14="http://schemas.microsoft.com/office/powerpoint/2010/main" val="2257127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5"/>
          </a:xfrm>
          <a:prstGeom prst="rect">
            <a:avLst/>
          </a:prstGeom>
        </p:spPr>
        <p:txBody>
          <a:bodyPr vert="horz" lIns="91568" tIns="45784" rIns="91568" bIns="45784" rtlCol="0"/>
          <a:lstStyle>
            <a:lvl1pPr algn="l">
              <a:defRPr sz="1200"/>
            </a:lvl1pPr>
          </a:lstStyle>
          <a:p>
            <a:endParaRPr lang="de-DE"/>
          </a:p>
        </p:txBody>
      </p:sp>
      <p:sp>
        <p:nvSpPr>
          <p:cNvPr id="3" name="Datumsplatzhalter 2"/>
          <p:cNvSpPr>
            <a:spLocks noGrp="1"/>
          </p:cNvSpPr>
          <p:nvPr>
            <p:ph type="dt" idx="1"/>
          </p:nvPr>
        </p:nvSpPr>
        <p:spPr>
          <a:xfrm>
            <a:off x="3850444" y="0"/>
            <a:ext cx="2945659" cy="498055"/>
          </a:xfrm>
          <a:prstGeom prst="rect">
            <a:avLst/>
          </a:prstGeom>
        </p:spPr>
        <p:txBody>
          <a:bodyPr vert="horz" lIns="91568" tIns="45784" rIns="91568" bIns="45784" rtlCol="0"/>
          <a:lstStyle>
            <a:lvl1pPr algn="r">
              <a:defRPr sz="1200"/>
            </a:lvl1pPr>
          </a:lstStyle>
          <a:p>
            <a:fld id="{22421AD0-5ED8-4BF6-BA3B-DBD4B37A0BD5}" type="datetimeFigureOut">
              <a:rPr lang="de-DE" smtClean="0"/>
              <a:pPr/>
              <a:t>31.08.2023</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568" tIns="45784" rIns="91568" bIns="45784"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568" tIns="45784" rIns="91568" bIns="4578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4"/>
          </a:xfrm>
          <a:prstGeom prst="rect">
            <a:avLst/>
          </a:prstGeom>
        </p:spPr>
        <p:txBody>
          <a:bodyPr vert="horz" lIns="91568" tIns="45784" rIns="91568" bIns="45784"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4"/>
            <a:ext cx="2945659" cy="498054"/>
          </a:xfrm>
          <a:prstGeom prst="rect">
            <a:avLst/>
          </a:prstGeom>
        </p:spPr>
        <p:txBody>
          <a:bodyPr vert="horz" lIns="91568" tIns="45784" rIns="91568" bIns="45784" rtlCol="0" anchor="b"/>
          <a:lstStyle>
            <a:lvl1pPr algn="r">
              <a:defRPr sz="1200"/>
            </a:lvl1pPr>
          </a:lstStyle>
          <a:p>
            <a:fld id="{D887BAB1-3AB6-46AD-A1F7-2E92DF3EFE6B}" type="slidenum">
              <a:rPr lang="de-DE" smtClean="0"/>
              <a:pPr/>
              <a:t>‹Nr.›</a:t>
            </a:fld>
            <a:endParaRPr lang="de-DE"/>
          </a:p>
        </p:txBody>
      </p:sp>
    </p:spTree>
    <p:extLst>
      <p:ext uri="{BB962C8B-B14F-4D97-AF65-F5344CB8AC3E}">
        <p14:creationId xmlns:p14="http://schemas.microsoft.com/office/powerpoint/2010/main" val="46203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5F195A7-F632-4DFE-A844-6ED7B6C057D1}" type="datetime8">
              <a:rPr lang="de-DE" smtClean="0"/>
              <a:pPr/>
              <a:t>31.08.2023 12:59</a:t>
            </a:fld>
            <a:endParaRPr lang="de-DE" dirty="0"/>
          </a:p>
        </p:txBody>
      </p:sp>
      <p:sp>
        <p:nvSpPr>
          <p:cNvPr id="5" name="Rectangle 6"/>
          <p:cNvSpPr>
            <a:spLocks noGrp="1" noChangeArrowheads="1"/>
          </p:cNvSpPr>
          <p:nvPr>
            <p:ph type="ftr" sz="quarter" idx="4"/>
          </p:nvPr>
        </p:nvSpPr>
        <p:spPr>
          <a:ln/>
        </p:spPr>
        <p:txBody>
          <a:bodyPr/>
          <a:lstStyle/>
          <a:p>
            <a:r>
              <a:rPr lang="de-DE" dirty="0"/>
              <a:t>MLP Mediziner Kompetenzzentrum Aschaffenburg</a:t>
            </a:r>
          </a:p>
        </p:txBody>
      </p:sp>
      <p:sp>
        <p:nvSpPr>
          <p:cNvPr id="6" name="Rectangle 7"/>
          <p:cNvSpPr>
            <a:spLocks noGrp="1" noChangeArrowheads="1"/>
          </p:cNvSpPr>
          <p:nvPr>
            <p:ph type="sldNum" sz="quarter" idx="5"/>
          </p:nvPr>
        </p:nvSpPr>
        <p:spPr>
          <a:xfrm>
            <a:off x="9620683" y="6524920"/>
            <a:ext cx="269301" cy="277350"/>
          </a:xfrm>
          <a:ln/>
        </p:spPr>
        <p:txBody>
          <a:bodyPr/>
          <a:lstStyle/>
          <a:p>
            <a:fld id="{5E0E1913-F473-4931-B24A-2CC113FE7400}" type="slidenum">
              <a:rPr lang="de-DE"/>
              <a:pPr/>
              <a:t>1</a:t>
            </a:fld>
            <a:endParaRPr lang="de-DE" dirty="0"/>
          </a:p>
        </p:txBody>
      </p:sp>
      <p:sp>
        <p:nvSpPr>
          <p:cNvPr id="1313794" name="Rectangle 2"/>
          <p:cNvSpPr>
            <a:spLocks noGrp="1" noRot="1" noChangeAspect="1" noChangeArrowheads="1" noTextEdit="1"/>
          </p:cNvSpPr>
          <p:nvPr>
            <p:ph type="sldImg"/>
          </p:nvPr>
        </p:nvSpPr>
        <p:spPr>
          <a:xfrm>
            <a:off x="1166813" y="1241425"/>
            <a:ext cx="4464050" cy="3349625"/>
          </a:xfrm>
          <a:ln/>
        </p:spPr>
      </p:sp>
      <p:sp>
        <p:nvSpPr>
          <p:cNvPr id="1313795" name="Rectangle 3"/>
          <p:cNvSpPr>
            <a:spLocks noGrp="1" noChangeArrowheads="1"/>
          </p:cNvSpPr>
          <p:nvPr>
            <p:ph type="body" idx="1"/>
          </p:nvPr>
        </p:nvSpPr>
        <p:spPr/>
        <p:txBody>
          <a:bodyPr/>
          <a:lstStyle/>
          <a:p>
            <a:pPr marL="457840" lvl="1" defTabSz="915680">
              <a:buFont typeface="Wingdings" panose="05000000000000000000" pitchFamily="2" charset="2"/>
              <a:buChar char="à"/>
              <a:defRPr/>
            </a:pPr>
            <a:r>
              <a:rPr lang="de-DE" altLang="de-DE" sz="600" dirty="0"/>
              <a:t> Quelle: Bundesärztekammer – Ärztestatistik 2017</a:t>
            </a:r>
            <a:endParaRPr lang="de-DE" altLang="de-DE" sz="600" dirty="0">
              <a:sym typeface="Wingdings" panose="05000000000000000000" pitchFamily="2" charset="2"/>
            </a:endParaRPr>
          </a:p>
          <a:p>
            <a:pPr lvl="1" eaLnBrk="1" hangingPunct="1">
              <a:buFont typeface="Wingdings" panose="05000000000000000000" pitchFamily="2" charset="2"/>
              <a:buChar char="à"/>
              <a:defRPr/>
            </a:pPr>
            <a:r>
              <a:rPr lang="de-DE" altLang="de-DE" sz="600" dirty="0">
                <a:sym typeface="Wingdings" panose="05000000000000000000" pitchFamily="2" charset="2"/>
              </a:rPr>
              <a:t> Zahlen ohne Behörden, Körperschaften oder anderen Bereichen</a:t>
            </a:r>
            <a:endParaRPr lang="de-DE" dirty="0"/>
          </a:p>
        </p:txBody>
      </p:sp>
    </p:spTree>
    <p:extLst>
      <p:ext uri="{BB962C8B-B14F-4D97-AF65-F5344CB8AC3E}">
        <p14:creationId xmlns:p14="http://schemas.microsoft.com/office/powerpoint/2010/main" val="1846821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5F195A7-F632-4DFE-A844-6ED7B6C057D1}" type="datetime8">
              <a:rPr lang="de-DE" smtClean="0"/>
              <a:pPr/>
              <a:t>31.08.2023 12:59</a:t>
            </a:fld>
            <a:endParaRPr lang="de-DE" dirty="0"/>
          </a:p>
        </p:txBody>
      </p:sp>
      <p:sp>
        <p:nvSpPr>
          <p:cNvPr id="5" name="Rectangle 6"/>
          <p:cNvSpPr>
            <a:spLocks noGrp="1" noChangeArrowheads="1"/>
          </p:cNvSpPr>
          <p:nvPr>
            <p:ph type="ftr" sz="quarter" idx="4"/>
          </p:nvPr>
        </p:nvSpPr>
        <p:spPr>
          <a:ln/>
        </p:spPr>
        <p:txBody>
          <a:bodyPr/>
          <a:lstStyle/>
          <a:p>
            <a:r>
              <a:rPr lang="de-DE" dirty="0"/>
              <a:t>MLP Mediziner Kompetenzzentrum Aschaffenburg</a:t>
            </a:r>
          </a:p>
        </p:txBody>
      </p:sp>
      <p:sp>
        <p:nvSpPr>
          <p:cNvPr id="6" name="Rectangle 7"/>
          <p:cNvSpPr>
            <a:spLocks noGrp="1" noChangeArrowheads="1"/>
          </p:cNvSpPr>
          <p:nvPr>
            <p:ph type="sldNum" sz="quarter" idx="5"/>
          </p:nvPr>
        </p:nvSpPr>
        <p:spPr>
          <a:xfrm>
            <a:off x="9620683" y="6524920"/>
            <a:ext cx="269301" cy="277350"/>
          </a:xfrm>
          <a:ln/>
        </p:spPr>
        <p:txBody>
          <a:bodyPr/>
          <a:lstStyle/>
          <a:p>
            <a:fld id="{5E0E1913-F473-4931-B24A-2CC113FE7400}" type="slidenum">
              <a:rPr lang="de-DE"/>
              <a:pPr/>
              <a:t>21</a:t>
            </a:fld>
            <a:endParaRPr lang="de-DE" dirty="0"/>
          </a:p>
        </p:txBody>
      </p:sp>
      <p:sp>
        <p:nvSpPr>
          <p:cNvPr id="1313794" name="Rectangle 2"/>
          <p:cNvSpPr>
            <a:spLocks noGrp="1" noRot="1" noChangeAspect="1" noChangeArrowheads="1" noTextEdit="1"/>
          </p:cNvSpPr>
          <p:nvPr>
            <p:ph type="sldImg"/>
          </p:nvPr>
        </p:nvSpPr>
        <p:spPr>
          <a:xfrm>
            <a:off x="1166813" y="1241425"/>
            <a:ext cx="4464050" cy="3349625"/>
          </a:xfrm>
          <a:ln/>
        </p:spPr>
      </p:sp>
      <p:sp>
        <p:nvSpPr>
          <p:cNvPr id="1313795" name="Rectangle 3"/>
          <p:cNvSpPr>
            <a:spLocks noGrp="1" noChangeArrowheads="1"/>
          </p:cNvSpPr>
          <p:nvPr>
            <p:ph type="body" idx="1"/>
          </p:nvPr>
        </p:nvSpPr>
        <p:spPr/>
        <p:txBody>
          <a:bodyPr/>
          <a:lstStyle/>
          <a:p>
            <a:pPr marL="457840" lvl="1" defTabSz="915680">
              <a:buFont typeface="Wingdings" panose="05000000000000000000" pitchFamily="2" charset="2"/>
              <a:buChar char="à"/>
              <a:defRPr/>
            </a:pPr>
            <a:r>
              <a:rPr lang="de-DE" altLang="de-DE" sz="600" dirty="0"/>
              <a:t> Quelle: Bundesärztekammer – Ärztestatistik 2017</a:t>
            </a:r>
            <a:endParaRPr lang="de-DE" altLang="de-DE" sz="600" dirty="0">
              <a:sym typeface="Wingdings" panose="05000000000000000000" pitchFamily="2" charset="2"/>
            </a:endParaRPr>
          </a:p>
          <a:p>
            <a:pPr lvl="1" eaLnBrk="1" hangingPunct="1">
              <a:buFont typeface="Wingdings" panose="05000000000000000000" pitchFamily="2" charset="2"/>
              <a:buChar char="à"/>
              <a:defRPr/>
            </a:pPr>
            <a:r>
              <a:rPr lang="de-DE" altLang="de-DE" sz="600" dirty="0">
                <a:sym typeface="Wingdings" panose="05000000000000000000" pitchFamily="2" charset="2"/>
              </a:rPr>
              <a:t> Zahlen ohne Behörden, Körperschaften oder anderen Bereichen</a:t>
            </a:r>
            <a:endParaRPr lang="de-DE" dirty="0"/>
          </a:p>
        </p:txBody>
      </p:sp>
    </p:spTree>
    <p:extLst>
      <p:ext uri="{BB962C8B-B14F-4D97-AF65-F5344CB8AC3E}">
        <p14:creationId xmlns:p14="http://schemas.microsoft.com/office/powerpoint/2010/main" val="2214655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5F195A7-F632-4DFE-A844-6ED7B6C057D1}" type="datetime8">
              <a:rPr lang="de-DE" smtClean="0"/>
              <a:pPr/>
              <a:t>31.08.2023 12:59</a:t>
            </a:fld>
            <a:endParaRPr lang="de-DE" dirty="0"/>
          </a:p>
        </p:txBody>
      </p:sp>
      <p:sp>
        <p:nvSpPr>
          <p:cNvPr id="5" name="Rectangle 6"/>
          <p:cNvSpPr>
            <a:spLocks noGrp="1" noChangeArrowheads="1"/>
          </p:cNvSpPr>
          <p:nvPr>
            <p:ph type="ftr" sz="quarter" idx="4"/>
          </p:nvPr>
        </p:nvSpPr>
        <p:spPr>
          <a:ln/>
        </p:spPr>
        <p:txBody>
          <a:bodyPr/>
          <a:lstStyle/>
          <a:p>
            <a:r>
              <a:rPr lang="de-DE" dirty="0"/>
              <a:t>MLP Mediziner Kompetenzzentrum Aschaffenburg</a:t>
            </a:r>
          </a:p>
        </p:txBody>
      </p:sp>
      <p:sp>
        <p:nvSpPr>
          <p:cNvPr id="6" name="Rectangle 7"/>
          <p:cNvSpPr>
            <a:spLocks noGrp="1" noChangeArrowheads="1"/>
          </p:cNvSpPr>
          <p:nvPr>
            <p:ph type="sldNum" sz="quarter" idx="5"/>
          </p:nvPr>
        </p:nvSpPr>
        <p:spPr>
          <a:xfrm>
            <a:off x="9620683" y="6524920"/>
            <a:ext cx="269301" cy="277350"/>
          </a:xfrm>
          <a:ln/>
        </p:spPr>
        <p:txBody>
          <a:bodyPr/>
          <a:lstStyle/>
          <a:p>
            <a:fld id="{5E0E1913-F473-4931-B24A-2CC113FE7400}" type="slidenum">
              <a:rPr lang="de-DE"/>
              <a:pPr/>
              <a:t>23</a:t>
            </a:fld>
            <a:endParaRPr lang="de-DE" dirty="0"/>
          </a:p>
        </p:txBody>
      </p:sp>
      <p:sp>
        <p:nvSpPr>
          <p:cNvPr id="1313794" name="Rectangle 2"/>
          <p:cNvSpPr>
            <a:spLocks noGrp="1" noRot="1" noChangeAspect="1" noChangeArrowheads="1" noTextEdit="1"/>
          </p:cNvSpPr>
          <p:nvPr>
            <p:ph type="sldImg"/>
          </p:nvPr>
        </p:nvSpPr>
        <p:spPr>
          <a:xfrm>
            <a:off x="1166813" y="1241425"/>
            <a:ext cx="4464050" cy="3349625"/>
          </a:xfrm>
          <a:ln/>
        </p:spPr>
      </p:sp>
      <p:sp>
        <p:nvSpPr>
          <p:cNvPr id="1313795" name="Rectangle 3"/>
          <p:cNvSpPr>
            <a:spLocks noGrp="1" noChangeArrowheads="1"/>
          </p:cNvSpPr>
          <p:nvPr>
            <p:ph type="body" idx="1"/>
          </p:nvPr>
        </p:nvSpPr>
        <p:spPr/>
        <p:txBody>
          <a:bodyPr/>
          <a:lstStyle/>
          <a:p>
            <a:pPr marL="457840" lvl="1" defTabSz="915680">
              <a:buFont typeface="Wingdings" panose="05000000000000000000" pitchFamily="2" charset="2"/>
              <a:buChar char="à"/>
              <a:defRPr/>
            </a:pPr>
            <a:r>
              <a:rPr lang="de-DE" altLang="de-DE" sz="600" dirty="0"/>
              <a:t> Quelle: Bundesärztekammer – Ärztestatistik 2017</a:t>
            </a:r>
            <a:endParaRPr lang="de-DE" altLang="de-DE" sz="600" dirty="0">
              <a:sym typeface="Wingdings" panose="05000000000000000000" pitchFamily="2" charset="2"/>
            </a:endParaRPr>
          </a:p>
          <a:p>
            <a:pPr lvl="1" eaLnBrk="1" hangingPunct="1">
              <a:buFont typeface="Wingdings" panose="05000000000000000000" pitchFamily="2" charset="2"/>
              <a:buChar char="à"/>
              <a:defRPr/>
            </a:pPr>
            <a:r>
              <a:rPr lang="de-DE" altLang="de-DE" sz="600" dirty="0">
                <a:sym typeface="Wingdings" panose="05000000000000000000" pitchFamily="2" charset="2"/>
              </a:rPr>
              <a:t> Zahlen ohne Behörden, Körperschaften oder anderen Bereichen</a:t>
            </a:r>
            <a:endParaRPr lang="de-DE" dirty="0"/>
          </a:p>
        </p:txBody>
      </p:sp>
    </p:spTree>
    <p:extLst>
      <p:ext uri="{BB962C8B-B14F-4D97-AF65-F5344CB8AC3E}">
        <p14:creationId xmlns:p14="http://schemas.microsoft.com/office/powerpoint/2010/main" val="364827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5F195A7-F632-4DFE-A844-6ED7B6C057D1}" type="datetime8">
              <a:rPr lang="de-DE" smtClean="0"/>
              <a:pPr/>
              <a:t>31.08.2023 12:59</a:t>
            </a:fld>
            <a:endParaRPr lang="de-DE" dirty="0"/>
          </a:p>
        </p:txBody>
      </p:sp>
      <p:sp>
        <p:nvSpPr>
          <p:cNvPr id="5" name="Rectangle 6"/>
          <p:cNvSpPr>
            <a:spLocks noGrp="1" noChangeArrowheads="1"/>
          </p:cNvSpPr>
          <p:nvPr>
            <p:ph type="ftr" sz="quarter" idx="4"/>
          </p:nvPr>
        </p:nvSpPr>
        <p:spPr>
          <a:ln/>
        </p:spPr>
        <p:txBody>
          <a:bodyPr/>
          <a:lstStyle/>
          <a:p>
            <a:r>
              <a:rPr lang="de-DE" dirty="0"/>
              <a:t>MLP Mediziner Kompetenzzentrum Aschaffenburg</a:t>
            </a:r>
          </a:p>
        </p:txBody>
      </p:sp>
      <p:sp>
        <p:nvSpPr>
          <p:cNvPr id="6" name="Rectangle 7"/>
          <p:cNvSpPr>
            <a:spLocks noGrp="1" noChangeArrowheads="1"/>
          </p:cNvSpPr>
          <p:nvPr>
            <p:ph type="sldNum" sz="quarter" idx="5"/>
          </p:nvPr>
        </p:nvSpPr>
        <p:spPr>
          <a:xfrm>
            <a:off x="9620683" y="6524920"/>
            <a:ext cx="269301" cy="277350"/>
          </a:xfrm>
          <a:ln/>
        </p:spPr>
        <p:txBody>
          <a:bodyPr/>
          <a:lstStyle/>
          <a:p>
            <a:fld id="{5E0E1913-F473-4931-B24A-2CC113FE7400}" type="slidenum">
              <a:rPr lang="de-DE"/>
              <a:pPr/>
              <a:t>25</a:t>
            </a:fld>
            <a:endParaRPr lang="de-DE" dirty="0"/>
          </a:p>
        </p:txBody>
      </p:sp>
      <p:sp>
        <p:nvSpPr>
          <p:cNvPr id="1313794" name="Rectangle 2"/>
          <p:cNvSpPr>
            <a:spLocks noGrp="1" noRot="1" noChangeAspect="1" noChangeArrowheads="1" noTextEdit="1"/>
          </p:cNvSpPr>
          <p:nvPr>
            <p:ph type="sldImg"/>
          </p:nvPr>
        </p:nvSpPr>
        <p:spPr>
          <a:xfrm>
            <a:off x="1166813" y="1241425"/>
            <a:ext cx="4464050" cy="3349625"/>
          </a:xfrm>
          <a:ln/>
        </p:spPr>
      </p:sp>
      <p:sp>
        <p:nvSpPr>
          <p:cNvPr id="1313795" name="Rectangle 3"/>
          <p:cNvSpPr>
            <a:spLocks noGrp="1" noChangeArrowheads="1"/>
          </p:cNvSpPr>
          <p:nvPr>
            <p:ph type="body" idx="1"/>
          </p:nvPr>
        </p:nvSpPr>
        <p:spPr/>
        <p:txBody>
          <a:bodyPr/>
          <a:lstStyle/>
          <a:p>
            <a:pPr marL="457840" lvl="1" defTabSz="915680">
              <a:buFont typeface="Wingdings" panose="05000000000000000000" pitchFamily="2" charset="2"/>
              <a:buChar char="à"/>
              <a:defRPr/>
            </a:pPr>
            <a:r>
              <a:rPr lang="de-DE" altLang="de-DE" sz="600" dirty="0"/>
              <a:t> Quelle: Bundesärztekammer – Ärztestatistik 2017</a:t>
            </a:r>
            <a:endParaRPr lang="de-DE" altLang="de-DE" sz="600" dirty="0">
              <a:sym typeface="Wingdings" panose="05000000000000000000" pitchFamily="2" charset="2"/>
            </a:endParaRPr>
          </a:p>
          <a:p>
            <a:pPr lvl="1" eaLnBrk="1" hangingPunct="1">
              <a:buFont typeface="Wingdings" panose="05000000000000000000" pitchFamily="2" charset="2"/>
              <a:buChar char="à"/>
              <a:defRPr/>
            </a:pPr>
            <a:r>
              <a:rPr lang="de-DE" altLang="de-DE" sz="600" dirty="0">
                <a:sym typeface="Wingdings" panose="05000000000000000000" pitchFamily="2" charset="2"/>
              </a:rPr>
              <a:t> Zahlen ohne Behörden, Körperschaften oder anderen Bereichen</a:t>
            </a:r>
            <a:endParaRPr lang="de-DE" dirty="0"/>
          </a:p>
        </p:txBody>
      </p:sp>
    </p:spTree>
    <p:extLst>
      <p:ext uri="{BB962C8B-B14F-4D97-AF65-F5344CB8AC3E}">
        <p14:creationId xmlns:p14="http://schemas.microsoft.com/office/powerpoint/2010/main" val="54719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73943D16-70F5-4D0F-8A3A-3C4BF5471D55}" type="datetime8">
              <a:rPr lang="de-DE" altLang="de-DE" sz="1200"/>
              <a:pPr/>
              <a:t>31.08.2023 14:51</a:t>
            </a:fld>
            <a:endParaRPr lang="de-DE" altLang="de-DE" sz="1200"/>
          </a:p>
        </p:txBody>
      </p:sp>
      <p:sp>
        <p:nvSpPr>
          <p:cNvPr id="8195" name="Rectangle 7"/>
          <p:cNvSpPr>
            <a:spLocks noGrp="1" noChangeArrowheads="1"/>
          </p:cNvSpPr>
          <p:nvPr>
            <p:ph type="sldNum" sz="quarter" idx="5"/>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58764318-98DE-4161-8BA0-95AD9547A559}" type="slidenum">
              <a:rPr lang="de-DE" altLang="de-DE" sz="1200"/>
              <a:pPr/>
              <a:t>27</a:t>
            </a:fld>
            <a:endParaRPr lang="de-DE" altLang="de-DE" sz="1200"/>
          </a:p>
        </p:txBody>
      </p:sp>
      <p:sp>
        <p:nvSpPr>
          <p:cNvPr id="8196" name="Rectangle 2"/>
          <p:cNvSpPr>
            <a:spLocks noGrp="1" noRot="1" noChangeAspect="1" noChangeArrowheads="1" noTextEdit="1"/>
          </p:cNvSpPr>
          <p:nvPr>
            <p:ph type="sldImg"/>
          </p:nvPr>
        </p:nvSpPr>
        <p:spPr>
          <a:xfrm>
            <a:off x="1166813" y="1241425"/>
            <a:ext cx="4464050" cy="3349625"/>
          </a:xfrm>
          <a:ln/>
        </p:spPr>
      </p:sp>
      <p:sp>
        <p:nvSpPr>
          <p:cNvPr id="8197" name="Rectangle 3"/>
          <p:cNvSpPr>
            <a:spLocks noGrp="1" noChangeArrowheads="1"/>
          </p:cNvSpPr>
          <p:nvPr>
            <p:ph type="body" idx="1"/>
          </p:nvPr>
        </p:nvSpPr>
        <p:spPr>
          <a:noFill/>
        </p:spPr>
        <p:txBody>
          <a:bodyPr/>
          <a:lstStyle/>
          <a:p>
            <a:pPr eaLnBrk="1" hangingPunct="1"/>
            <a:endParaRPr lang="de-DE" dirty="0"/>
          </a:p>
        </p:txBody>
      </p:sp>
    </p:spTree>
    <p:extLst>
      <p:ext uri="{BB962C8B-B14F-4D97-AF65-F5344CB8AC3E}">
        <p14:creationId xmlns:p14="http://schemas.microsoft.com/office/powerpoint/2010/main" val="229839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1226113E-735E-4245-9B0A-0AC7A4E6F108}" type="datetime8">
              <a:rPr lang="de-DE" altLang="de-DE" sz="1200"/>
              <a:pPr/>
              <a:t>31.08.2023 14:58</a:t>
            </a:fld>
            <a:endParaRPr lang="de-DE" altLang="de-DE" sz="1200"/>
          </a:p>
        </p:txBody>
      </p:sp>
      <p:sp>
        <p:nvSpPr>
          <p:cNvPr id="8195" name="Rectangle 7"/>
          <p:cNvSpPr>
            <a:spLocks noGrp="1" noChangeArrowheads="1"/>
          </p:cNvSpPr>
          <p:nvPr>
            <p:ph type="sldNum" sz="quarter" idx="5"/>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58764318-98DE-4161-8BA0-95AD9547A559}" type="slidenum">
              <a:rPr lang="de-DE" altLang="de-DE" sz="1200"/>
              <a:pPr/>
              <a:t>28</a:t>
            </a:fld>
            <a:endParaRPr lang="de-DE" altLang="de-DE" sz="1200"/>
          </a:p>
        </p:txBody>
      </p:sp>
      <p:sp>
        <p:nvSpPr>
          <p:cNvPr id="8196" name="Rectangle 2"/>
          <p:cNvSpPr>
            <a:spLocks noGrp="1" noRot="1" noChangeAspect="1" noChangeArrowheads="1" noTextEdit="1"/>
          </p:cNvSpPr>
          <p:nvPr>
            <p:ph type="sldImg"/>
          </p:nvPr>
        </p:nvSpPr>
        <p:spPr>
          <a:xfrm>
            <a:off x="1166813" y="1241425"/>
            <a:ext cx="4464050" cy="3349625"/>
          </a:xfrm>
          <a:ln/>
        </p:spPr>
      </p:sp>
      <p:sp>
        <p:nvSpPr>
          <p:cNvPr id="8197" name="Rectangle 3"/>
          <p:cNvSpPr>
            <a:spLocks noGrp="1" noChangeArrowheads="1"/>
          </p:cNvSpPr>
          <p:nvPr>
            <p:ph type="body" idx="1"/>
          </p:nvPr>
        </p:nvSpPr>
        <p:spPr>
          <a:noFill/>
        </p:spPr>
        <p:txBody>
          <a:bodyPr/>
          <a:lstStyle/>
          <a:p>
            <a:endParaRPr lang="de-DE" dirty="0"/>
          </a:p>
        </p:txBody>
      </p:sp>
    </p:spTree>
    <p:extLst>
      <p:ext uri="{BB962C8B-B14F-4D97-AF65-F5344CB8AC3E}">
        <p14:creationId xmlns:p14="http://schemas.microsoft.com/office/powerpoint/2010/main" val="217220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1241425"/>
            <a:ext cx="4464050" cy="3349625"/>
          </a:xfrm>
        </p:spPr>
      </p:sp>
      <p:sp>
        <p:nvSpPr>
          <p:cNvPr id="3" name="Notizenplatzhalter 2"/>
          <p:cNvSpPr>
            <a:spLocks noGrp="1"/>
          </p:cNvSpPr>
          <p:nvPr>
            <p:ph type="body" idx="1"/>
          </p:nvPr>
        </p:nvSpPr>
        <p:spPr/>
        <p:txBody>
          <a:bodyPr/>
          <a:lstStyle/>
          <a:p>
            <a:pPr marL="343380" lvl="1" indent="-343380" defTabSz="915680" fontAlgn="base">
              <a:lnSpc>
                <a:spcPct val="80000"/>
              </a:lnSpc>
              <a:spcBef>
                <a:spcPct val="30000"/>
              </a:spcBef>
              <a:spcAft>
                <a:spcPct val="0"/>
              </a:spcAft>
              <a:defRPr/>
            </a:pPr>
            <a:r>
              <a:rPr lang="de-DE" dirty="0"/>
              <a:t>http://www.lass-dich-nieder.de/praxisalltag/arbeitsbedingungen.html</a:t>
            </a:r>
          </a:p>
          <a:p>
            <a:r>
              <a:rPr lang="de-DE" dirty="0">
                <a:latin typeface="Arial" panose="020B0604020202020204" pitchFamily="34" charset="0"/>
              </a:rPr>
              <a:t>„MB-Monitor 2015 – Arbeitsbelastung im Krankenhaus“ ist eine Mitgliederbefragung vom Marburger Bund, beteiligt haben sich über 4.000 Mitglieder (angestellte Ärzte) vom MB.</a:t>
            </a:r>
          </a:p>
          <a:p>
            <a:endParaRPr lang="de-DE" dirty="0">
              <a:latin typeface="Arial" panose="020B0604020202020204" pitchFamily="34" charset="0"/>
            </a:endParaRPr>
          </a:p>
          <a:p>
            <a:r>
              <a:rPr lang="de-DE" dirty="0">
                <a:latin typeface="Arial" panose="020B0604020202020204" pitchFamily="34" charset="0"/>
              </a:rPr>
              <a:t>Ärztemonitor 2014 ist eine Initiative des KBV und der niedergelassenen Ärzte Deutschlands e.V., befragt wurden ca. 10.500 Niedergelassene.</a:t>
            </a:r>
            <a:endParaRPr lang="de-DE" sz="800" dirty="0"/>
          </a:p>
          <a:p>
            <a:pPr marL="343380" lvl="1" indent="-343380" defTabSz="915680" fontAlgn="base">
              <a:lnSpc>
                <a:spcPct val="80000"/>
              </a:lnSpc>
              <a:spcBef>
                <a:spcPct val="30000"/>
              </a:spcBef>
              <a:spcAft>
                <a:spcPct val="0"/>
              </a:spcAft>
              <a:defRPr/>
            </a:pPr>
            <a:endParaRPr lang="de-DE" dirty="0"/>
          </a:p>
          <a:p>
            <a:pPr marL="343380" lvl="1" indent="-343380" defTabSz="915680" fontAlgn="base">
              <a:lnSpc>
                <a:spcPct val="80000"/>
              </a:lnSpc>
              <a:spcBef>
                <a:spcPct val="30000"/>
              </a:spcBef>
              <a:spcAft>
                <a:spcPct val="0"/>
              </a:spcAft>
              <a:defRPr/>
            </a:pPr>
            <a:r>
              <a:rPr lang="de-DE" dirty="0"/>
              <a:t>Laut der Studie „Chance Niederlassung“ der </a:t>
            </a:r>
            <a:r>
              <a:rPr lang="de-DE" dirty="0" err="1"/>
              <a:t>apoBank</a:t>
            </a:r>
            <a:r>
              <a:rPr lang="de-DE" dirty="0"/>
              <a:t> (2014) würden sich 90 % der Niedergelassenen wieder für eine eigene Praxis entscheiden.</a:t>
            </a:r>
          </a:p>
          <a:p>
            <a:endParaRPr lang="de-DE" dirty="0"/>
          </a:p>
        </p:txBody>
      </p:sp>
      <p:sp>
        <p:nvSpPr>
          <p:cNvPr id="4" name="Foliennummernplatzhalter 3"/>
          <p:cNvSpPr>
            <a:spLocks noGrp="1"/>
          </p:cNvSpPr>
          <p:nvPr>
            <p:ph type="sldNum" sz="quarter" idx="10"/>
          </p:nvPr>
        </p:nvSpPr>
        <p:spPr/>
        <p:txBody>
          <a:bodyPr/>
          <a:lstStyle/>
          <a:p>
            <a:fld id="{D887BAB1-3AB6-46AD-A1F7-2E92DF3EFE6B}" type="slidenum">
              <a:rPr lang="de-DE" smtClean="0"/>
              <a:pPr/>
              <a:t>6</a:t>
            </a:fld>
            <a:endParaRPr lang="de-DE"/>
          </a:p>
        </p:txBody>
      </p:sp>
    </p:spTree>
    <p:extLst>
      <p:ext uri="{BB962C8B-B14F-4D97-AF65-F5344CB8AC3E}">
        <p14:creationId xmlns:p14="http://schemas.microsoft.com/office/powerpoint/2010/main" val="406224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61B5DC72-259D-4E66-BDEF-6DEA8F5E8235}" type="datetime8">
              <a:rPr lang="de-DE" altLang="de-DE" sz="1200"/>
              <a:pPr/>
              <a:t>31.08.2023 12:59</a:t>
            </a:fld>
            <a:endParaRPr lang="de-DE" altLang="de-DE" sz="1200"/>
          </a:p>
        </p:txBody>
      </p:sp>
      <p:sp>
        <p:nvSpPr>
          <p:cNvPr id="8195" name="Rectangle 7"/>
          <p:cNvSpPr>
            <a:spLocks noGrp="1" noChangeArrowheads="1"/>
          </p:cNvSpPr>
          <p:nvPr>
            <p:ph type="sldNum" sz="quarter" idx="5"/>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58764318-98DE-4161-8BA0-95AD9547A559}" type="slidenum">
              <a:rPr lang="de-DE" altLang="de-DE" sz="1200"/>
              <a:pPr/>
              <a:t>7</a:t>
            </a:fld>
            <a:endParaRPr lang="de-DE" altLang="de-DE" sz="1200"/>
          </a:p>
        </p:txBody>
      </p:sp>
      <p:sp>
        <p:nvSpPr>
          <p:cNvPr id="8196" name="Rectangle 2"/>
          <p:cNvSpPr>
            <a:spLocks noGrp="1" noRot="1" noChangeAspect="1" noChangeArrowheads="1" noTextEdit="1"/>
          </p:cNvSpPr>
          <p:nvPr>
            <p:ph type="sldImg"/>
          </p:nvPr>
        </p:nvSpPr>
        <p:spPr>
          <a:xfrm>
            <a:off x="1166813" y="1241425"/>
            <a:ext cx="4464050" cy="3349625"/>
          </a:xfrm>
          <a:ln/>
        </p:spPr>
      </p:sp>
      <p:sp>
        <p:nvSpPr>
          <p:cNvPr id="8197" name="Rectangle 3"/>
          <p:cNvSpPr>
            <a:spLocks noGrp="1" noChangeArrowheads="1"/>
          </p:cNvSpPr>
          <p:nvPr>
            <p:ph type="body" idx="1"/>
          </p:nvPr>
        </p:nvSpPr>
        <p:spPr>
          <a:noFill/>
        </p:spPr>
        <p:txBody>
          <a:bodyPr/>
          <a:lstStyle/>
          <a:p>
            <a:pPr eaLnBrk="1" hangingPunct="1"/>
            <a:r>
              <a:rPr lang="de-DE" altLang="de-DE" dirty="0"/>
              <a:t>Quellen:</a:t>
            </a:r>
          </a:p>
          <a:p>
            <a:pPr defTabSz="915680" fontAlgn="base">
              <a:spcBef>
                <a:spcPct val="30000"/>
              </a:spcBef>
              <a:spcAft>
                <a:spcPct val="0"/>
              </a:spcAft>
              <a:defRPr/>
            </a:pPr>
            <a:r>
              <a:rPr lang="de-DE" dirty="0">
                <a:latin typeface="Arial" panose="020B0604020202020204" pitchFamily="34" charset="0"/>
              </a:rPr>
              <a:t>http://www.aerzteblatt.de/nachrichten/62551</a:t>
            </a:r>
          </a:p>
          <a:p>
            <a:pPr eaLnBrk="1" hangingPunct="1"/>
            <a:endParaRPr lang="de-DE" altLang="de-DE" dirty="0"/>
          </a:p>
          <a:p>
            <a:pPr defTabSz="915680" fontAlgn="base">
              <a:spcBef>
                <a:spcPct val="30000"/>
              </a:spcBef>
              <a:spcAft>
                <a:spcPct val="0"/>
              </a:spcAft>
              <a:defRPr/>
            </a:pPr>
            <a:r>
              <a:rPr lang="de-DE" dirty="0">
                <a:latin typeface="Arial" panose="020B0604020202020204" pitchFamily="34" charset="0"/>
              </a:rPr>
              <a:t>https://www.kma-online.de/aktuelles/klinik-news/detail/grosse-sorge-um-den-patient-krankenhaus-a-31464</a:t>
            </a:r>
          </a:p>
          <a:p>
            <a:pPr eaLnBrk="1" hangingPunct="1"/>
            <a:endParaRPr lang="de-DE" altLang="de-DE" dirty="0"/>
          </a:p>
          <a:p>
            <a:pPr defTabSz="915680" fontAlgn="base">
              <a:spcBef>
                <a:spcPct val="30000"/>
              </a:spcBef>
              <a:spcAft>
                <a:spcPct val="0"/>
              </a:spcAft>
              <a:defRPr/>
            </a:pPr>
            <a:r>
              <a:rPr lang="de-DE">
                <a:latin typeface="Arial" panose="020B0604020202020204" pitchFamily="34" charset="0"/>
              </a:rPr>
              <a:t>http://www.aerzteblatt.de/nachrichten/62551</a:t>
            </a:r>
          </a:p>
          <a:p>
            <a:pPr eaLnBrk="1" hangingPunct="1"/>
            <a:endParaRPr lang="de-DE" altLang="de-DE" dirty="0"/>
          </a:p>
          <a:p>
            <a:pPr eaLnBrk="1" hangingPunct="1"/>
            <a:endParaRPr lang="de-DE" altLang="de-DE" dirty="0"/>
          </a:p>
        </p:txBody>
      </p:sp>
    </p:spTree>
    <p:extLst>
      <p:ext uri="{BB962C8B-B14F-4D97-AF65-F5344CB8AC3E}">
        <p14:creationId xmlns:p14="http://schemas.microsoft.com/office/powerpoint/2010/main" val="323879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5F195A7-F632-4DFE-A844-6ED7B6C057D1}" type="datetime8">
              <a:rPr lang="de-DE" smtClean="0"/>
              <a:pPr/>
              <a:t>31.08.2023 12:59</a:t>
            </a:fld>
            <a:endParaRPr lang="de-DE" dirty="0"/>
          </a:p>
        </p:txBody>
      </p:sp>
      <p:sp>
        <p:nvSpPr>
          <p:cNvPr id="5" name="Rectangle 6"/>
          <p:cNvSpPr>
            <a:spLocks noGrp="1" noChangeArrowheads="1"/>
          </p:cNvSpPr>
          <p:nvPr>
            <p:ph type="ftr" sz="quarter" idx="4"/>
          </p:nvPr>
        </p:nvSpPr>
        <p:spPr>
          <a:ln/>
        </p:spPr>
        <p:txBody>
          <a:bodyPr/>
          <a:lstStyle/>
          <a:p>
            <a:r>
              <a:rPr lang="de-DE" dirty="0"/>
              <a:t>MLP Mediziner Kompetenzzentrum Aschaffenburg</a:t>
            </a:r>
          </a:p>
        </p:txBody>
      </p:sp>
      <p:sp>
        <p:nvSpPr>
          <p:cNvPr id="6" name="Rectangle 7"/>
          <p:cNvSpPr>
            <a:spLocks noGrp="1" noChangeArrowheads="1"/>
          </p:cNvSpPr>
          <p:nvPr>
            <p:ph type="sldNum" sz="quarter" idx="5"/>
          </p:nvPr>
        </p:nvSpPr>
        <p:spPr>
          <a:xfrm>
            <a:off x="9620683" y="6524920"/>
            <a:ext cx="269301" cy="277350"/>
          </a:xfrm>
          <a:ln/>
        </p:spPr>
        <p:txBody>
          <a:bodyPr/>
          <a:lstStyle/>
          <a:p>
            <a:fld id="{5E0E1913-F473-4931-B24A-2CC113FE7400}" type="slidenum">
              <a:rPr lang="de-DE"/>
              <a:pPr/>
              <a:t>8</a:t>
            </a:fld>
            <a:endParaRPr lang="de-DE" dirty="0"/>
          </a:p>
        </p:txBody>
      </p:sp>
      <p:sp>
        <p:nvSpPr>
          <p:cNvPr id="1313794" name="Rectangle 2"/>
          <p:cNvSpPr>
            <a:spLocks noGrp="1" noRot="1" noChangeAspect="1" noChangeArrowheads="1" noTextEdit="1"/>
          </p:cNvSpPr>
          <p:nvPr>
            <p:ph type="sldImg"/>
          </p:nvPr>
        </p:nvSpPr>
        <p:spPr>
          <a:xfrm>
            <a:off x="1166813" y="1241425"/>
            <a:ext cx="4464050" cy="3349625"/>
          </a:xfrm>
          <a:ln/>
        </p:spPr>
      </p:sp>
      <p:sp>
        <p:nvSpPr>
          <p:cNvPr id="1313795" name="Rectangle 3"/>
          <p:cNvSpPr>
            <a:spLocks noGrp="1" noChangeArrowheads="1"/>
          </p:cNvSpPr>
          <p:nvPr>
            <p:ph type="body" idx="1"/>
          </p:nvPr>
        </p:nvSpPr>
        <p:spPr/>
        <p:txBody>
          <a:bodyPr/>
          <a:lstStyle/>
          <a:p>
            <a:pPr eaLnBrk="1" hangingPunct="1">
              <a:lnSpc>
                <a:spcPct val="90000"/>
              </a:lnSpc>
            </a:pPr>
            <a:r>
              <a:rPr lang="de-DE" altLang="de-DE" dirty="0"/>
              <a:t>Quelle: Bundesmantelverträge für Ärzte §14a, Zulassungsverordnung für Ärzte §32b, §95, Absatz 9 SGB V</a:t>
            </a:r>
          </a:p>
        </p:txBody>
      </p:sp>
    </p:spTree>
    <p:extLst>
      <p:ext uri="{BB962C8B-B14F-4D97-AF65-F5344CB8AC3E}">
        <p14:creationId xmlns:p14="http://schemas.microsoft.com/office/powerpoint/2010/main" val="313182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0EBEA4D2-1D90-4236-A4BB-C4EE91D3B325}" type="datetime8">
              <a:rPr lang="de-DE" altLang="de-DE" sz="1200"/>
              <a:pPr/>
              <a:t>31.08.2023 12:59</a:t>
            </a:fld>
            <a:endParaRPr lang="de-DE" altLang="de-DE" sz="1200"/>
          </a:p>
        </p:txBody>
      </p:sp>
      <p:sp>
        <p:nvSpPr>
          <p:cNvPr id="8195" name="Rectangle 7"/>
          <p:cNvSpPr>
            <a:spLocks noGrp="1" noChangeArrowheads="1"/>
          </p:cNvSpPr>
          <p:nvPr>
            <p:ph type="sldNum" sz="quarter" idx="5"/>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58764318-98DE-4161-8BA0-95AD9547A559}" type="slidenum">
              <a:rPr lang="de-DE" altLang="de-DE" sz="1200"/>
              <a:pPr/>
              <a:t>9</a:t>
            </a:fld>
            <a:endParaRPr lang="de-DE" altLang="de-DE" sz="1200"/>
          </a:p>
        </p:txBody>
      </p:sp>
      <p:sp>
        <p:nvSpPr>
          <p:cNvPr id="8196" name="Rectangle 2"/>
          <p:cNvSpPr>
            <a:spLocks noGrp="1" noRot="1" noChangeAspect="1" noChangeArrowheads="1" noTextEdit="1"/>
          </p:cNvSpPr>
          <p:nvPr>
            <p:ph type="sldImg"/>
          </p:nvPr>
        </p:nvSpPr>
        <p:spPr>
          <a:xfrm>
            <a:off x="1166813" y="1241425"/>
            <a:ext cx="4464050" cy="3349625"/>
          </a:xfrm>
          <a:ln/>
        </p:spPr>
      </p:sp>
      <p:sp>
        <p:nvSpPr>
          <p:cNvPr id="8197" name="Rectangle 3"/>
          <p:cNvSpPr>
            <a:spLocks noGrp="1" noChangeArrowheads="1"/>
          </p:cNvSpPr>
          <p:nvPr>
            <p:ph type="body" idx="1"/>
          </p:nvPr>
        </p:nvSpPr>
        <p:spPr>
          <a:noFill/>
        </p:spPr>
        <p:txBody>
          <a:bodyPr/>
          <a:lstStyle/>
          <a:p>
            <a:pPr eaLnBrk="1" hangingPunct="1"/>
            <a:r>
              <a:rPr lang="de-DE" dirty="0"/>
              <a:t>Wenn die grundlegenden</a:t>
            </a:r>
            <a:r>
              <a:rPr lang="de-DE" baseline="0" dirty="0"/>
              <a:t> Entscheidungen (Neugründung &lt;-&gt; Übernahme; individuell &lt;-&gt; kooperativ) getroffen wurden, folgt der nächste Schritt: Die Zulassung als Vertragsarzt.</a:t>
            </a:r>
            <a:endParaRPr lang="de-DE" dirty="0"/>
          </a:p>
          <a:p>
            <a:pPr eaLnBrk="1" hangingPunct="1"/>
            <a:r>
              <a:rPr lang="de-DE" dirty="0"/>
              <a:t>Siehe</a:t>
            </a:r>
            <a:r>
              <a:rPr lang="de-DE" baseline="0" dirty="0"/>
              <a:t> auch MLP.net: „Zulassung als Vertragsarzt“:</a:t>
            </a:r>
          </a:p>
          <a:p>
            <a:pPr marL="171690" indent="-171690">
              <a:buFont typeface="Wingdings" panose="05000000000000000000" pitchFamily="2" charset="2"/>
              <a:buChar char="à"/>
            </a:pPr>
            <a:r>
              <a:rPr lang="de-DE" baseline="0" dirty="0">
                <a:sym typeface="Wingdings" panose="05000000000000000000" pitchFamily="2" charset="2"/>
              </a:rPr>
              <a:t>https://intranet.mlp-ag.net/sites/Publishing/Intranet/Fachartikel/Seiten/99186.aspx</a:t>
            </a:r>
          </a:p>
          <a:p>
            <a:pPr eaLnBrk="1" hangingPunct="1"/>
            <a:endParaRPr lang="de-DE" dirty="0"/>
          </a:p>
          <a:p>
            <a:pPr eaLnBrk="1" hangingPunct="1"/>
            <a:r>
              <a:rPr lang="de-DE" baseline="0" dirty="0"/>
              <a:t>Siehe auch MLP.net: „Praxisübergabe in gesperrten Gebieten“</a:t>
            </a:r>
          </a:p>
          <a:p>
            <a:pPr eaLnBrk="1" hangingPunct="1"/>
            <a:r>
              <a:rPr lang="de-DE" baseline="0" dirty="0">
                <a:sym typeface="Wingdings" panose="05000000000000000000" pitchFamily="2" charset="2"/>
              </a:rPr>
              <a:t> https://intranet.mlp-ag.net/sites/Publishing/Intranet/Fachartikel/Seiten/527124.aspx</a:t>
            </a:r>
            <a:endParaRPr lang="de-DE" baseline="0" dirty="0"/>
          </a:p>
        </p:txBody>
      </p:sp>
    </p:spTree>
    <p:extLst>
      <p:ext uri="{BB962C8B-B14F-4D97-AF65-F5344CB8AC3E}">
        <p14:creationId xmlns:p14="http://schemas.microsoft.com/office/powerpoint/2010/main" val="119245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37676F69-011E-478E-A100-64F05C04CCFB}" type="datetime8">
              <a:rPr lang="de-DE" altLang="de-DE" sz="1200"/>
              <a:pPr/>
              <a:t>31.08.2023 12:59</a:t>
            </a:fld>
            <a:endParaRPr lang="de-DE" altLang="de-DE" sz="1200"/>
          </a:p>
        </p:txBody>
      </p:sp>
      <p:sp>
        <p:nvSpPr>
          <p:cNvPr id="8195" name="Rectangle 7"/>
          <p:cNvSpPr>
            <a:spLocks noGrp="1" noChangeArrowheads="1"/>
          </p:cNvSpPr>
          <p:nvPr>
            <p:ph type="sldNum" sz="quarter" idx="5"/>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58764318-98DE-4161-8BA0-95AD9547A559}" type="slidenum">
              <a:rPr lang="de-DE" altLang="de-DE" sz="1200"/>
              <a:pPr/>
              <a:t>10</a:t>
            </a:fld>
            <a:endParaRPr lang="de-DE" altLang="de-DE" sz="1200"/>
          </a:p>
        </p:txBody>
      </p:sp>
      <p:sp>
        <p:nvSpPr>
          <p:cNvPr id="8196" name="Rectangle 2"/>
          <p:cNvSpPr>
            <a:spLocks noGrp="1" noRot="1" noChangeAspect="1" noChangeArrowheads="1" noTextEdit="1"/>
          </p:cNvSpPr>
          <p:nvPr>
            <p:ph type="sldImg"/>
          </p:nvPr>
        </p:nvSpPr>
        <p:spPr>
          <a:xfrm>
            <a:off x="1166813" y="1241425"/>
            <a:ext cx="4464050" cy="3349625"/>
          </a:xfrm>
          <a:ln/>
        </p:spPr>
      </p:sp>
      <p:sp>
        <p:nvSpPr>
          <p:cNvPr id="8197" name="Rectangle 3"/>
          <p:cNvSpPr>
            <a:spLocks noGrp="1" noChangeArrowheads="1"/>
          </p:cNvSpPr>
          <p:nvPr>
            <p:ph type="body" idx="1"/>
          </p:nvPr>
        </p:nvSpPr>
        <p:spPr>
          <a:noFill/>
        </p:spPr>
        <p:txBody>
          <a:bodyPr/>
          <a:lstStyle/>
          <a:p>
            <a:endParaRPr lang="de-DE" dirty="0"/>
          </a:p>
          <a:p>
            <a:pPr eaLnBrk="1" hangingPunct="1"/>
            <a:endParaRPr lang="de-DE" altLang="de-DE" dirty="0"/>
          </a:p>
        </p:txBody>
      </p:sp>
    </p:spTree>
    <p:extLst>
      <p:ext uri="{BB962C8B-B14F-4D97-AF65-F5344CB8AC3E}">
        <p14:creationId xmlns:p14="http://schemas.microsoft.com/office/powerpoint/2010/main" val="224759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47690FAB-A1DA-40E3-8129-7001A494EC39}" type="datetime8">
              <a:rPr lang="de-DE" altLang="de-DE" sz="1200"/>
              <a:pPr/>
              <a:t>31.08.2023 12:59</a:t>
            </a:fld>
            <a:endParaRPr lang="de-DE" altLang="de-DE" sz="1200"/>
          </a:p>
        </p:txBody>
      </p:sp>
      <p:sp>
        <p:nvSpPr>
          <p:cNvPr id="8195" name="Rectangle 7"/>
          <p:cNvSpPr>
            <a:spLocks noGrp="1" noChangeArrowheads="1"/>
          </p:cNvSpPr>
          <p:nvPr>
            <p:ph type="sldNum" sz="quarter" idx="5"/>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58764318-98DE-4161-8BA0-95AD9547A559}" type="slidenum">
              <a:rPr lang="de-DE" altLang="de-DE" sz="1200"/>
              <a:pPr/>
              <a:t>11</a:t>
            </a:fld>
            <a:endParaRPr lang="de-DE" altLang="de-DE" sz="1200"/>
          </a:p>
        </p:txBody>
      </p:sp>
      <p:sp>
        <p:nvSpPr>
          <p:cNvPr id="8196" name="Rectangle 2"/>
          <p:cNvSpPr>
            <a:spLocks noGrp="1" noRot="1" noChangeAspect="1" noChangeArrowheads="1" noTextEdit="1"/>
          </p:cNvSpPr>
          <p:nvPr>
            <p:ph type="sldImg"/>
          </p:nvPr>
        </p:nvSpPr>
        <p:spPr>
          <a:xfrm>
            <a:off x="1166813" y="1241425"/>
            <a:ext cx="4464050" cy="3349625"/>
          </a:xfrm>
          <a:ln/>
        </p:spPr>
      </p:sp>
      <p:sp>
        <p:nvSpPr>
          <p:cNvPr id="8197" name="Rectangle 3"/>
          <p:cNvSpPr>
            <a:spLocks noGrp="1" noChangeArrowheads="1"/>
          </p:cNvSpPr>
          <p:nvPr>
            <p:ph type="body" idx="1"/>
          </p:nvPr>
        </p:nvSpPr>
        <p:spPr>
          <a:noFill/>
        </p:spPr>
        <p:txBody>
          <a:bodyPr/>
          <a:lstStyle/>
          <a:p>
            <a:pPr defTabSz="915680">
              <a:lnSpc>
                <a:spcPct val="80000"/>
              </a:lnSpc>
              <a:defRPr/>
            </a:pPr>
            <a:r>
              <a:rPr lang="de-DE" dirty="0"/>
              <a:t>Jede Berufsausübungsform hat ihre Vor- und Nachteile. Was die Richtige ist, hängt von den persönlichen Interessen/Vorlieben und Zukunftsplänen ab.  </a:t>
            </a:r>
          </a:p>
          <a:p>
            <a:pPr>
              <a:lnSpc>
                <a:spcPct val="80000"/>
              </a:lnSpc>
            </a:pPr>
            <a:r>
              <a:rPr lang="de-DE" dirty="0"/>
              <a:t>Hinweis Anstellung: Ein Zahnarzt kann approbierte Zahnärzte anstellen, bzw. beschäftigen: Voraussetzung Genehmigung des Zulassungsausschusses der KZV, Anzahl der angestellten Zahnärzte pro Zahnarzt ist auf 2 Vollzeitbeschäftigte oder 4 Halbzeitbeschäftigte beschränkt</a:t>
            </a:r>
          </a:p>
          <a:p>
            <a:pPr>
              <a:lnSpc>
                <a:spcPct val="80000"/>
              </a:lnSpc>
            </a:pPr>
            <a:endParaRPr lang="de-DE" dirty="0"/>
          </a:p>
          <a:p>
            <a:r>
              <a:rPr lang="de-DE" altLang="de-DE" b="1" dirty="0"/>
              <a:t>ZDF – Zahlen, Daten, Fakten</a:t>
            </a:r>
          </a:p>
          <a:p>
            <a:pPr marL="286150" indent="-286150">
              <a:buFont typeface="Arial" panose="020B0604020202020204" pitchFamily="34" charset="0"/>
              <a:buChar char="•"/>
            </a:pPr>
            <a:r>
              <a:rPr lang="de-DE" altLang="de-DE" dirty="0"/>
              <a:t>Die Einzelpraxis (Neugründung o. Übernahme) ist bei </a:t>
            </a:r>
            <a:r>
              <a:rPr lang="de-DE" altLang="de-DE" b="1" dirty="0"/>
              <a:t>haus</a:t>
            </a:r>
            <a:r>
              <a:rPr lang="de-DE" altLang="de-DE" dirty="0"/>
              <a:t>ärztlichen Existenzgründern die nach wie vor beliebteste Praxisform (2016: </a:t>
            </a:r>
            <a:r>
              <a:rPr lang="de-DE" dirty="0"/>
              <a:t>59%)</a:t>
            </a:r>
          </a:p>
          <a:p>
            <a:pPr marL="286150" indent="-286150">
              <a:buFont typeface="Arial" panose="020B0604020202020204" pitchFamily="34" charset="0"/>
              <a:buChar char="•"/>
            </a:pPr>
            <a:r>
              <a:rPr lang="de-DE" dirty="0"/>
              <a:t>41% der Existenzgründer entschieden sich für eine Kooperationsform (Neugründung, Einritt, Beitritt o. Übernahme</a:t>
            </a:r>
          </a:p>
          <a:p>
            <a:pPr marL="286150" indent="-286150">
              <a:buFont typeface="Arial" panose="020B0604020202020204" pitchFamily="34" charset="0"/>
              <a:buChar char="•"/>
            </a:pPr>
            <a:r>
              <a:rPr lang="de-DE" dirty="0"/>
              <a:t>Höchste Investitionen bei Übernahme einer hausärztlichen Einzelpraxis </a:t>
            </a:r>
          </a:p>
          <a:p>
            <a:pPr>
              <a:lnSpc>
                <a:spcPct val="80000"/>
              </a:lnSpc>
            </a:pPr>
            <a:endParaRPr lang="de-DE" dirty="0"/>
          </a:p>
        </p:txBody>
      </p:sp>
    </p:spTree>
    <p:extLst>
      <p:ext uri="{BB962C8B-B14F-4D97-AF65-F5344CB8AC3E}">
        <p14:creationId xmlns:p14="http://schemas.microsoft.com/office/powerpoint/2010/main" val="2065960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E5B1FE54-09CA-4FB1-822C-56950F27F113}" type="datetime8">
              <a:rPr lang="de-DE" altLang="de-DE" sz="1200"/>
              <a:pPr/>
              <a:t>31.08.2023 12:59</a:t>
            </a:fld>
            <a:endParaRPr lang="de-DE" altLang="de-DE" sz="1200"/>
          </a:p>
        </p:txBody>
      </p:sp>
      <p:sp>
        <p:nvSpPr>
          <p:cNvPr id="8195" name="Rectangle 7"/>
          <p:cNvSpPr>
            <a:spLocks noGrp="1" noChangeArrowheads="1"/>
          </p:cNvSpPr>
          <p:nvPr>
            <p:ph type="sldNum" sz="quarter" idx="5"/>
          </p:nvPr>
        </p:nvSpPr>
        <p:spPr>
          <a:noFill/>
        </p:spPr>
        <p:txBody>
          <a:bodyPr/>
          <a:lstStyle>
            <a:lvl1pPr>
              <a:defRPr sz="2200">
                <a:solidFill>
                  <a:schemeClr val="tx1"/>
                </a:solidFill>
                <a:latin typeface="Arial" panose="020B0604020202020204" pitchFamily="34" charset="0"/>
              </a:defRPr>
            </a:lvl1pPr>
            <a:lvl2pPr marL="743990" indent="-286150">
              <a:defRPr sz="2200">
                <a:solidFill>
                  <a:schemeClr val="tx1"/>
                </a:solidFill>
                <a:latin typeface="Arial" panose="020B0604020202020204" pitchFamily="34" charset="0"/>
              </a:defRPr>
            </a:lvl2pPr>
            <a:lvl3pPr marL="1144600" indent="-228920">
              <a:defRPr sz="2200">
                <a:solidFill>
                  <a:schemeClr val="tx1"/>
                </a:solidFill>
                <a:latin typeface="Arial" panose="020B0604020202020204" pitchFamily="34" charset="0"/>
              </a:defRPr>
            </a:lvl3pPr>
            <a:lvl4pPr marL="1602440" indent="-228920">
              <a:defRPr sz="2200">
                <a:solidFill>
                  <a:schemeClr val="tx1"/>
                </a:solidFill>
                <a:latin typeface="Arial" panose="020B0604020202020204" pitchFamily="34" charset="0"/>
              </a:defRPr>
            </a:lvl4pPr>
            <a:lvl5pPr marL="2060280" indent="-228920">
              <a:defRPr sz="2200">
                <a:solidFill>
                  <a:schemeClr val="tx1"/>
                </a:solidFill>
                <a:latin typeface="Arial" panose="020B0604020202020204" pitchFamily="34" charset="0"/>
              </a:defRPr>
            </a:lvl5pPr>
            <a:lvl6pPr marL="2518120" indent="-228920" eaLnBrk="0" fontAlgn="base" hangingPunct="0">
              <a:spcBef>
                <a:spcPct val="0"/>
              </a:spcBef>
              <a:spcAft>
                <a:spcPct val="0"/>
              </a:spcAft>
              <a:defRPr sz="2200">
                <a:solidFill>
                  <a:schemeClr val="tx1"/>
                </a:solidFill>
                <a:latin typeface="Arial" panose="020B0604020202020204" pitchFamily="34" charset="0"/>
              </a:defRPr>
            </a:lvl6pPr>
            <a:lvl7pPr marL="2975961" indent="-228920" eaLnBrk="0" fontAlgn="base" hangingPunct="0">
              <a:spcBef>
                <a:spcPct val="0"/>
              </a:spcBef>
              <a:spcAft>
                <a:spcPct val="0"/>
              </a:spcAft>
              <a:defRPr sz="2200">
                <a:solidFill>
                  <a:schemeClr val="tx1"/>
                </a:solidFill>
                <a:latin typeface="Arial" panose="020B0604020202020204" pitchFamily="34" charset="0"/>
              </a:defRPr>
            </a:lvl7pPr>
            <a:lvl8pPr marL="3433801" indent="-228920" eaLnBrk="0" fontAlgn="base" hangingPunct="0">
              <a:spcBef>
                <a:spcPct val="0"/>
              </a:spcBef>
              <a:spcAft>
                <a:spcPct val="0"/>
              </a:spcAft>
              <a:defRPr sz="2200">
                <a:solidFill>
                  <a:schemeClr val="tx1"/>
                </a:solidFill>
                <a:latin typeface="Arial" panose="020B0604020202020204" pitchFamily="34" charset="0"/>
              </a:defRPr>
            </a:lvl8pPr>
            <a:lvl9pPr marL="3891641" indent="-228920" eaLnBrk="0" fontAlgn="base" hangingPunct="0">
              <a:spcBef>
                <a:spcPct val="0"/>
              </a:spcBef>
              <a:spcAft>
                <a:spcPct val="0"/>
              </a:spcAft>
              <a:defRPr sz="2200">
                <a:solidFill>
                  <a:schemeClr val="tx1"/>
                </a:solidFill>
                <a:latin typeface="Arial" panose="020B0604020202020204" pitchFamily="34" charset="0"/>
              </a:defRPr>
            </a:lvl9pPr>
          </a:lstStyle>
          <a:p>
            <a:fld id="{58764318-98DE-4161-8BA0-95AD9547A559}" type="slidenum">
              <a:rPr lang="de-DE" altLang="de-DE" sz="1200"/>
              <a:pPr/>
              <a:t>12</a:t>
            </a:fld>
            <a:endParaRPr lang="de-DE" altLang="de-DE" sz="1200"/>
          </a:p>
        </p:txBody>
      </p:sp>
      <p:sp>
        <p:nvSpPr>
          <p:cNvPr id="8196" name="Rectangle 2"/>
          <p:cNvSpPr>
            <a:spLocks noGrp="1" noRot="1" noChangeAspect="1" noChangeArrowheads="1" noTextEdit="1"/>
          </p:cNvSpPr>
          <p:nvPr>
            <p:ph type="sldImg"/>
          </p:nvPr>
        </p:nvSpPr>
        <p:spPr>
          <a:xfrm>
            <a:off x="1166813" y="1241425"/>
            <a:ext cx="4464050" cy="3349625"/>
          </a:xfrm>
          <a:ln/>
        </p:spPr>
      </p:sp>
      <p:sp>
        <p:nvSpPr>
          <p:cNvPr id="8197" name="Rectangle 3"/>
          <p:cNvSpPr>
            <a:spLocks noGrp="1" noChangeArrowheads="1"/>
          </p:cNvSpPr>
          <p:nvPr>
            <p:ph type="body" idx="1"/>
          </p:nvPr>
        </p:nvSpPr>
        <p:spPr>
          <a:noFill/>
        </p:spPr>
        <p:txBody>
          <a:bodyPr/>
          <a:lstStyle/>
          <a:p>
            <a:r>
              <a:rPr lang="de-DE" dirty="0">
                <a:effectLst/>
                <a:sym typeface="Wingdings" panose="05000000000000000000" pitchFamily="2" charset="2"/>
              </a:rPr>
              <a:t> Für</a:t>
            </a:r>
            <a:r>
              <a:rPr lang="de-DE" baseline="0" dirty="0">
                <a:effectLst/>
                <a:sym typeface="Wingdings" panose="05000000000000000000" pitchFamily="2" charset="2"/>
              </a:rPr>
              <a:t> mehr siehe MLP.net: „Formen der Niederlassungen und Kooperationsformen“</a:t>
            </a:r>
            <a:endParaRPr lang="de-DE" dirty="0">
              <a:effectLst/>
            </a:endParaRPr>
          </a:p>
          <a:p>
            <a:r>
              <a:rPr lang="de-DE" dirty="0">
                <a:effectLst/>
                <a:sym typeface="Wingdings" panose="05000000000000000000" pitchFamily="2" charset="2"/>
              </a:rPr>
              <a:t> </a:t>
            </a:r>
            <a:r>
              <a:rPr lang="de-DE" dirty="0">
                <a:effectLst/>
              </a:rPr>
              <a:t>https://intranet.mlp-ag.net/sites/Publishing/Intranet/Fachartikel/Seiten/540896.aspx</a:t>
            </a:r>
          </a:p>
          <a:p>
            <a:endParaRPr lang="de-DE" dirty="0">
              <a:effectLst/>
            </a:endParaRPr>
          </a:p>
          <a:p>
            <a:endParaRPr lang="de-DE" dirty="0"/>
          </a:p>
          <a:p>
            <a:endParaRPr lang="de-DE" b="1" dirty="0"/>
          </a:p>
        </p:txBody>
      </p:sp>
    </p:spTree>
    <p:extLst>
      <p:ext uri="{BB962C8B-B14F-4D97-AF65-F5344CB8AC3E}">
        <p14:creationId xmlns:p14="http://schemas.microsoft.com/office/powerpoint/2010/main" val="60494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C79909C-D39A-40B5-B2C1-7E3E8F2AD98A}" type="datetime8">
              <a:rPr lang="de-DE">
                <a:solidFill>
                  <a:srgbClr val="000000"/>
                </a:solidFill>
              </a:rPr>
              <a:pPr/>
              <a:t>31.08.2023 12:59</a:t>
            </a:fld>
            <a:endParaRPr lang="de-DE" dirty="0">
              <a:solidFill>
                <a:srgbClr val="000000"/>
              </a:solidFill>
            </a:endParaRPr>
          </a:p>
        </p:txBody>
      </p:sp>
      <p:sp>
        <p:nvSpPr>
          <p:cNvPr id="5" name="Rectangle 6"/>
          <p:cNvSpPr>
            <a:spLocks noGrp="1" noChangeArrowheads="1"/>
          </p:cNvSpPr>
          <p:nvPr>
            <p:ph type="ftr" sz="quarter" idx="4"/>
          </p:nvPr>
        </p:nvSpPr>
        <p:spPr>
          <a:ln/>
        </p:spPr>
        <p:txBody>
          <a:bodyPr/>
          <a:lstStyle/>
          <a:p>
            <a:r>
              <a:rPr lang="de-DE" dirty="0">
                <a:solidFill>
                  <a:srgbClr val="000000"/>
                </a:solidFill>
              </a:rPr>
              <a:t>MLP Mediziner Kompetenzzentrum Aschaffenburg</a:t>
            </a:r>
          </a:p>
        </p:txBody>
      </p:sp>
      <p:sp>
        <p:nvSpPr>
          <p:cNvPr id="6" name="Rectangle 7"/>
          <p:cNvSpPr>
            <a:spLocks noGrp="1" noChangeArrowheads="1"/>
          </p:cNvSpPr>
          <p:nvPr>
            <p:ph type="sldNum" sz="quarter" idx="5"/>
          </p:nvPr>
        </p:nvSpPr>
        <p:spPr>
          <a:xfrm>
            <a:off x="9535684" y="6524920"/>
            <a:ext cx="354299" cy="277350"/>
          </a:xfrm>
          <a:ln/>
        </p:spPr>
        <p:txBody>
          <a:bodyPr/>
          <a:lstStyle/>
          <a:p>
            <a:fld id="{2510FEE6-96B0-42E8-9939-7D376EABC824}" type="slidenum">
              <a:rPr lang="de-DE">
                <a:solidFill>
                  <a:srgbClr val="000000"/>
                </a:solidFill>
              </a:rPr>
              <a:pPr/>
              <a:t>13</a:t>
            </a:fld>
            <a:endParaRPr lang="de-DE" dirty="0">
              <a:solidFill>
                <a:srgbClr val="000000"/>
              </a:solidFill>
            </a:endParaRPr>
          </a:p>
        </p:txBody>
      </p:sp>
      <p:sp>
        <p:nvSpPr>
          <p:cNvPr id="1063938" name="Rectangle 2"/>
          <p:cNvSpPr>
            <a:spLocks noGrp="1" noRot="1" noChangeAspect="1" noChangeArrowheads="1" noTextEdit="1"/>
          </p:cNvSpPr>
          <p:nvPr>
            <p:ph type="sldImg"/>
          </p:nvPr>
        </p:nvSpPr>
        <p:spPr>
          <a:xfrm>
            <a:off x="3238500" y="523875"/>
            <a:ext cx="3419475" cy="2565400"/>
          </a:xfrm>
          <a:ln/>
        </p:spPr>
      </p:sp>
      <p:sp>
        <p:nvSpPr>
          <p:cNvPr id="1063939" name="Rectangle 3"/>
          <p:cNvSpPr>
            <a:spLocks noGrp="1" noChangeArrowheads="1"/>
          </p:cNvSpPr>
          <p:nvPr>
            <p:ph type="body" idx="1"/>
          </p:nvPr>
        </p:nvSpPr>
        <p:spPr>
          <a:xfrm>
            <a:off x="817947" y="3402733"/>
            <a:ext cx="8262034" cy="3030682"/>
          </a:xfrm>
        </p:spPr>
        <p:txBody>
          <a:bodyPr/>
          <a:lstStyle/>
          <a:p>
            <a:endParaRPr lang="de-DE" dirty="0"/>
          </a:p>
        </p:txBody>
      </p:sp>
    </p:spTree>
    <p:extLst>
      <p:ext uri="{BB962C8B-B14F-4D97-AF65-F5344CB8AC3E}">
        <p14:creationId xmlns:p14="http://schemas.microsoft.com/office/powerpoint/2010/main" val="3614553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29841" y="414000"/>
            <a:ext cx="8208169" cy="1150938"/>
          </a:xfrm>
          <a:prstGeom prst="rect">
            <a:avLst/>
          </a:prstGeom>
        </p:spPr>
        <p:txBody>
          <a:bodyPr anchor="t" anchorCtr="0"/>
          <a:lstStyle>
            <a:lvl1pPr algn="l">
              <a:lnSpc>
                <a:spcPct val="100000"/>
              </a:lnSpc>
              <a:defRPr sz="2400"/>
            </a:lvl1pPr>
          </a:lstStyle>
          <a:p>
            <a:r>
              <a:rPr lang="de-DE"/>
              <a:t>Titelmasterformat durch Klicken bearbeiten</a:t>
            </a:r>
            <a:endParaRPr lang="en-US" dirty="0"/>
          </a:p>
        </p:txBody>
      </p:sp>
      <p:sp>
        <p:nvSpPr>
          <p:cNvPr id="3" name="Subtitle 2"/>
          <p:cNvSpPr>
            <a:spLocks noGrp="1"/>
          </p:cNvSpPr>
          <p:nvPr>
            <p:ph type="subTitle" idx="1"/>
          </p:nvPr>
        </p:nvSpPr>
        <p:spPr>
          <a:xfrm>
            <a:off x="629841" y="1872000"/>
            <a:ext cx="8208169" cy="828092"/>
          </a:xfrm>
          <a:prstGeom prst="rect">
            <a:avLst/>
          </a:prstGeom>
        </p:spPr>
        <p:txBody>
          <a:bodyPr/>
          <a:lstStyle>
            <a:lvl1pPr marL="0" indent="0" algn="l">
              <a:lnSpc>
                <a:spcPct val="100000"/>
              </a:lnSpc>
              <a:spcAft>
                <a:spcPts val="0"/>
              </a:spcAft>
              <a:buNone/>
              <a:defRPr sz="1650">
                <a:solidFill>
                  <a:schemeClr val="accent1"/>
                </a:solidFill>
              </a:defRPr>
            </a:lvl1pPr>
            <a:lvl2pPr marL="0" indent="0" algn="l">
              <a:spcAft>
                <a:spcPts val="0"/>
              </a:spcAft>
              <a:buNone/>
              <a:defRPr sz="1650">
                <a:solidFill>
                  <a:schemeClr val="accent1"/>
                </a:solidFill>
              </a:defRPr>
            </a:lvl2pPr>
            <a:lvl3pPr marL="0" indent="0" algn="l">
              <a:spcAft>
                <a:spcPts val="0"/>
              </a:spcAft>
              <a:buNone/>
              <a:defRPr sz="1650">
                <a:solidFill>
                  <a:schemeClr val="accent1"/>
                </a:solidFill>
              </a:defRPr>
            </a:lvl3pPr>
            <a:lvl4pPr marL="0" indent="0" algn="l">
              <a:spcAft>
                <a:spcPts val="0"/>
              </a:spcAft>
              <a:buNone/>
              <a:defRPr sz="1650">
                <a:solidFill>
                  <a:schemeClr val="accent1"/>
                </a:solidFill>
              </a:defRPr>
            </a:lvl4pPr>
            <a:lvl5pPr marL="0" indent="0" algn="l">
              <a:spcAft>
                <a:spcPts val="0"/>
              </a:spcAft>
              <a:buNone/>
              <a:defRPr sz="1650">
                <a:solidFill>
                  <a:schemeClr val="accent1"/>
                </a:solidFill>
              </a:defRPr>
            </a:lvl5pPr>
            <a:lvl6pPr marL="0" indent="0" algn="l">
              <a:lnSpc>
                <a:spcPct val="110000"/>
              </a:lnSpc>
              <a:spcBef>
                <a:spcPts val="0"/>
              </a:spcBef>
              <a:buNone/>
              <a:defRPr sz="1650">
                <a:solidFill>
                  <a:schemeClr val="accent1"/>
                </a:solidFill>
              </a:defRPr>
            </a:lvl6pPr>
            <a:lvl7pPr marL="0" indent="0" algn="l">
              <a:lnSpc>
                <a:spcPct val="110000"/>
              </a:lnSpc>
              <a:spcBef>
                <a:spcPts val="0"/>
              </a:spcBef>
              <a:buNone/>
              <a:defRPr sz="1650">
                <a:solidFill>
                  <a:schemeClr val="accent1"/>
                </a:solidFill>
              </a:defRPr>
            </a:lvl7pPr>
            <a:lvl8pPr marL="0" indent="0" algn="l">
              <a:lnSpc>
                <a:spcPct val="110000"/>
              </a:lnSpc>
              <a:spcBef>
                <a:spcPts val="0"/>
              </a:spcBef>
              <a:buNone/>
              <a:defRPr sz="1650">
                <a:solidFill>
                  <a:schemeClr val="accent1"/>
                </a:solidFill>
              </a:defRPr>
            </a:lvl8pPr>
            <a:lvl9pPr marL="0" indent="0" algn="l">
              <a:lnSpc>
                <a:spcPct val="110000"/>
              </a:lnSpc>
              <a:spcBef>
                <a:spcPts val="0"/>
              </a:spcBef>
              <a:buNone/>
              <a:defRPr sz="1650">
                <a:solidFill>
                  <a:schemeClr val="accent1"/>
                </a:solidFill>
              </a:defRPr>
            </a:lvl9pPr>
          </a:lstStyle>
          <a:p>
            <a:pPr lvl="0"/>
            <a:r>
              <a:rPr lang="de-DE"/>
              <a:t>Formatvorlage des Untertitelmasters durch Klicken bearbeiten</a:t>
            </a:r>
            <a:endParaRPr lang="en-US" dirty="0"/>
          </a:p>
        </p:txBody>
      </p:sp>
      <p:sp>
        <p:nvSpPr>
          <p:cNvPr id="17" name="Textplatzhalter 16"/>
          <p:cNvSpPr>
            <a:spLocks noGrp="1"/>
          </p:cNvSpPr>
          <p:nvPr>
            <p:ph type="body" sz="quarter" idx="10"/>
          </p:nvPr>
        </p:nvSpPr>
        <p:spPr>
          <a:xfrm>
            <a:off x="629841" y="3894507"/>
            <a:ext cx="8208169" cy="800964"/>
          </a:xfrm>
          <a:prstGeom prst="rect">
            <a:avLst/>
          </a:prstGeom>
        </p:spPr>
        <p:txBody>
          <a:bodyPr bIns="46800" anchor="b" anchorCtr="0"/>
          <a:lstStyle>
            <a:lvl1pPr marL="0" indent="0">
              <a:buNone/>
              <a:defRPr>
                <a:solidFill>
                  <a:schemeClr val="accent1"/>
                </a:solidFill>
              </a:defRPr>
            </a:lvl1pPr>
          </a:lstStyle>
          <a:p>
            <a:pPr lvl="0"/>
            <a:r>
              <a:rPr lang="de-DE"/>
              <a:t>Textmasterformat bearbeiten</a:t>
            </a:r>
          </a:p>
        </p:txBody>
      </p:sp>
      <p:sp>
        <p:nvSpPr>
          <p:cNvPr id="8" name="Rechteck 7"/>
          <p:cNvSpPr/>
          <p:nvPr userDrawn="1"/>
        </p:nvSpPr>
        <p:spPr>
          <a:xfrm>
            <a:off x="399686" y="360000"/>
            <a:ext cx="135000" cy="4194000"/>
          </a:xfrm>
          <a:prstGeom prst="rect">
            <a:avLst/>
          </a:prstGeom>
          <a:solidFill>
            <a:srgbClr val="96856A"/>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de-DE" sz="1350" b="0" i="0" u="none" strike="noStrike" kern="0" cap="none" spc="0" normalizeH="0" baseline="0">
              <a:ln>
                <a:noFill/>
              </a:ln>
              <a:solidFill>
                <a:prstClr val="white"/>
              </a:solidFill>
              <a:effectLst/>
              <a:uLnTx/>
              <a:uFillTx/>
              <a:latin typeface="Arial"/>
            </a:endParaRPr>
          </a:p>
        </p:txBody>
      </p:sp>
      <p:pic>
        <p:nvPicPr>
          <p:cNvPr id="9"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37572" y="5972150"/>
            <a:ext cx="1600903" cy="59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095654"/>
      </p:ext>
    </p:extLst>
  </p:cSld>
  <p:clrMapOvr>
    <a:masterClrMapping/>
  </p:clrMapOvr>
  <p:extLst>
    <p:ext uri="{DCECCB84-F9BA-43D5-87BE-67443E8EF086}">
      <p15:sldGuideLst xmlns:p15="http://schemas.microsoft.com/office/powerpoint/2012/main">
        <p15:guide id="1" orient="horz" pos="28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Zwischentitel und Inhalt mit Bild">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6750471" cy="89932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idx="1"/>
          </p:nvPr>
        </p:nvSpPr>
        <p:spPr>
          <a:xfrm>
            <a:off x="629841" y="1872000"/>
            <a:ext cx="8208169" cy="4220825"/>
          </a:xfrm>
          <a:prstGeom prst="rect">
            <a:avLst/>
          </a:prstGeom>
        </p:spPr>
        <p:txBody>
          <a:bodyPr/>
          <a:lstStyle>
            <a:lvl1pPr>
              <a:spcBef>
                <a:spcPts val="375"/>
              </a:spcBef>
              <a:defRPr/>
            </a:lvl1pPr>
            <a:lvl2pPr marL="406004" indent="-202406">
              <a:spcBef>
                <a:spcPts val="375"/>
              </a:spcBef>
              <a:defRPr/>
            </a:lvl2pPr>
            <a:lvl3pPr>
              <a:spcBef>
                <a:spcPts val="375"/>
              </a:spcBef>
              <a:defRPr/>
            </a:lvl3pPr>
            <a:lvl4pPr>
              <a:spcBef>
                <a:spcPts val="375"/>
              </a:spcBef>
              <a:defRPr/>
            </a:lvl4pPr>
            <a:lvl5pPr>
              <a:spcBef>
                <a:spcPts val="375"/>
              </a:spcBe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umsplatzhalter 9"/>
          <p:cNvSpPr>
            <a:spLocks noGrp="1"/>
          </p:cNvSpPr>
          <p:nvPr>
            <p:ph type="dt" sz="half" idx="10"/>
          </p:nvPr>
        </p:nvSpPr>
        <p:spPr>
          <a:xfrm>
            <a:off x="1277262" y="6308575"/>
            <a:ext cx="1080120" cy="289072"/>
          </a:xfrm>
          <a:prstGeom prst="rect">
            <a:avLst/>
          </a:prstGeom>
        </p:spPr>
        <p:txBody>
          <a:bodyPr/>
          <a:lstStyle/>
          <a:p>
            <a:fld id="{C2D21D34-A70E-4EF6-B3C1-6EB44C99E9C3}" type="datetime4">
              <a:rPr lang="de-DE" smtClean="0"/>
              <a:pPr/>
              <a:t>31. August 2023</a:t>
            </a:fld>
            <a:endParaRPr lang="de-DE"/>
          </a:p>
        </p:txBody>
      </p:sp>
      <p:sp>
        <p:nvSpPr>
          <p:cNvPr id="11" name="Fußzeilenplatzhalter 10"/>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
        <p:nvSpPr>
          <p:cNvPr id="13" name="Textplatzhalter 12"/>
          <p:cNvSpPr>
            <a:spLocks noGrp="1"/>
          </p:cNvSpPr>
          <p:nvPr>
            <p:ph type="body" sz="quarter" idx="12"/>
          </p:nvPr>
        </p:nvSpPr>
        <p:spPr>
          <a:xfrm>
            <a:off x="629841" y="1350002"/>
            <a:ext cx="6750471" cy="324445"/>
          </a:xfrm>
          <a:prstGeom prst="rect">
            <a:avLst/>
          </a:prstGeom>
        </p:spPr>
        <p:txBody>
          <a:bodyPr anchor="t" anchorCtr="0"/>
          <a:lstStyle>
            <a:lvl1pPr marL="0" indent="0">
              <a:lnSpc>
                <a:spcPct val="100000"/>
              </a:lnSpc>
              <a:buNone/>
              <a:defRPr sz="1650" b="0">
                <a:solidFill>
                  <a:schemeClr val="accent1"/>
                </a:solidFill>
              </a:defRPr>
            </a:lvl1pPr>
          </a:lstStyle>
          <a:p>
            <a:pPr lvl="0"/>
            <a:r>
              <a:rPr lang="de-DE"/>
              <a:t>Textmasterformat bearbeiten</a:t>
            </a:r>
          </a:p>
        </p:txBody>
      </p:sp>
      <p:pic>
        <p:nvPicPr>
          <p:cNvPr id="12" name="Picture 4" descr="MLP_CO_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36397" y="6350400"/>
            <a:ext cx="716756"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3"/>
          <p:cNvSpPr/>
          <p:nvPr userDrawn="1"/>
        </p:nvSpPr>
        <p:spPr>
          <a:xfrm>
            <a:off x="683568" y="6308574"/>
            <a:ext cx="593694" cy="28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e-DE" sz="750" dirty="0">
                <a:solidFill>
                  <a:schemeClr val="accent1"/>
                </a:solidFill>
              </a:rPr>
              <a:t>Seite</a:t>
            </a:r>
            <a:r>
              <a:rPr lang="de-DE" sz="750" baseline="0" dirty="0">
                <a:solidFill>
                  <a:schemeClr val="accent1"/>
                </a:solidFill>
              </a:rPr>
              <a:t> </a:t>
            </a:r>
            <a:fld id="{AF360141-E59A-408D-ADDE-201C3A78ABA6}" type="slidenum">
              <a:rPr lang="de-DE" sz="750" baseline="0" smtClean="0">
                <a:solidFill>
                  <a:schemeClr val="accent1"/>
                </a:solidFill>
              </a:rPr>
              <a:pPr algn="l"/>
              <a:t>‹Nr.›</a:t>
            </a:fld>
            <a:endParaRPr lang="de-DE" sz="750" dirty="0">
              <a:solidFill>
                <a:schemeClr val="accent1"/>
              </a:solidFill>
            </a:endParaRPr>
          </a:p>
        </p:txBody>
      </p:sp>
      <p:sp>
        <p:nvSpPr>
          <p:cNvPr id="15" name="Bildplatzhalter 5"/>
          <p:cNvSpPr>
            <a:spLocks noGrp="1"/>
          </p:cNvSpPr>
          <p:nvPr>
            <p:ph type="pic" sz="quarter" idx="13"/>
          </p:nvPr>
        </p:nvSpPr>
        <p:spPr>
          <a:xfrm>
            <a:off x="7542330" y="360000"/>
            <a:ext cx="1601670" cy="1440000"/>
          </a:xfrm>
          <a:prstGeom prst="rect">
            <a:avLst/>
          </a:prstGeom>
          <a:solidFill>
            <a:schemeClr val="accent5">
              <a:lumMod val="20000"/>
              <a:lumOff val="80000"/>
            </a:schemeClr>
          </a:solidFill>
        </p:spPr>
        <p:txBody>
          <a:bodyPr lIns="90000" tIns="46800" rIns="90000" bIns="46800" anchor="ctr" anchorCtr="0"/>
          <a:lstStyle>
            <a:lvl1pPr marL="0" indent="0" algn="ctr">
              <a:buNone/>
              <a:defRPr sz="1200">
                <a:solidFill>
                  <a:schemeClr val="accent5"/>
                </a:solidFill>
              </a:defRPr>
            </a:lvl1pPr>
          </a:lstStyle>
          <a:p>
            <a:r>
              <a:rPr lang="de-DE"/>
              <a:t>Bild durch Klicken auf Symbol hinzufügen</a:t>
            </a:r>
            <a:endParaRPr lang="de-DE" dirty="0"/>
          </a:p>
        </p:txBody>
      </p:sp>
      <p:sp>
        <p:nvSpPr>
          <p:cNvPr id="19" name="Rechteck 18"/>
          <p:cNvSpPr/>
          <p:nvPr userDrawn="1"/>
        </p:nvSpPr>
        <p:spPr>
          <a:xfrm>
            <a:off x="399600" y="359999"/>
            <a:ext cx="135000" cy="1440000"/>
          </a:xfrm>
          <a:prstGeom prst="rect">
            <a:avLst/>
          </a:prstGeom>
          <a:solidFill>
            <a:srgbClr val="968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9271136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wischentitel und Inhalt kleinere Typo">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8208169" cy="89932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idx="1"/>
          </p:nvPr>
        </p:nvSpPr>
        <p:spPr>
          <a:xfrm>
            <a:off x="629841" y="1872000"/>
            <a:ext cx="8208169" cy="4220825"/>
          </a:xfrm>
          <a:prstGeom prst="rect">
            <a:avLst/>
          </a:prstGeom>
        </p:spPr>
        <p:txBody>
          <a:bodyPr/>
          <a:lstStyle>
            <a:lvl1pPr marL="200025" indent="-200025">
              <a:spcAft>
                <a:spcPts val="450"/>
              </a:spcAft>
              <a:buFont typeface="Wingdings" panose="05000000000000000000" pitchFamily="2" charset="2"/>
              <a:buChar char=""/>
              <a:defRPr sz="1350"/>
            </a:lvl1pPr>
            <a:lvl2pPr marL="406004" indent="-202406">
              <a:spcAft>
                <a:spcPts val="450"/>
              </a:spcAft>
              <a:defRPr sz="1350"/>
            </a:lvl2pPr>
            <a:lvl3pPr marL="603647" indent="-197644">
              <a:spcAft>
                <a:spcPts val="450"/>
              </a:spcAft>
              <a:buFont typeface="Wingdings" panose="05000000000000000000" pitchFamily="2" charset="2"/>
              <a:buChar char=""/>
              <a:defRPr sz="1350"/>
            </a:lvl3pPr>
            <a:lvl4pPr>
              <a:spcAft>
                <a:spcPts val="450"/>
              </a:spcAft>
              <a:defRPr sz="1350"/>
            </a:lvl4pPr>
            <a:lvl5pPr marL="1007269" indent="-200025">
              <a:spcAft>
                <a:spcPts val="450"/>
              </a:spcAft>
              <a:buFont typeface="Wingdings" panose="05000000000000000000" pitchFamily="2" charset="2"/>
              <a:buChar char=""/>
              <a:defRPr sz="135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umsplatzhalter 9"/>
          <p:cNvSpPr>
            <a:spLocks noGrp="1"/>
          </p:cNvSpPr>
          <p:nvPr>
            <p:ph type="dt" sz="half" idx="10"/>
          </p:nvPr>
        </p:nvSpPr>
        <p:spPr>
          <a:xfrm>
            <a:off x="1277262" y="6308575"/>
            <a:ext cx="1080120" cy="289072"/>
          </a:xfrm>
          <a:prstGeom prst="rect">
            <a:avLst/>
          </a:prstGeom>
        </p:spPr>
        <p:txBody>
          <a:bodyPr/>
          <a:lstStyle/>
          <a:p>
            <a:fld id="{413788BE-14C6-4880-8AFC-6CFD8F60A42C}" type="datetime4">
              <a:rPr lang="de-DE" smtClean="0"/>
              <a:pPr/>
              <a:t>31. August 2023</a:t>
            </a:fld>
            <a:endParaRPr lang="de-DE"/>
          </a:p>
        </p:txBody>
      </p:sp>
      <p:sp>
        <p:nvSpPr>
          <p:cNvPr id="11" name="Fußzeilenplatzhalter 10"/>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
        <p:nvSpPr>
          <p:cNvPr id="12" name="Textplatzhalter 12"/>
          <p:cNvSpPr>
            <a:spLocks noGrp="1"/>
          </p:cNvSpPr>
          <p:nvPr>
            <p:ph type="body" sz="quarter" idx="12"/>
          </p:nvPr>
        </p:nvSpPr>
        <p:spPr>
          <a:xfrm>
            <a:off x="629841" y="1350002"/>
            <a:ext cx="8208169" cy="324445"/>
          </a:xfrm>
          <a:prstGeom prst="rect">
            <a:avLst/>
          </a:prstGeom>
        </p:spPr>
        <p:txBody>
          <a:bodyPr anchor="t" anchorCtr="0"/>
          <a:lstStyle>
            <a:lvl1pPr marL="0" indent="0">
              <a:lnSpc>
                <a:spcPct val="100000"/>
              </a:lnSpc>
              <a:buNone/>
              <a:defRPr sz="1650" b="0">
                <a:solidFill>
                  <a:schemeClr val="accent1"/>
                </a:solidFill>
              </a:defRPr>
            </a:lvl1pPr>
          </a:lstStyle>
          <a:p>
            <a:pPr lvl="0"/>
            <a:r>
              <a:rPr lang="de-DE"/>
              <a:t>Textmasterformat bearbeiten</a:t>
            </a:r>
          </a:p>
        </p:txBody>
      </p:sp>
      <p:pic>
        <p:nvPicPr>
          <p:cNvPr id="13" name="Picture 4" descr="MLP_CO_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36397" y="6350400"/>
            <a:ext cx="716756"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3"/>
          <p:cNvSpPr/>
          <p:nvPr userDrawn="1"/>
        </p:nvSpPr>
        <p:spPr>
          <a:xfrm>
            <a:off x="683568" y="6308574"/>
            <a:ext cx="593694" cy="28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e-DE" sz="750" dirty="0">
                <a:solidFill>
                  <a:schemeClr val="accent1"/>
                </a:solidFill>
              </a:rPr>
              <a:t>Seite</a:t>
            </a:r>
            <a:r>
              <a:rPr lang="de-DE" sz="750" baseline="0" dirty="0">
                <a:solidFill>
                  <a:schemeClr val="accent1"/>
                </a:solidFill>
              </a:rPr>
              <a:t> </a:t>
            </a:r>
            <a:fld id="{AF360141-E59A-408D-ADDE-201C3A78ABA6}" type="slidenum">
              <a:rPr lang="de-DE" sz="750" baseline="0" smtClean="0">
                <a:solidFill>
                  <a:schemeClr val="accent1"/>
                </a:solidFill>
              </a:rPr>
              <a:pPr algn="l"/>
              <a:t>‹Nr.›</a:t>
            </a:fld>
            <a:endParaRPr lang="de-DE" sz="750" dirty="0">
              <a:solidFill>
                <a:schemeClr val="accent1"/>
              </a:solidFill>
            </a:endParaRPr>
          </a:p>
        </p:txBody>
      </p:sp>
      <p:sp>
        <p:nvSpPr>
          <p:cNvPr id="18" name="Rechteck 17"/>
          <p:cNvSpPr/>
          <p:nvPr userDrawn="1"/>
        </p:nvSpPr>
        <p:spPr>
          <a:xfrm>
            <a:off x="399600" y="359999"/>
            <a:ext cx="135000" cy="1440000"/>
          </a:xfrm>
          <a:prstGeom prst="rect">
            <a:avLst/>
          </a:prstGeom>
          <a:solidFill>
            <a:srgbClr val="968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352412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Zwischentitel und Inhalt mit Bild kleinere Typo">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6750472" cy="89932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idx="1"/>
          </p:nvPr>
        </p:nvSpPr>
        <p:spPr>
          <a:xfrm>
            <a:off x="629841" y="1872000"/>
            <a:ext cx="8208169" cy="4220825"/>
          </a:xfrm>
          <a:prstGeom prst="rect">
            <a:avLst/>
          </a:prstGeom>
        </p:spPr>
        <p:txBody>
          <a:bodyPr/>
          <a:lstStyle>
            <a:lvl1pPr>
              <a:spcAft>
                <a:spcPts val="450"/>
              </a:spcAft>
              <a:defRPr sz="1350"/>
            </a:lvl1pPr>
            <a:lvl2pPr marL="406004" indent="-202406">
              <a:spcAft>
                <a:spcPts val="450"/>
              </a:spcAft>
              <a:defRPr sz="1350"/>
            </a:lvl2pPr>
            <a:lvl3pPr>
              <a:spcAft>
                <a:spcPts val="450"/>
              </a:spcAft>
              <a:defRPr sz="1350"/>
            </a:lvl3pPr>
            <a:lvl4pPr>
              <a:spcAft>
                <a:spcPts val="450"/>
              </a:spcAft>
              <a:defRPr sz="1350"/>
            </a:lvl4pPr>
            <a:lvl5pPr>
              <a:spcAft>
                <a:spcPts val="450"/>
              </a:spcAft>
              <a:defRPr sz="135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umsplatzhalter 9"/>
          <p:cNvSpPr>
            <a:spLocks noGrp="1"/>
          </p:cNvSpPr>
          <p:nvPr>
            <p:ph type="dt" sz="half" idx="10"/>
          </p:nvPr>
        </p:nvSpPr>
        <p:spPr>
          <a:xfrm>
            <a:off x="1277262" y="6308575"/>
            <a:ext cx="1080120" cy="289072"/>
          </a:xfrm>
          <a:prstGeom prst="rect">
            <a:avLst/>
          </a:prstGeom>
        </p:spPr>
        <p:txBody>
          <a:bodyPr/>
          <a:lstStyle/>
          <a:p>
            <a:fld id="{9D9314B5-003A-43CC-8544-9CB7D39C066F}" type="datetime4">
              <a:rPr lang="de-DE" smtClean="0"/>
              <a:pPr/>
              <a:t>31. August 2023</a:t>
            </a:fld>
            <a:endParaRPr lang="de-DE"/>
          </a:p>
        </p:txBody>
      </p:sp>
      <p:sp>
        <p:nvSpPr>
          <p:cNvPr id="11" name="Fußzeilenplatzhalter 10"/>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
        <p:nvSpPr>
          <p:cNvPr id="12" name="Textplatzhalter 12"/>
          <p:cNvSpPr>
            <a:spLocks noGrp="1"/>
          </p:cNvSpPr>
          <p:nvPr>
            <p:ph type="body" sz="quarter" idx="12"/>
          </p:nvPr>
        </p:nvSpPr>
        <p:spPr>
          <a:xfrm>
            <a:off x="629841" y="1350002"/>
            <a:ext cx="6750471" cy="324445"/>
          </a:xfrm>
          <a:prstGeom prst="rect">
            <a:avLst/>
          </a:prstGeom>
        </p:spPr>
        <p:txBody>
          <a:bodyPr anchor="t" anchorCtr="0"/>
          <a:lstStyle>
            <a:lvl1pPr marL="0" indent="0">
              <a:lnSpc>
                <a:spcPct val="100000"/>
              </a:lnSpc>
              <a:buNone/>
              <a:defRPr sz="1650" b="0">
                <a:solidFill>
                  <a:schemeClr val="accent1"/>
                </a:solidFill>
              </a:defRPr>
            </a:lvl1pPr>
          </a:lstStyle>
          <a:p>
            <a:pPr lvl="0"/>
            <a:r>
              <a:rPr lang="de-DE"/>
              <a:t>Textmasterformat bearbeiten</a:t>
            </a:r>
          </a:p>
        </p:txBody>
      </p:sp>
      <p:sp>
        <p:nvSpPr>
          <p:cNvPr id="22" name="Bildplatzhalter 5"/>
          <p:cNvSpPr>
            <a:spLocks noGrp="1"/>
          </p:cNvSpPr>
          <p:nvPr>
            <p:ph type="pic" sz="quarter" idx="13"/>
          </p:nvPr>
        </p:nvSpPr>
        <p:spPr>
          <a:xfrm>
            <a:off x="7542330" y="360000"/>
            <a:ext cx="1601670" cy="1440000"/>
          </a:xfrm>
          <a:prstGeom prst="rect">
            <a:avLst/>
          </a:prstGeom>
          <a:solidFill>
            <a:schemeClr val="accent5">
              <a:lumMod val="20000"/>
              <a:lumOff val="80000"/>
            </a:schemeClr>
          </a:solidFill>
        </p:spPr>
        <p:txBody>
          <a:bodyPr lIns="90000" tIns="46800" rIns="90000" bIns="46800" anchor="ctr" anchorCtr="0"/>
          <a:lstStyle>
            <a:lvl1pPr marL="0" indent="0" algn="ctr">
              <a:buNone/>
              <a:defRPr sz="1200">
                <a:solidFill>
                  <a:schemeClr val="accent5"/>
                </a:solidFill>
              </a:defRPr>
            </a:lvl1pPr>
          </a:lstStyle>
          <a:p>
            <a:r>
              <a:rPr lang="de-DE"/>
              <a:t>Bild durch Klicken auf Symbol hinzufügen</a:t>
            </a:r>
            <a:endParaRPr lang="de-DE" dirty="0"/>
          </a:p>
        </p:txBody>
      </p:sp>
      <p:pic>
        <p:nvPicPr>
          <p:cNvPr id="13" name="Picture 4" descr="MLP_CO_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36397" y="6350400"/>
            <a:ext cx="716756"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683568" y="6308574"/>
            <a:ext cx="593694" cy="28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e-DE" sz="750" dirty="0">
                <a:solidFill>
                  <a:schemeClr val="accent1"/>
                </a:solidFill>
              </a:rPr>
              <a:t>Seite</a:t>
            </a:r>
            <a:r>
              <a:rPr lang="de-DE" sz="750" baseline="0" dirty="0">
                <a:solidFill>
                  <a:schemeClr val="accent1"/>
                </a:solidFill>
              </a:rPr>
              <a:t> </a:t>
            </a:r>
            <a:fld id="{AF360141-E59A-408D-ADDE-201C3A78ABA6}" type="slidenum">
              <a:rPr lang="de-DE" sz="750" baseline="0" smtClean="0">
                <a:solidFill>
                  <a:schemeClr val="accent1"/>
                </a:solidFill>
              </a:rPr>
              <a:pPr algn="l"/>
              <a:t>‹Nr.›</a:t>
            </a:fld>
            <a:endParaRPr lang="de-DE" sz="750" dirty="0">
              <a:solidFill>
                <a:schemeClr val="accent1"/>
              </a:solidFill>
            </a:endParaRPr>
          </a:p>
        </p:txBody>
      </p:sp>
      <p:sp>
        <p:nvSpPr>
          <p:cNvPr id="19" name="Rechteck 18"/>
          <p:cNvSpPr/>
          <p:nvPr userDrawn="1"/>
        </p:nvSpPr>
        <p:spPr>
          <a:xfrm>
            <a:off x="399600" y="359999"/>
            <a:ext cx="135000" cy="1440000"/>
          </a:xfrm>
          <a:prstGeom prst="rect">
            <a:avLst/>
          </a:prstGeom>
          <a:solidFill>
            <a:srgbClr val="968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16632174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8208169" cy="89932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idx="1"/>
          </p:nvPr>
        </p:nvSpPr>
        <p:spPr>
          <a:xfrm>
            <a:off x="629841" y="1872000"/>
            <a:ext cx="8208169" cy="4220825"/>
          </a:xfrm>
          <a:prstGeom prst="rect">
            <a:avLst/>
          </a:prstGeom>
        </p:spPr>
        <p:txBody>
          <a:bodyPr/>
          <a:lstStyle>
            <a:lvl1pPr>
              <a:spcBef>
                <a:spcPts val="375"/>
              </a:spcBef>
              <a:defRPr/>
            </a:lvl1pPr>
            <a:lvl2pPr marL="406004" indent="-202406">
              <a:spcBef>
                <a:spcPts val="375"/>
              </a:spcBef>
              <a:defRPr/>
            </a:lvl2pPr>
            <a:lvl3pPr>
              <a:spcBef>
                <a:spcPts val="375"/>
              </a:spcBef>
              <a:defRPr/>
            </a:lvl3pPr>
            <a:lvl4pPr>
              <a:spcBef>
                <a:spcPts val="375"/>
              </a:spcBef>
              <a:defRPr/>
            </a:lvl4pPr>
            <a:lvl5pPr>
              <a:spcBef>
                <a:spcPts val="375"/>
              </a:spcBe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umsplatzhalter 9"/>
          <p:cNvSpPr>
            <a:spLocks noGrp="1"/>
          </p:cNvSpPr>
          <p:nvPr>
            <p:ph type="dt" sz="half" idx="10"/>
          </p:nvPr>
        </p:nvSpPr>
        <p:spPr>
          <a:xfrm>
            <a:off x="1277262" y="6308575"/>
            <a:ext cx="1080120" cy="289072"/>
          </a:xfrm>
          <a:prstGeom prst="rect">
            <a:avLst/>
          </a:prstGeom>
        </p:spPr>
        <p:txBody>
          <a:bodyPr/>
          <a:lstStyle/>
          <a:p>
            <a:fld id="{5977D46E-C524-4BBC-9623-00221C279E2E}" type="datetime4">
              <a:rPr lang="de-DE" smtClean="0"/>
              <a:pPr/>
              <a:t>31. August 2023</a:t>
            </a:fld>
            <a:endParaRPr lang="de-DE"/>
          </a:p>
        </p:txBody>
      </p:sp>
      <p:sp>
        <p:nvSpPr>
          <p:cNvPr id="11" name="Fußzeilenplatzhalter 10"/>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
        <p:nvSpPr>
          <p:cNvPr id="13" name="Textplatzhalter 12"/>
          <p:cNvSpPr>
            <a:spLocks noGrp="1"/>
          </p:cNvSpPr>
          <p:nvPr>
            <p:ph type="body" sz="quarter" idx="12"/>
          </p:nvPr>
        </p:nvSpPr>
        <p:spPr>
          <a:xfrm>
            <a:off x="629840" y="1224000"/>
            <a:ext cx="8208170" cy="260784"/>
          </a:xfrm>
          <a:prstGeom prst="rect">
            <a:avLst/>
          </a:prstGeom>
        </p:spPr>
        <p:txBody>
          <a:bodyPr anchor="t" anchorCtr="0"/>
          <a:lstStyle>
            <a:lvl1pPr marL="0" indent="0">
              <a:lnSpc>
                <a:spcPct val="100000"/>
              </a:lnSpc>
              <a:buNone/>
              <a:defRPr sz="1050" b="1">
                <a:solidFill>
                  <a:schemeClr val="accent1"/>
                </a:solidFill>
              </a:defRPr>
            </a:lvl1pPr>
          </a:lstStyle>
          <a:p>
            <a:pPr lvl="0"/>
            <a:r>
              <a:rPr lang="de-DE"/>
              <a:t>Textmasterformat bearbeiten</a:t>
            </a:r>
          </a:p>
        </p:txBody>
      </p:sp>
    </p:spTree>
    <p:extLst>
      <p:ext uri="{BB962C8B-B14F-4D97-AF65-F5344CB8AC3E}">
        <p14:creationId xmlns:p14="http://schemas.microsoft.com/office/powerpoint/2010/main" val="4114425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kleinere Typo">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8208169" cy="89932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idx="1"/>
          </p:nvPr>
        </p:nvSpPr>
        <p:spPr>
          <a:xfrm>
            <a:off x="629841" y="1872000"/>
            <a:ext cx="8208169" cy="4220825"/>
          </a:xfrm>
          <a:prstGeom prst="rect">
            <a:avLst/>
          </a:prstGeom>
        </p:spPr>
        <p:txBody>
          <a:bodyPr/>
          <a:lstStyle>
            <a:lvl1pPr marL="200025" indent="-200025">
              <a:spcAft>
                <a:spcPts val="450"/>
              </a:spcAft>
              <a:buFont typeface="Wingdings" panose="05000000000000000000" pitchFamily="2" charset="2"/>
              <a:buChar char=""/>
              <a:tabLst>
                <a:tab pos="203597" algn="l"/>
                <a:tab pos="400050" algn="l"/>
              </a:tabLst>
              <a:defRPr sz="1350"/>
            </a:lvl1pPr>
            <a:lvl2pPr marL="406004" indent="-202406">
              <a:spcAft>
                <a:spcPts val="450"/>
              </a:spcAft>
              <a:tabLst>
                <a:tab pos="400050" algn="l"/>
              </a:tabLst>
              <a:defRPr sz="1350"/>
            </a:lvl2pPr>
            <a:lvl3pPr marL="603647" indent="-197644">
              <a:spcAft>
                <a:spcPts val="450"/>
              </a:spcAft>
              <a:buFont typeface="Wingdings" panose="05000000000000000000" pitchFamily="2" charset="2"/>
              <a:buChar char=""/>
              <a:tabLst>
                <a:tab pos="603647" algn="l"/>
              </a:tabLst>
              <a:defRPr sz="1350"/>
            </a:lvl3pPr>
            <a:lvl4pPr>
              <a:spcAft>
                <a:spcPts val="450"/>
              </a:spcAft>
              <a:defRPr sz="1350"/>
            </a:lvl4pPr>
            <a:lvl5pPr marL="1007269" indent="-200025">
              <a:spcAft>
                <a:spcPts val="450"/>
              </a:spcAft>
              <a:buFont typeface="Wingdings" panose="05000000000000000000" pitchFamily="2" charset="2"/>
              <a:buChar char=""/>
              <a:defRPr sz="135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umsplatzhalter 9"/>
          <p:cNvSpPr>
            <a:spLocks noGrp="1"/>
          </p:cNvSpPr>
          <p:nvPr>
            <p:ph type="dt" sz="half" idx="10"/>
          </p:nvPr>
        </p:nvSpPr>
        <p:spPr>
          <a:xfrm>
            <a:off x="1277262" y="6308575"/>
            <a:ext cx="1080120" cy="289072"/>
          </a:xfrm>
          <a:prstGeom prst="rect">
            <a:avLst/>
          </a:prstGeom>
        </p:spPr>
        <p:txBody>
          <a:bodyPr/>
          <a:lstStyle/>
          <a:p>
            <a:fld id="{374886BD-1B5B-4139-8C94-5CD46C64E41F}" type="datetime4">
              <a:rPr lang="de-DE" smtClean="0"/>
              <a:pPr/>
              <a:t>31. August 2023</a:t>
            </a:fld>
            <a:endParaRPr lang="de-DE"/>
          </a:p>
        </p:txBody>
      </p:sp>
      <p:sp>
        <p:nvSpPr>
          <p:cNvPr id="11" name="Fußzeilenplatzhalter 10"/>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
        <p:nvSpPr>
          <p:cNvPr id="8" name="Textplatzhalter 12"/>
          <p:cNvSpPr>
            <a:spLocks noGrp="1"/>
          </p:cNvSpPr>
          <p:nvPr>
            <p:ph type="body" sz="quarter" idx="12"/>
          </p:nvPr>
        </p:nvSpPr>
        <p:spPr>
          <a:xfrm>
            <a:off x="629840" y="1224000"/>
            <a:ext cx="8208170" cy="260784"/>
          </a:xfrm>
          <a:prstGeom prst="rect">
            <a:avLst/>
          </a:prstGeom>
        </p:spPr>
        <p:txBody>
          <a:bodyPr anchor="t" anchorCtr="0"/>
          <a:lstStyle>
            <a:lvl1pPr marL="0" indent="0">
              <a:lnSpc>
                <a:spcPct val="100000"/>
              </a:lnSpc>
              <a:buNone/>
              <a:defRPr sz="1050" b="1">
                <a:solidFill>
                  <a:schemeClr val="accent1"/>
                </a:solidFill>
              </a:defRPr>
            </a:lvl1pPr>
          </a:lstStyle>
          <a:p>
            <a:pPr lvl="0"/>
            <a:r>
              <a:rPr lang="de-DE"/>
              <a:t>Textmasterformat bearbeiten</a:t>
            </a:r>
          </a:p>
        </p:txBody>
      </p:sp>
    </p:spTree>
    <p:extLst>
      <p:ext uri="{BB962C8B-B14F-4D97-AF65-F5344CB8AC3E}">
        <p14:creationId xmlns:p14="http://schemas.microsoft.com/office/powerpoint/2010/main" val="246007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8208169" cy="89932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9840" y="1872000"/>
            <a:ext cx="8208170" cy="4220825"/>
          </a:xfrm>
          <a:prstGeom prst="rect">
            <a:avLst/>
          </a:prstGeom>
        </p:spPr>
        <p:txBody>
          <a:bodyPr numCol="2" spcCol="612000"/>
          <a:lstStyle>
            <a:lvl1pPr>
              <a:spcBef>
                <a:spcPts val="375"/>
              </a:spcBef>
              <a:defRPr/>
            </a:lvl1pPr>
            <a:lvl2pPr marL="407194" indent="-207169">
              <a:spcBef>
                <a:spcPts val="375"/>
              </a:spcBef>
              <a:defRPr/>
            </a:lvl2pPr>
            <a:lvl3pPr>
              <a:spcBef>
                <a:spcPts val="375"/>
              </a:spcBef>
              <a:defRPr/>
            </a:lvl3pPr>
            <a:lvl4pPr>
              <a:spcBef>
                <a:spcPts val="375"/>
              </a:spcBef>
              <a:defRPr/>
            </a:lvl4pPr>
            <a:lvl5pPr>
              <a:spcBef>
                <a:spcPts val="375"/>
              </a:spcBe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Datumsplatzhalter 10"/>
          <p:cNvSpPr>
            <a:spLocks noGrp="1"/>
          </p:cNvSpPr>
          <p:nvPr>
            <p:ph type="dt" sz="half" idx="10"/>
          </p:nvPr>
        </p:nvSpPr>
        <p:spPr>
          <a:xfrm>
            <a:off x="1277262" y="6308575"/>
            <a:ext cx="1080120" cy="289072"/>
          </a:xfrm>
          <a:prstGeom prst="rect">
            <a:avLst/>
          </a:prstGeom>
        </p:spPr>
        <p:txBody>
          <a:bodyPr/>
          <a:lstStyle/>
          <a:p>
            <a:fld id="{B74A0E3A-3025-46A3-A58F-6FE8BCCE27D7}" type="datetime4">
              <a:rPr lang="de-DE" smtClean="0"/>
              <a:pPr/>
              <a:t>31. August 2023</a:t>
            </a:fld>
            <a:endParaRPr lang="de-DE"/>
          </a:p>
        </p:txBody>
      </p:sp>
      <p:sp>
        <p:nvSpPr>
          <p:cNvPr id="12" name="Fußzeilenplatzhalter 11"/>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
        <p:nvSpPr>
          <p:cNvPr id="8" name="Textplatzhalter 12"/>
          <p:cNvSpPr>
            <a:spLocks noGrp="1"/>
          </p:cNvSpPr>
          <p:nvPr>
            <p:ph type="body" sz="quarter" idx="12"/>
          </p:nvPr>
        </p:nvSpPr>
        <p:spPr>
          <a:xfrm>
            <a:off x="629840" y="1224000"/>
            <a:ext cx="8208170" cy="260784"/>
          </a:xfrm>
          <a:prstGeom prst="rect">
            <a:avLst/>
          </a:prstGeom>
        </p:spPr>
        <p:txBody>
          <a:bodyPr anchor="t" anchorCtr="0"/>
          <a:lstStyle>
            <a:lvl1pPr marL="0" indent="0">
              <a:lnSpc>
                <a:spcPct val="100000"/>
              </a:lnSpc>
              <a:buNone/>
              <a:defRPr sz="1050" b="1">
                <a:solidFill>
                  <a:schemeClr val="accent1"/>
                </a:solidFill>
              </a:defRPr>
            </a:lvl1pPr>
          </a:lstStyle>
          <a:p>
            <a:pPr lvl="0"/>
            <a:r>
              <a:rPr lang="de-DE"/>
              <a:t>Textmasterformat bearbeiten</a:t>
            </a:r>
          </a:p>
        </p:txBody>
      </p:sp>
    </p:spTree>
    <p:extLst>
      <p:ext uri="{BB962C8B-B14F-4D97-AF65-F5344CB8AC3E}">
        <p14:creationId xmlns:p14="http://schemas.microsoft.com/office/powerpoint/2010/main" val="673399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kleinere Typo">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8208169" cy="89932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9840" y="1872000"/>
            <a:ext cx="8208169" cy="4220825"/>
          </a:xfrm>
          <a:prstGeom prst="rect">
            <a:avLst/>
          </a:prstGeom>
        </p:spPr>
        <p:txBody>
          <a:bodyPr numCol="2" spcCol="612000"/>
          <a:lstStyle>
            <a:lvl1pPr>
              <a:spcAft>
                <a:spcPts val="450"/>
              </a:spcAft>
              <a:defRPr sz="1350"/>
            </a:lvl1pPr>
            <a:lvl2pPr marL="407194" indent="-207169">
              <a:spcAft>
                <a:spcPts val="450"/>
              </a:spcAft>
              <a:defRPr sz="1350"/>
            </a:lvl2pPr>
            <a:lvl3pPr>
              <a:spcAft>
                <a:spcPts val="450"/>
              </a:spcAft>
              <a:defRPr sz="1350"/>
            </a:lvl3pPr>
            <a:lvl4pPr>
              <a:spcAft>
                <a:spcPts val="450"/>
              </a:spcAft>
              <a:defRPr sz="1350"/>
            </a:lvl4pPr>
            <a:lvl5pPr>
              <a:spcAft>
                <a:spcPts val="450"/>
              </a:spcAft>
              <a:defRPr sz="135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Datumsplatzhalter 10"/>
          <p:cNvSpPr>
            <a:spLocks noGrp="1"/>
          </p:cNvSpPr>
          <p:nvPr>
            <p:ph type="dt" sz="half" idx="10"/>
          </p:nvPr>
        </p:nvSpPr>
        <p:spPr>
          <a:xfrm>
            <a:off x="1277262" y="6308575"/>
            <a:ext cx="1080120" cy="289072"/>
          </a:xfrm>
          <a:prstGeom prst="rect">
            <a:avLst/>
          </a:prstGeom>
        </p:spPr>
        <p:txBody>
          <a:bodyPr/>
          <a:lstStyle/>
          <a:p>
            <a:fld id="{CC8491B0-5AAF-487D-9144-076EDF478E5E}" type="datetime4">
              <a:rPr lang="de-DE" smtClean="0"/>
              <a:pPr/>
              <a:t>31. August 2023</a:t>
            </a:fld>
            <a:endParaRPr lang="de-DE" dirty="0"/>
          </a:p>
        </p:txBody>
      </p:sp>
      <p:sp>
        <p:nvSpPr>
          <p:cNvPr id="12" name="Fußzeilenplatzhalter 11"/>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
        <p:nvSpPr>
          <p:cNvPr id="9" name="Textplatzhalter 12"/>
          <p:cNvSpPr>
            <a:spLocks noGrp="1"/>
          </p:cNvSpPr>
          <p:nvPr>
            <p:ph type="body" sz="quarter" idx="12"/>
          </p:nvPr>
        </p:nvSpPr>
        <p:spPr>
          <a:xfrm>
            <a:off x="629840" y="1224000"/>
            <a:ext cx="8208170" cy="260784"/>
          </a:xfrm>
          <a:prstGeom prst="rect">
            <a:avLst/>
          </a:prstGeom>
        </p:spPr>
        <p:txBody>
          <a:bodyPr anchor="t" anchorCtr="0"/>
          <a:lstStyle>
            <a:lvl1pPr marL="0" indent="0">
              <a:lnSpc>
                <a:spcPct val="100000"/>
              </a:lnSpc>
              <a:buNone/>
              <a:defRPr sz="1050" b="1">
                <a:solidFill>
                  <a:schemeClr val="accent1"/>
                </a:solidFill>
              </a:defRPr>
            </a:lvl1pPr>
          </a:lstStyle>
          <a:p>
            <a:pPr lvl="0"/>
            <a:r>
              <a:rPr lang="de-DE"/>
              <a:t>Textmasterformat bearbeiten</a:t>
            </a:r>
          </a:p>
        </p:txBody>
      </p:sp>
    </p:spTree>
    <p:extLst>
      <p:ext uri="{BB962C8B-B14F-4D97-AF65-F5344CB8AC3E}">
        <p14:creationId xmlns:p14="http://schemas.microsoft.com/office/powerpoint/2010/main" val="1970761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8208169" cy="899320"/>
          </a:xfrm>
          <a:prstGeom prst="rect">
            <a:avLst/>
          </a:prstGeom>
        </p:spPr>
        <p:txBody>
          <a:bodyPr/>
          <a:lstStyle/>
          <a:p>
            <a:r>
              <a:rPr lang="de-DE"/>
              <a:t>Titelmasterformat durch Klicken bearbeiten</a:t>
            </a:r>
            <a:endParaRPr lang="en-US" dirty="0"/>
          </a:p>
        </p:txBody>
      </p:sp>
      <p:sp>
        <p:nvSpPr>
          <p:cNvPr id="12" name="Datumsplatzhalter 11"/>
          <p:cNvSpPr>
            <a:spLocks noGrp="1"/>
          </p:cNvSpPr>
          <p:nvPr>
            <p:ph type="dt" sz="half" idx="10"/>
          </p:nvPr>
        </p:nvSpPr>
        <p:spPr>
          <a:xfrm>
            <a:off x="1277262" y="6308575"/>
            <a:ext cx="1080120" cy="289072"/>
          </a:xfrm>
          <a:prstGeom prst="rect">
            <a:avLst/>
          </a:prstGeom>
        </p:spPr>
        <p:txBody>
          <a:bodyPr/>
          <a:lstStyle/>
          <a:p>
            <a:fld id="{BE3CBF62-49D4-44C2-8CA9-85009B8430C2}" type="datetime4">
              <a:rPr lang="de-DE" smtClean="0"/>
              <a:pPr/>
              <a:t>31. August 2023</a:t>
            </a:fld>
            <a:endParaRPr lang="de-DE"/>
          </a:p>
        </p:txBody>
      </p:sp>
      <p:sp>
        <p:nvSpPr>
          <p:cNvPr id="13" name="Fußzeilenplatzhalter 12"/>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
        <p:nvSpPr>
          <p:cNvPr id="8" name="Textplatzhalter 12"/>
          <p:cNvSpPr>
            <a:spLocks noGrp="1"/>
          </p:cNvSpPr>
          <p:nvPr>
            <p:ph type="body" sz="quarter" idx="12"/>
          </p:nvPr>
        </p:nvSpPr>
        <p:spPr>
          <a:xfrm>
            <a:off x="629841" y="1224000"/>
            <a:ext cx="8208169" cy="260784"/>
          </a:xfrm>
          <a:prstGeom prst="rect">
            <a:avLst/>
          </a:prstGeom>
        </p:spPr>
        <p:txBody>
          <a:bodyPr anchor="t" anchorCtr="0"/>
          <a:lstStyle>
            <a:lvl1pPr marL="0" indent="0">
              <a:lnSpc>
                <a:spcPct val="100000"/>
              </a:lnSpc>
              <a:buNone/>
              <a:defRPr sz="1050" b="1">
                <a:solidFill>
                  <a:schemeClr val="accent1"/>
                </a:solidFill>
              </a:defRPr>
            </a:lvl1pPr>
          </a:lstStyle>
          <a:p>
            <a:pPr lvl="0"/>
            <a:r>
              <a:rPr lang="de-DE"/>
              <a:t>Textmasterformat bearbeiten</a:t>
            </a:r>
          </a:p>
        </p:txBody>
      </p:sp>
    </p:spTree>
    <p:extLst>
      <p:ext uri="{BB962C8B-B14F-4D97-AF65-F5344CB8AC3E}">
        <p14:creationId xmlns:p14="http://schemas.microsoft.com/office/powerpoint/2010/main" val="2799105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a:xfrm>
            <a:off x="1277262" y="6308575"/>
            <a:ext cx="1080120" cy="289072"/>
          </a:xfrm>
          <a:prstGeom prst="rect">
            <a:avLst/>
          </a:prstGeom>
        </p:spPr>
        <p:txBody>
          <a:bodyPr/>
          <a:lstStyle/>
          <a:p>
            <a:fld id="{5B3F33B9-714B-4587-A2BC-CD474A8B5EDC}" type="datetime4">
              <a:rPr lang="de-DE" smtClean="0"/>
              <a:pPr/>
              <a:t>31. August 2023</a:t>
            </a:fld>
            <a:endParaRPr lang="de-DE"/>
          </a:p>
        </p:txBody>
      </p:sp>
      <p:sp>
        <p:nvSpPr>
          <p:cNvPr id="9" name="Fußzeilenplatzhalter 8"/>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Tree>
    <p:extLst>
      <p:ext uri="{BB962C8B-B14F-4D97-AF65-F5344CB8AC3E}">
        <p14:creationId xmlns:p14="http://schemas.microsoft.com/office/powerpoint/2010/main" val="4077499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44E03672-FC0A-4B56-81B5-52DDD3C64F24}"/>
              </a:ext>
            </a:extLst>
          </p:cNvPr>
          <p:cNvSpPr>
            <a:spLocks noGrp="1"/>
          </p:cNvSpPr>
          <p:nvPr>
            <p:ph type="body" sz="quarter" idx="10"/>
          </p:nvPr>
        </p:nvSpPr>
        <p:spPr>
          <a:xfrm>
            <a:off x="432803" y="320603"/>
            <a:ext cx="4104084" cy="503237"/>
          </a:xfrm>
          <a:prstGeom prst="rect">
            <a:avLst/>
          </a:prstGeom>
        </p:spPr>
        <p:txBody>
          <a:bodyPr/>
          <a:lstStyle>
            <a:lvl1pPr>
              <a:buNone/>
              <a:defRPr sz="1875" b="1">
                <a:latin typeface="+mj-lt"/>
              </a:defRPr>
            </a:lvl1pPr>
          </a:lstStyle>
          <a:p>
            <a:pPr lvl="0"/>
            <a:endParaRPr lang="de-DE" dirty="0"/>
          </a:p>
        </p:txBody>
      </p:sp>
      <p:sp>
        <p:nvSpPr>
          <p:cNvPr id="9" name="Textplatzhalter 8">
            <a:extLst>
              <a:ext uri="{FF2B5EF4-FFF2-40B4-BE49-F238E27FC236}">
                <a16:creationId xmlns:a16="http://schemas.microsoft.com/office/drawing/2014/main" id="{C0745646-2756-4466-A2DD-45F9C879FD3F}"/>
              </a:ext>
            </a:extLst>
          </p:cNvPr>
          <p:cNvSpPr>
            <a:spLocks noGrp="1"/>
          </p:cNvSpPr>
          <p:nvPr>
            <p:ph type="body" sz="quarter" idx="11"/>
          </p:nvPr>
        </p:nvSpPr>
        <p:spPr>
          <a:xfrm>
            <a:off x="432804" y="1341438"/>
            <a:ext cx="8297659" cy="4823866"/>
          </a:xfrm>
          <a:prstGeom prst="rect">
            <a:avLst/>
          </a:prstGeom>
        </p:spPr>
        <p:txBody>
          <a:bodyPr/>
          <a:lstStyle>
            <a:lvl1pPr>
              <a:buNone/>
              <a:defRPr sz="1875"/>
            </a:lvl1pPr>
          </a:lstStyle>
          <a:p>
            <a:pPr lvl="0"/>
            <a:endParaRPr lang="de-DE" dirty="0"/>
          </a:p>
        </p:txBody>
      </p:sp>
    </p:spTree>
    <p:extLst>
      <p:ext uri="{BB962C8B-B14F-4D97-AF65-F5344CB8AC3E}">
        <p14:creationId xmlns:p14="http://schemas.microsoft.com/office/powerpoint/2010/main" val="222139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elfolie 01">
    <p:spTree>
      <p:nvGrpSpPr>
        <p:cNvPr id="1" name=""/>
        <p:cNvGrpSpPr/>
        <p:nvPr/>
      </p:nvGrpSpPr>
      <p:grpSpPr>
        <a:xfrm>
          <a:off x="0" y="0"/>
          <a:ext cx="0" cy="0"/>
          <a:chOff x="0" y="0"/>
          <a:chExt cx="0" cy="0"/>
        </a:xfrm>
      </p:grpSpPr>
      <p:sp>
        <p:nvSpPr>
          <p:cNvPr id="2" name="Title 1"/>
          <p:cNvSpPr>
            <a:spLocks noGrp="1"/>
          </p:cNvSpPr>
          <p:nvPr>
            <p:ph type="ctrTitle"/>
          </p:nvPr>
        </p:nvSpPr>
        <p:spPr>
          <a:xfrm>
            <a:off x="629841" y="4689140"/>
            <a:ext cx="5508333" cy="1152128"/>
          </a:xfrm>
          <a:prstGeom prst="rect">
            <a:avLst/>
          </a:prstGeom>
        </p:spPr>
        <p:txBody>
          <a:bodyPr anchor="t" anchorCtr="0"/>
          <a:lstStyle>
            <a:lvl1pPr algn="l">
              <a:lnSpc>
                <a:spcPct val="100000"/>
              </a:lnSpc>
              <a:defRPr sz="2400"/>
            </a:lvl1pPr>
          </a:lstStyle>
          <a:p>
            <a:r>
              <a:rPr lang="de-DE"/>
              <a:t>Titelmasterformat durch Klicken bearbeiten</a:t>
            </a:r>
            <a:endParaRPr lang="en-US" dirty="0"/>
          </a:p>
        </p:txBody>
      </p:sp>
      <p:sp>
        <p:nvSpPr>
          <p:cNvPr id="3" name="Subtitle 2"/>
          <p:cNvSpPr>
            <a:spLocks noGrp="1"/>
          </p:cNvSpPr>
          <p:nvPr>
            <p:ph type="subTitle" idx="1"/>
          </p:nvPr>
        </p:nvSpPr>
        <p:spPr>
          <a:xfrm>
            <a:off x="629841" y="5841268"/>
            <a:ext cx="5508333" cy="828092"/>
          </a:xfrm>
          <a:prstGeom prst="rect">
            <a:avLst/>
          </a:prstGeom>
        </p:spPr>
        <p:txBody>
          <a:bodyPr/>
          <a:lstStyle>
            <a:lvl1pPr marL="0" indent="0" algn="l">
              <a:lnSpc>
                <a:spcPct val="100000"/>
              </a:lnSpc>
              <a:spcAft>
                <a:spcPts val="0"/>
              </a:spcAft>
              <a:buNone/>
              <a:defRPr sz="1650">
                <a:solidFill>
                  <a:schemeClr val="accent1"/>
                </a:solidFill>
              </a:defRPr>
            </a:lvl1pPr>
            <a:lvl2pPr marL="0" indent="0" algn="l">
              <a:spcAft>
                <a:spcPts val="0"/>
              </a:spcAft>
              <a:buNone/>
              <a:defRPr sz="1650">
                <a:solidFill>
                  <a:schemeClr val="accent1"/>
                </a:solidFill>
              </a:defRPr>
            </a:lvl2pPr>
            <a:lvl3pPr marL="0" indent="0" algn="l">
              <a:spcAft>
                <a:spcPts val="0"/>
              </a:spcAft>
              <a:buNone/>
              <a:defRPr sz="1650">
                <a:solidFill>
                  <a:schemeClr val="accent1"/>
                </a:solidFill>
              </a:defRPr>
            </a:lvl3pPr>
            <a:lvl4pPr marL="0" indent="0" algn="l">
              <a:spcAft>
                <a:spcPts val="0"/>
              </a:spcAft>
              <a:buNone/>
              <a:defRPr sz="1650">
                <a:solidFill>
                  <a:schemeClr val="accent1"/>
                </a:solidFill>
              </a:defRPr>
            </a:lvl4pPr>
            <a:lvl5pPr marL="0" indent="0" algn="l">
              <a:spcAft>
                <a:spcPts val="0"/>
              </a:spcAft>
              <a:buNone/>
              <a:defRPr sz="1650">
                <a:solidFill>
                  <a:schemeClr val="accent1"/>
                </a:solidFill>
              </a:defRPr>
            </a:lvl5pPr>
            <a:lvl6pPr marL="0" indent="0" algn="l">
              <a:lnSpc>
                <a:spcPct val="110000"/>
              </a:lnSpc>
              <a:spcBef>
                <a:spcPts val="0"/>
              </a:spcBef>
              <a:buNone/>
              <a:defRPr sz="1650">
                <a:solidFill>
                  <a:schemeClr val="accent1"/>
                </a:solidFill>
              </a:defRPr>
            </a:lvl6pPr>
            <a:lvl7pPr marL="0" indent="0" algn="l">
              <a:lnSpc>
                <a:spcPct val="110000"/>
              </a:lnSpc>
              <a:spcBef>
                <a:spcPts val="0"/>
              </a:spcBef>
              <a:buNone/>
              <a:defRPr sz="1650">
                <a:solidFill>
                  <a:schemeClr val="accent1"/>
                </a:solidFill>
              </a:defRPr>
            </a:lvl7pPr>
            <a:lvl8pPr marL="0" indent="0" algn="l">
              <a:lnSpc>
                <a:spcPct val="110000"/>
              </a:lnSpc>
              <a:spcBef>
                <a:spcPts val="0"/>
              </a:spcBef>
              <a:buNone/>
              <a:defRPr sz="1650">
                <a:solidFill>
                  <a:schemeClr val="accent1"/>
                </a:solidFill>
              </a:defRPr>
            </a:lvl8pPr>
            <a:lvl9pPr marL="0" indent="0" algn="l">
              <a:lnSpc>
                <a:spcPct val="110000"/>
              </a:lnSpc>
              <a:spcBef>
                <a:spcPts val="0"/>
              </a:spcBef>
              <a:buNone/>
              <a:defRPr sz="1650">
                <a:solidFill>
                  <a:schemeClr val="accent1"/>
                </a:solidFill>
              </a:defRPr>
            </a:lvl9pPr>
          </a:lstStyle>
          <a:p>
            <a:pPr lvl="0"/>
            <a:r>
              <a:rPr lang="de-DE"/>
              <a:t>Formatvorlage des Untertitelmasters durch Klicken bearbeiten</a:t>
            </a:r>
            <a:endParaRPr lang="en-US" dirty="0"/>
          </a:p>
        </p:txBody>
      </p:sp>
      <p:sp>
        <p:nvSpPr>
          <p:cNvPr id="6" name="Bildplatzhalter 5"/>
          <p:cNvSpPr>
            <a:spLocks noGrp="1"/>
          </p:cNvSpPr>
          <p:nvPr>
            <p:ph type="pic" sz="quarter" idx="10"/>
          </p:nvPr>
        </p:nvSpPr>
        <p:spPr>
          <a:xfrm>
            <a:off x="534600" y="360003"/>
            <a:ext cx="8609400" cy="4193999"/>
          </a:xfrm>
          <a:prstGeom prst="rect">
            <a:avLst/>
          </a:prstGeom>
          <a:solidFill>
            <a:schemeClr val="accent5">
              <a:lumMod val="20000"/>
              <a:lumOff val="80000"/>
            </a:schemeClr>
          </a:solidFill>
        </p:spPr>
        <p:txBody>
          <a:bodyPr lIns="90000" tIns="46800" rIns="90000" bIns="46800" anchor="ctr" anchorCtr="0"/>
          <a:lstStyle>
            <a:lvl1pPr marL="0" indent="0" algn="ctr">
              <a:buNone/>
              <a:defRPr sz="1200">
                <a:solidFill>
                  <a:schemeClr val="accent5"/>
                </a:solidFill>
              </a:defRPr>
            </a:lvl1pPr>
          </a:lstStyle>
          <a:p>
            <a:r>
              <a:rPr lang="de-DE"/>
              <a:t>Bild durch Klicken auf Symbol hinzufügen</a:t>
            </a:r>
            <a:endParaRPr lang="de-DE" dirty="0"/>
          </a:p>
        </p:txBody>
      </p:sp>
      <p:sp>
        <p:nvSpPr>
          <p:cNvPr id="10" name="Textplatzhalter 4"/>
          <p:cNvSpPr>
            <a:spLocks noGrp="1"/>
          </p:cNvSpPr>
          <p:nvPr>
            <p:ph type="body" sz="quarter" idx="11" hasCustomPrompt="1"/>
          </p:nvPr>
        </p:nvSpPr>
        <p:spPr>
          <a:xfrm>
            <a:off x="399600" y="360000"/>
            <a:ext cx="135000" cy="4194000"/>
          </a:xfrm>
          <a:prstGeom prst="rect">
            <a:avLst/>
          </a:prstGeom>
          <a:solidFill>
            <a:srgbClr val="96856A"/>
          </a:solidFill>
          <a:ln w="12700" cap="flat" cmpd="sng" algn="ctr">
            <a:noFill/>
            <a:prstDash val="solid"/>
            <a:miter lim="800000"/>
          </a:ln>
          <a:effectLst/>
        </p:spPr>
        <p:txBody>
          <a:bodyPr rtlCol="0" anchor="ctr"/>
          <a:lstStyle>
            <a:lvl1pPr>
              <a:defRPr kumimoji="0" lang="de-DE" sz="1350" b="0" i="0" u="none" strike="noStrike" kern="0" cap="none" spc="0" normalizeH="0" baseline="0" dirty="0">
                <a:ln>
                  <a:noFill/>
                </a:ln>
                <a:solidFill>
                  <a:prstClr val="white"/>
                </a:solidFill>
                <a:effectLst/>
                <a:uLnTx/>
                <a:uFillTx/>
                <a:latin typeface="Arial"/>
              </a:defRPr>
            </a:lvl1pPr>
          </a:lstStyle>
          <a:p>
            <a:pPr marL="0" marR="0" lvl="0" indent="0" algn="ctr" fontAlgn="auto">
              <a:lnSpc>
                <a:spcPct val="100000"/>
              </a:lnSpc>
              <a:spcAft>
                <a:spcPts val="0"/>
              </a:spcAft>
              <a:buClrTx/>
              <a:buSzTx/>
              <a:buFontTx/>
              <a:buNone/>
              <a:tabLst/>
            </a:pPr>
            <a:br>
              <a:rPr lang="de-DE" dirty="0"/>
            </a:br>
            <a:endParaRPr lang="de-DE" dirty="0"/>
          </a:p>
        </p:txBody>
      </p:sp>
      <p:pic>
        <p:nvPicPr>
          <p:cNvPr id="9"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37572" y="5972150"/>
            <a:ext cx="1600903" cy="59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19866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dirty="0"/>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FCE7DA72-507B-4D07-967C-FA8392F5031A}" type="slidenum">
              <a:rPr lang="de-DE" altLang="de-DE"/>
              <a:pPr/>
              <a:t>‹Nr.›</a:t>
            </a:fld>
            <a:endParaRPr lang="de-DE" altLang="de-DE"/>
          </a:p>
        </p:txBody>
      </p:sp>
    </p:spTree>
    <p:extLst>
      <p:ext uri="{BB962C8B-B14F-4D97-AF65-F5344CB8AC3E}">
        <p14:creationId xmlns:p14="http://schemas.microsoft.com/office/powerpoint/2010/main" val="392596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ternative Titelfolie 0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9841" y="5445224"/>
            <a:ext cx="5369013" cy="828092"/>
          </a:xfrm>
          <a:prstGeom prst="rect">
            <a:avLst/>
          </a:prstGeom>
        </p:spPr>
        <p:txBody>
          <a:bodyPr/>
          <a:lstStyle>
            <a:lvl1pPr marL="0" indent="0" algn="l">
              <a:lnSpc>
                <a:spcPct val="100000"/>
              </a:lnSpc>
              <a:spcAft>
                <a:spcPts val="0"/>
              </a:spcAft>
              <a:buNone/>
              <a:defRPr sz="1650">
                <a:solidFill>
                  <a:schemeClr val="accent1"/>
                </a:solidFill>
              </a:defRPr>
            </a:lvl1pPr>
            <a:lvl2pPr marL="0" indent="0" algn="l">
              <a:spcAft>
                <a:spcPts val="0"/>
              </a:spcAft>
              <a:buNone/>
              <a:defRPr sz="1650">
                <a:solidFill>
                  <a:schemeClr val="accent1"/>
                </a:solidFill>
              </a:defRPr>
            </a:lvl2pPr>
            <a:lvl3pPr marL="0" indent="0" algn="l">
              <a:spcAft>
                <a:spcPts val="0"/>
              </a:spcAft>
              <a:buNone/>
              <a:defRPr sz="1650">
                <a:solidFill>
                  <a:schemeClr val="accent1"/>
                </a:solidFill>
              </a:defRPr>
            </a:lvl3pPr>
            <a:lvl4pPr marL="0" indent="0" algn="l">
              <a:spcAft>
                <a:spcPts val="0"/>
              </a:spcAft>
              <a:buNone/>
              <a:defRPr sz="1650">
                <a:solidFill>
                  <a:schemeClr val="accent1"/>
                </a:solidFill>
              </a:defRPr>
            </a:lvl4pPr>
            <a:lvl5pPr marL="0" indent="0" algn="l">
              <a:spcAft>
                <a:spcPts val="0"/>
              </a:spcAft>
              <a:buNone/>
              <a:defRPr sz="1650">
                <a:solidFill>
                  <a:schemeClr val="accent1"/>
                </a:solidFill>
              </a:defRPr>
            </a:lvl5pPr>
            <a:lvl6pPr marL="0" indent="0" algn="l">
              <a:lnSpc>
                <a:spcPct val="110000"/>
              </a:lnSpc>
              <a:spcBef>
                <a:spcPts val="0"/>
              </a:spcBef>
              <a:buNone/>
              <a:defRPr sz="1650">
                <a:solidFill>
                  <a:schemeClr val="accent1"/>
                </a:solidFill>
              </a:defRPr>
            </a:lvl6pPr>
            <a:lvl7pPr marL="0" indent="0" algn="l">
              <a:lnSpc>
                <a:spcPct val="110000"/>
              </a:lnSpc>
              <a:spcBef>
                <a:spcPts val="0"/>
              </a:spcBef>
              <a:buNone/>
              <a:defRPr sz="1650">
                <a:solidFill>
                  <a:schemeClr val="accent1"/>
                </a:solidFill>
              </a:defRPr>
            </a:lvl7pPr>
            <a:lvl8pPr marL="0" indent="0" algn="l">
              <a:lnSpc>
                <a:spcPct val="110000"/>
              </a:lnSpc>
              <a:spcBef>
                <a:spcPts val="0"/>
              </a:spcBef>
              <a:buNone/>
              <a:defRPr sz="1650">
                <a:solidFill>
                  <a:schemeClr val="accent1"/>
                </a:solidFill>
              </a:defRPr>
            </a:lvl8pPr>
            <a:lvl9pPr marL="0" indent="0" algn="l">
              <a:lnSpc>
                <a:spcPct val="110000"/>
              </a:lnSpc>
              <a:spcBef>
                <a:spcPts val="0"/>
              </a:spcBef>
              <a:buNone/>
              <a:defRPr sz="1650">
                <a:solidFill>
                  <a:schemeClr val="accent1"/>
                </a:solidFill>
              </a:defRPr>
            </a:lvl9pPr>
          </a:lstStyle>
          <a:p>
            <a:pPr lvl="0"/>
            <a:r>
              <a:rPr lang="de-DE"/>
              <a:t>Formatvorlage des Untertitelmasters durch Klicken bearbeiten</a:t>
            </a:r>
            <a:endParaRPr lang="en-US" dirty="0"/>
          </a:p>
        </p:txBody>
      </p:sp>
      <p:sp>
        <p:nvSpPr>
          <p:cNvPr id="6" name="Bildplatzhalter 5"/>
          <p:cNvSpPr>
            <a:spLocks noGrp="1"/>
          </p:cNvSpPr>
          <p:nvPr>
            <p:ph type="pic" sz="quarter" idx="10"/>
          </p:nvPr>
        </p:nvSpPr>
        <p:spPr>
          <a:xfrm>
            <a:off x="534600" y="360000"/>
            <a:ext cx="8609400" cy="3465044"/>
          </a:xfrm>
          <a:prstGeom prst="rect">
            <a:avLst/>
          </a:prstGeom>
          <a:solidFill>
            <a:schemeClr val="accent5">
              <a:lumMod val="20000"/>
              <a:lumOff val="80000"/>
            </a:schemeClr>
          </a:solidFill>
        </p:spPr>
        <p:txBody>
          <a:bodyPr lIns="90000" tIns="46800" rIns="90000" bIns="46800" anchor="ctr" anchorCtr="0"/>
          <a:lstStyle>
            <a:lvl1pPr marL="0" indent="0" algn="ctr">
              <a:buNone/>
              <a:defRPr sz="1200">
                <a:solidFill>
                  <a:schemeClr val="accent5"/>
                </a:solidFill>
              </a:defRPr>
            </a:lvl1pPr>
          </a:lstStyle>
          <a:p>
            <a:r>
              <a:rPr lang="de-DE"/>
              <a:t>Bild durch Klicken auf Symbol hinzufügen</a:t>
            </a:r>
            <a:endParaRPr lang="de-DE" dirty="0"/>
          </a:p>
        </p:txBody>
      </p:sp>
      <p:sp>
        <p:nvSpPr>
          <p:cNvPr id="8" name="Title 1"/>
          <p:cNvSpPr>
            <a:spLocks noGrp="1"/>
          </p:cNvSpPr>
          <p:nvPr>
            <p:ph type="ctrTitle"/>
          </p:nvPr>
        </p:nvSpPr>
        <p:spPr>
          <a:xfrm>
            <a:off x="534600" y="3825044"/>
            <a:ext cx="8609400" cy="1260140"/>
          </a:xfrm>
          <a:prstGeom prst="rect">
            <a:avLst/>
          </a:prstGeom>
          <a:solidFill>
            <a:srgbClr val="96856A"/>
          </a:solidFill>
        </p:spPr>
        <p:txBody>
          <a:bodyPr vert="horz" lIns="208800" tIns="0" rIns="216000" bIns="0" rtlCol="0" anchor="ctr" anchorCtr="0">
            <a:normAutofit/>
          </a:bodyPr>
          <a:lstStyle>
            <a:lvl1pPr>
              <a:defRPr lang="en-US" sz="2400" dirty="0">
                <a:solidFill>
                  <a:schemeClr val="bg1"/>
                </a:solidFill>
              </a:defRPr>
            </a:lvl1pPr>
          </a:lstStyle>
          <a:p>
            <a:pPr marL="0" lvl="0">
              <a:lnSpc>
                <a:spcPct val="100000"/>
              </a:lnSpc>
            </a:pPr>
            <a:r>
              <a:rPr lang="de-DE"/>
              <a:t>Titelmasterformat durch Klicken bearbeiten</a:t>
            </a:r>
            <a:endParaRPr lang="en-US" dirty="0"/>
          </a:p>
        </p:txBody>
      </p:sp>
      <p:sp>
        <p:nvSpPr>
          <p:cNvPr id="10" name="Textplatzhalter 4"/>
          <p:cNvSpPr>
            <a:spLocks noGrp="1"/>
          </p:cNvSpPr>
          <p:nvPr>
            <p:ph type="body" sz="quarter" idx="11" hasCustomPrompt="1"/>
          </p:nvPr>
        </p:nvSpPr>
        <p:spPr>
          <a:xfrm>
            <a:off x="399600" y="360000"/>
            <a:ext cx="135000" cy="4726800"/>
          </a:xfrm>
          <a:prstGeom prst="rect">
            <a:avLst/>
          </a:prstGeom>
          <a:solidFill>
            <a:schemeClr val="accent1"/>
          </a:solidFill>
          <a:ln w="12700" cap="flat" cmpd="sng" algn="ctr">
            <a:noFill/>
            <a:prstDash val="solid"/>
            <a:miter lim="800000"/>
          </a:ln>
          <a:effectLst/>
        </p:spPr>
        <p:txBody>
          <a:bodyPr rtlCol="0" anchor="ctr"/>
          <a:lstStyle>
            <a:lvl1pPr>
              <a:defRPr kumimoji="0" lang="de-DE" sz="1350" b="0" i="0" u="none" strike="noStrike" kern="0" cap="none" spc="0" normalizeH="0" baseline="0" dirty="0">
                <a:ln>
                  <a:noFill/>
                </a:ln>
                <a:solidFill>
                  <a:prstClr val="white"/>
                </a:solidFill>
                <a:effectLst/>
                <a:uLnTx/>
                <a:uFillTx/>
                <a:latin typeface="Arial"/>
              </a:defRPr>
            </a:lvl1pPr>
          </a:lstStyle>
          <a:p>
            <a:pPr marL="0" marR="0" lvl="0" indent="0" algn="ctr" fontAlgn="auto">
              <a:lnSpc>
                <a:spcPct val="100000"/>
              </a:lnSpc>
              <a:spcAft>
                <a:spcPts val="0"/>
              </a:spcAft>
              <a:buClrTx/>
              <a:buSzTx/>
              <a:buFontTx/>
              <a:buNone/>
              <a:tabLst/>
            </a:pPr>
            <a:br>
              <a:rPr lang="de-DE" dirty="0"/>
            </a:br>
            <a:endParaRPr lang="de-DE" dirty="0"/>
          </a:p>
        </p:txBody>
      </p:sp>
      <p:pic>
        <p:nvPicPr>
          <p:cNvPr id="11"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37572" y="5972150"/>
            <a:ext cx="1600903" cy="59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6544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Titelfolie 03">
    <p:spTree>
      <p:nvGrpSpPr>
        <p:cNvPr id="1" name=""/>
        <p:cNvGrpSpPr/>
        <p:nvPr/>
      </p:nvGrpSpPr>
      <p:grpSpPr>
        <a:xfrm>
          <a:off x="0" y="0"/>
          <a:ext cx="0" cy="0"/>
          <a:chOff x="0" y="0"/>
          <a:chExt cx="0" cy="0"/>
        </a:xfrm>
      </p:grpSpPr>
      <p:sp>
        <p:nvSpPr>
          <p:cNvPr id="2" name="Title 1"/>
          <p:cNvSpPr>
            <a:spLocks noGrp="1"/>
          </p:cNvSpPr>
          <p:nvPr>
            <p:ph type="ctrTitle"/>
          </p:nvPr>
        </p:nvSpPr>
        <p:spPr>
          <a:xfrm>
            <a:off x="629841" y="414001"/>
            <a:ext cx="3672129" cy="1430675"/>
          </a:xfrm>
          <a:prstGeom prst="rect">
            <a:avLst/>
          </a:prstGeom>
        </p:spPr>
        <p:txBody>
          <a:bodyPr anchor="t" anchorCtr="0"/>
          <a:lstStyle>
            <a:lvl1pPr algn="l">
              <a:lnSpc>
                <a:spcPct val="100000"/>
              </a:lnSpc>
              <a:defRPr sz="2400"/>
            </a:lvl1pPr>
          </a:lstStyle>
          <a:p>
            <a:r>
              <a:rPr lang="de-DE"/>
              <a:t>Titelmasterformat durch Klicken bearbeiten</a:t>
            </a:r>
            <a:endParaRPr lang="en-US" dirty="0"/>
          </a:p>
        </p:txBody>
      </p:sp>
      <p:sp>
        <p:nvSpPr>
          <p:cNvPr id="3" name="Subtitle 2"/>
          <p:cNvSpPr>
            <a:spLocks noGrp="1"/>
          </p:cNvSpPr>
          <p:nvPr>
            <p:ph type="subTitle" idx="1"/>
          </p:nvPr>
        </p:nvSpPr>
        <p:spPr>
          <a:xfrm>
            <a:off x="629841" y="1872000"/>
            <a:ext cx="3672129" cy="1196960"/>
          </a:xfrm>
          <a:prstGeom prst="rect">
            <a:avLst/>
          </a:prstGeom>
        </p:spPr>
        <p:txBody>
          <a:bodyPr/>
          <a:lstStyle>
            <a:lvl1pPr marL="0" indent="0" algn="l">
              <a:lnSpc>
                <a:spcPct val="100000"/>
              </a:lnSpc>
              <a:spcAft>
                <a:spcPts val="0"/>
              </a:spcAft>
              <a:buNone/>
              <a:defRPr sz="1650">
                <a:solidFill>
                  <a:schemeClr val="accent1"/>
                </a:solidFill>
              </a:defRPr>
            </a:lvl1pPr>
            <a:lvl2pPr marL="0" indent="0" algn="l">
              <a:spcAft>
                <a:spcPts val="0"/>
              </a:spcAft>
              <a:buNone/>
              <a:defRPr sz="1650">
                <a:solidFill>
                  <a:schemeClr val="accent1"/>
                </a:solidFill>
              </a:defRPr>
            </a:lvl2pPr>
            <a:lvl3pPr marL="0" indent="0" algn="l">
              <a:spcAft>
                <a:spcPts val="0"/>
              </a:spcAft>
              <a:buNone/>
              <a:defRPr sz="1650">
                <a:solidFill>
                  <a:schemeClr val="accent1"/>
                </a:solidFill>
              </a:defRPr>
            </a:lvl3pPr>
            <a:lvl4pPr marL="0" indent="0" algn="l">
              <a:spcAft>
                <a:spcPts val="0"/>
              </a:spcAft>
              <a:buNone/>
              <a:defRPr sz="1650">
                <a:solidFill>
                  <a:schemeClr val="accent1"/>
                </a:solidFill>
              </a:defRPr>
            </a:lvl4pPr>
            <a:lvl5pPr marL="0" indent="0" algn="l">
              <a:spcAft>
                <a:spcPts val="0"/>
              </a:spcAft>
              <a:buNone/>
              <a:defRPr sz="1650">
                <a:solidFill>
                  <a:schemeClr val="accent1"/>
                </a:solidFill>
              </a:defRPr>
            </a:lvl5pPr>
            <a:lvl6pPr marL="0" indent="0" algn="l">
              <a:lnSpc>
                <a:spcPct val="110000"/>
              </a:lnSpc>
              <a:spcBef>
                <a:spcPts val="0"/>
              </a:spcBef>
              <a:buNone/>
              <a:defRPr sz="1650">
                <a:solidFill>
                  <a:schemeClr val="accent1"/>
                </a:solidFill>
              </a:defRPr>
            </a:lvl6pPr>
            <a:lvl7pPr marL="0" indent="0" algn="l">
              <a:lnSpc>
                <a:spcPct val="110000"/>
              </a:lnSpc>
              <a:spcBef>
                <a:spcPts val="0"/>
              </a:spcBef>
              <a:buNone/>
              <a:defRPr sz="1650">
                <a:solidFill>
                  <a:schemeClr val="accent1"/>
                </a:solidFill>
              </a:defRPr>
            </a:lvl7pPr>
            <a:lvl8pPr marL="0" indent="0" algn="l">
              <a:lnSpc>
                <a:spcPct val="110000"/>
              </a:lnSpc>
              <a:spcBef>
                <a:spcPts val="0"/>
              </a:spcBef>
              <a:buNone/>
              <a:defRPr sz="1650">
                <a:solidFill>
                  <a:schemeClr val="accent1"/>
                </a:solidFill>
              </a:defRPr>
            </a:lvl8pPr>
            <a:lvl9pPr marL="0" indent="0" algn="l">
              <a:lnSpc>
                <a:spcPct val="110000"/>
              </a:lnSpc>
              <a:spcBef>
                <a:spcPts val="0"/>
              </a:spcBef>
              <a:buNone/>
              <a:defRPr sz="1650">
                <a:solidFill>
                  <a:schemeClr val="accent1"/>
                </a:solidFill>
              </a:defRPr>
            </a:lvl9pPr>
          </a:lstStyle>
          <a:p>
            <a:pPr lvl="0"/>
            <a:r>
              <a:rPr lang="de-DE"/>
              <a:t>Formatvorlage des Untertitelmasters durch Klicken bearbeiten</a:t>
            </a:r>
            <a:endParaRPr lang="en-US" dirty="0"/>
          </a:p>
        </p:txBody>
      </p:sp>
      <p:sp>
        <p:nvSpPr>
          <p:cNvPr id="8" name="Bildplatzhalter 5"/>
          <p:cNvSpPr>
            <a:spLocks noGrp="1"/>
          </p:cNvSpPr>
          <p:nvPr>
            <p:ph type="pic" sz="quarter" idx="11"/>
          </p:nvPr>
        </p:nvSpPr>
        <p:spPr>
          <a:xfrm>
            <a:off x="4463988" y="360000"/>
            <a:ext cx="4680012" cy="4194000"/>
          </a:xfrm>
          <a:prstGeom prst="rect">
            <a:avLst/>
          </a:prstGeom>
          <a:solidFill>
            <a:schemeClr val="accent5">
              <a:lumMod val="20000"/>
              <a:lumOff val="80000"/>
            </a:schemeClr>
          </a:solidFill>
        </p:spPr>
        <p:txBody>
          <a:bodyPr lIns="90000" tIns="46800" rIns="90000" bIns="46800" anchor="ctr" anchorCtr="0"/>
          <a:lstStyle>
            <a:lvl1pPr marL="0" indent="0" algn="ctr">
              <a:buNone/>
              <a:defRPr sz="1200">
                <a:solidFill>
                  <a:schemeClr val="accent5"/>
                </a:solidFill>
              </a:defRPr>
            </a:lvl1pPr>
          </a:lstStyle>
          <a:p>
            <a:r>
              <a:rPr lang="de-DE"/>
              <a:t>Bild durch Klicken auf Symbol hinzufügen</a:t>
            </a:r>
            <a:endParaRPr lang="de-DE" dirty="0"/>
          </a:p>
        </p:txBody>
      </p:sp>
      <p:sp>
        <p:nvSpPr>
          <p:cNvPr id="9" name="Textplatzhalter 16"/>
          <p:cNvSpPr>
            <a:spLocks noGrp="1"/>
          </p:cNvSpPr>
          <p:nvPr>
            <p:ph type="body" sz="quarter" idx="10"/>
          </p:nvPr>
        </p:nvSpPr>
        <p:spPr>
          <a:xfrm>
            <a:off x="629841" y="3894507"/>
            <a:ext cx="3672129" cy="800964"/>
          </a:xfrm>
          <a:prstGeom prst="rect">
            <a:avLst/>
          </a:prstGeom>
        </p:spPr>
        <p:txBody>
          <a:bodyPr bIns="46800" anchor="b" anchorCtr="0"/>
          <a:lstStyle>
            <a:lvl1pPr marL="0" indent="0">
              <a:buNone/>
              <a:defRPr>
                <a:solidFill>
                  <a:schemeClr val="accent1"/>
                </a:solidFill>
              </a:defRPr>
            </a:lvl1pPr>
          </a:lstStyle>
          <a:p>
            <a:pPr lvl="0"/>
            <a:r>
              <a:rPr lang="de-DE"/>
              <a:t>Textmasterformat bearbeiten</a:t>
            </a:r>
          </a:p>
        </p:txBody>
      </p:sp>
      <p:sp>
        <p:nvSpPr>
          <p:cNvPr id="12" name="Textplatzhalter 4"/>
          <p:cNvSpPr>
            <a:spLocks noGrp="1"/>
          </p:cNvSpPr>
          <p:nvPr>
            <p:ph type="body" sz="quarter" idx="12" hasCustomPrompt="1"/>
          </p:nvPr>
        </p:nvSpPr>
        <p:spPr>
          <a:xfrm>
            <a:off x="399600" y="360000"/>
            <a:ext cx="135000" cy="4194000"/>
          </a:xfrm>
          <a:prstGeom prst="rect">
            <a:avLst/>
          </a:prstGeom>
          <a:solidFill>
            <a:srgbClr val="96856A"/>
          </a:solidFill>
          <a:ln w="12700" cap="flat" cmpd="sng" algn="ctr">
            <a:noFill/>
            <a:prstDash val="solid"/>
            <a:miter lim="800000"/>
          </a:ln>
          <a:effectLst/>
        </p:spPr>
        <p:txBody>
          <a:bodyPr rtlCol="0" anchor="ctr"/>
          <a:lstStyle>
            <a:lvl1pPr>
              <a:defRPr kumimoji="0" lang="de-DE" sz="1350" b="0" i="0" u="none" strike="noStrike" kern="0" cap="none" spc="0" normalizeH="0" baseline="0" dirty="0">
                <a:ln>
                  <a:noFill/>
                </a:ln>
                <a:solidFill>
                  <a:prstClr val="white"/>
                </a:solidFill>
                <a:effectLst/>
                <a:uLnTx/>
                <a:uFillTx/>
                <a:latin typeface="Arial"/>
              </a:defRPr>
            </a:lvl1pPr>
          </a:lstStyle>
          <a:p>
            <a:pPr marL="0" marR="0" lvl="0" indent="0" algn="ctr" fontAlgn="auto">
              <a:lnSpc>
                <a:spcPct val="100000"/>
              </a:lnSpc>
              <a:spcAft>
                <a:spcPts val="0"/>
              </a:spcAft>
              <a:buClrTx/>
              <a:buSzTx/>
              <a:buFontTx/>
              <a:buNone/>
              <a:tabLst/>
            </a:pPr>
            <a:br>
              <a:rPr lang="de-DE" dirty="0"/>
            </a:br>
            <a:endParaRPr lang="de-DE" dirty="0"/>
          </a:p>
        </p:txBody>
      </p:sp>
      <p:pic>
        <p:nvPicPr>
          <p:cNvPr id="13"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37572" y="5972150"/>
            <a:ext cx="1600903" cy="59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020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mit Aufzählung">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8208169" cy="89932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idx="1"/>
          </p:nvPr>
        </p:nvSpPr>
        <p:spPr>
          <a:xfrm>
            <a:off x="629841" y="1872000"/>
            <a:ext cx="8208169" cy="4220825"/>
          </a:xfrm>
          <a:prstGeom prst="rect">
            <a:avLst/>
          </a:prstGeom>
        </p:spPr>
        <p:txBody>
          <a:bodyPr/>
          <a:lstStyle>
            <a:lvl1pPr>
              <a:spcAft>
                <a:spcPts val="675"/>
              </a:spcAft>
              <a:tabLst>
                <a:tab pos="203597" algn="l"/>
                <a:tab pos="406004" algn="l"/>
              </a:tabLst>
              <a:defRPr/>
            </a:lvl1pPr>
            <a:lvl2pPr marL="406004" indent="-202406">
              <a:spcAft>
                <a:spcPts val="675"/>
              </a:spcAft>
              <a:defRPr/>
            </a:lvl2pPr>
            <a:lvl3pPr>
              <a:spcAft>
                <a:spcPts val="675"/>
              </a:spcAft>
              <a:defRPr/>
            </a:lvl3pPr>
            <a:lvl4pPr>
              <a:spcAft>
                <a:spcPts val="675"/>
              </a:spcAft>
              <a:defRPr/>
            </a:lvl4pPr>
            <a:lvl5pPr>
              <a:spcAft>
                <a:spcPts val="675"/>
              </a:spcAf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umsplatzhalter 9"/>
          <p:cNvSpPr>
            <a:spLocks noGrp="1"/>
          </p:cNvSpPr>
          <p:nvPr>
            <p:ph type="dt" sz="half" idx="10"/>
          </p:nvPr>
        </p:nvSpPr>
        <p:spPr>
          <a:xfrm>
            <a:off x="1277262" y="6308575"/>
            <a:ext cx="1080120" cy="289072"/>
          </a:xfrm>
          <a:prstGeom prst="rect">
            <a:avLst/>
          </a:prstGeom>
        </p:spPr>
        <p:txBody>
          <a:bodyPr/>
          <a:lstStyle/>
          <a:p>
            <a:fld id="{922EB9A1-7465-460C-A218-D8C6CF9E48A5}" type="datetime4">
              <a:rPr lang="de-DE" smtClean="0"/>
              <a:pPr/>
              <a:t>31. August 2023</a:t>
            </a:fld>
            <a:endParaRPr lang="de-DE"/>
          </a:p>
        </p:txBody>
      </p:sp>
      <p:sp>
        <p:nvSpPr>
          <p:cNvPr id="11" name="Fußzeilenplatzhalter 10"/>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Tree>
    <p:extLst>
      <p:ext uri="{BB962C8B-B14F-4D97-AF65-F5344CB8AC3E}">
        <p14:creationId xmlns:p14="http://schemas.microsoft.com/office/powerpoint/2010/main" val="198766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mit Nummerierung">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8208169" cy="89932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idx="1"/>
          </p:nvPr>
        </p:nvSpPr>
        <p:spPr>
          <a:xfrm>
            <a:off x="629841" y="1872000"/>
            <a:ext cx="8208169" cy="4220825"/>
          </a:xfrm>
          <a:prstGeom prst="rect">
            <a:avLst/>
          </a:prstGeom>
        </p:spPr>
        <p:txBody>
          <a:bodyPr/>
          <a:lstStyle>
            <a:lvl1pPr marL="266700" indent="-266700">
              <a:spcAft>
                <a:spcPts val="675"/>
              </a:spcAft>
              <a:buFont typeface="+mj-lt"/>
              <a:buAutoNum type="arabicPeriod"/>
              <a:tabLst>
                <a:tab pos="266700" algn="l"/>
                <a:tab pos="470297" algn="l"/>
              </a:tabLst>
              <a:defRPr/>
            </a:lvl1pPr>
            <a:lvl2pPr marL="470297" indent="-203597">
              <a:spcAft>
                <a:spcPts val="675"/>
              </a:spcAft>
              <a:buFont typeface="Wingdings" panose="05000000000000000000" pitchFamily="2" charset="2"/>
              <a:buChar char=""/>
              <a:tabLst>
                <a:tab pos="470297" algn="l"/>
              </a:tabLst>
              <a:defRPr/>
            </a:lvl2pPr>
            <a:lvl3pPr marL="672704" indent="-202406">
              <a:spcAft>
                <a:spcPts val="675"/>
              </a:spcAft>
              <a:buFont typeface="Wingdings" panose="05000000000000000000" pitchFamily="2" charset="2"/>
              <a:buChar char=""/>
              <a:defRPr/>
            </a:lvl3pPr>
            <a:lvl4pPr marL="876300" indent="-203597">
              <a:spcAft>
                <a:spcPts val="675"/>
              </a:spcAft>
              <a:buFont typeface="Wingdings" panose="05000000000000000000" pitchFamily="2" charset="2"/>
              <a:buChar char=""/>
              <a:defRPr/>
            </a:lvl4pPr>
            <a:lvl5pPr marL="1079897" indent="-203597">
              <a:spcAft>
                <a:spcPts val="675"/>
              </a:spcAft>
              <a:buFont typeface="Wingdings" panose="05000000000000000000" pitchFamily="2" charset="2"/>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umsplatzhalter 9"/>
          <p:cNvSpPr>
            <a:spLocks noGrp="1"/>
          </p:cNvSpPr>
          <p:nvPr>
            <p:ph type="dt" sz="half" idx="10"/>
          </p:nvPr>
        </p:nvSpPr>
        <p:spPr>
          <a:xfrm>
            <a:off x="1277262" y="6308575"/>
            <a:ext cx="1080120" cy="289072"/>
          </a:xfrm>
          <a:prstGeom prst="rect">
            <a:avLst/>
          </a:prstGeom>
        </p:spPr>
        <p:txBody>
          <a:bodyPr/>
          <a:lstStyle/>
          <a:p>
            <a:fld id="{83463B66-532F-40AA-99CF-C06693CE8B58}" type="datetime4">
              <a:rPr lang="de-DE" smtClean="0"/>
              <a:pPr/>
              <a:t>31. August 2023</a:t>
            </a:fld>
            <a:endParaRPr lang="de-DE"/>
          </a:p>
        </p:txBody>
      </p:sp>
      <p:sp>
        <p:nvSpPr>
          <p:cNvPr id="11" name="Fußzeilenplatzhalter 10"/>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Tree>
    <p:extLst>
      <p:ext uri="{BB962C8B-B14F-4D97-AF65-F5344CB8AC3E}">
        <p14:creationId xmlns:p14="http://schemas.microsoft.com/office/powerpoint/2010/main" val="293914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Zwischentitel">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8208169" cy="899320"/>
          </a:xfrm>
          <a:prstGeom prst="rect">
            <a:avLst/>
          </a:prstGeom>
        </p:spPr>
        <p:txBody>
          <a:bodyPr/>
          <a:lstStyle/>
          <a:p>
            <a:r>
              <a:rPr lang="de-DE"/>
              <a:t>Titelmasterformat durch Klicken bearbeiten</a:t>
            </a:r>
            <a:endParaRPr lang="en-US" dirty="0"/>
          </a:p>
        </p:txBody>
      </p:sp>
      <p:sp>
        <p:nvSpPr>
          <p:cNvPr id="13" name="Textplatzhalter 12"/>
          <p:cNvSpPr>
            <a:spLocks noGrp="1"/>
          </p:cNvSpPr>
          <p:nvPr>
            <p:ph type="body" sz="quarter" idx="12"/>
          </p:nvPr>
        </p:nvSpPr>
        <p:spPr>
          <a:xfrm>
            <a:off x="629841" y="1350002"/>
            <a:ext cx="8154590" cy="324445"/>
          </a:xfrm>
          <a:prstGeom prst="rect">
            <a:avLst/>
          </a:prstGeom>
        </p:spPr>
        <p:txBody>
          <a:bodyPr anchor="t" anchorCtr="0"/>
          <a:lstStyle>
            <a:lvl1pPr marL="0" indent="0">
              <a:lnSpc>
                <a:spcPct val="100000"/>
              </a:lnSpc>
              <a:buNone/>
              <a:defRPr sz="1650" b="0">
                <a:solidFill>
                  <a:schemeClr val="accent1"/>
                </a:solidFill>
              </a:defRPr>
            </a:lvl1pPr>
          </a:lstStyle>
          <a:p>
            <a:pPr lvl="0"/>
            <a:r>
              <a:rPr lang="de-DE"/>
              <a:t>Textmasterformat bearbeiten</a:t>
            </a:r>
          </a:p>
        </p:txBody>
      </p:sp>
      <p:sp>
        <p:nvSpPr>
          <p:cNvPr id="3" name="Datumsplatzhalter 2"/>
          <p:cNvSpPr>
            <a:spLocks noGrp="1"/>
          </p:cNvSpPr>
          <p:nvPr>
            <p:ph type="dt" sz="half" idx="13"/>
          </p:nvPr>
        </p:nvSpPr>
        <p:spPr>
          <a:xfrm>
            <a:off x="1277262" y="6308575"/>
            <a:ext cx="1080120" cy="289072"/>
          </a:xfrm>
          <a:prstGeom prst="rect">
            <a:avLst/>
          </a:prstGeom>
        </p:spPr>
        <p:txBody>
          <a:bodyPr/>
          <a:lstStyle/>
          <a:p>
            <a:fld id="{22B3385E-8C2C-4F30-9EE4-7AB9306462BD}" type="datetime4">
              <a:rPr lang="de-DE" smtClean="0"/>
              <a:pPr/>
              <a:t>31. August 2023</a:t>
            </a:fld>
            <a:endParaRPr lang="de-DE" dirty="0"/>
          </a:p>
        </p:txBody>
      </p:sp>
      <p:sp>
        <p:nvSpPr>
          <p:cNvPr id="4" name="Fußzeilenplatzhalter 3"/>
          <p:cNvSpPr>
            <a:spLocks noGrp="1"/>
          </p:cNvSpPr>
          <p:nvPr>
            <p:ph type="ftr" sz="quarter" idx="14"/>
          </p:nvPr>
        </p:nvSpPr>
        <p:spPr>
          <a:xfrm>
            <a:off x="2357382" y="6308576"/>
            <a:ext cx="4482499" cy="289075"/>
          </a:xfrm>
          <a:prstGeom prst="rect">
            <a:avLst/>
          </a:prstGeom>
        </p:spPr>
        <p:txBody>
          <a:bodyPr/>
          <a:lstStyle/>
          <a:p>
            <a:r>
              <a:rPr lang="de-DE"/>
              <a:t>MLP PowerPoint Konzernvorlage - Templates</a:t>
            </a:r>
          </a:p>
        </p:txBody>
      </p:sp>
      <p:sp>
        <p:nvSpPr>
          <p:cNvPr id="9" name="Rechteck 8"/>
          <p:cNvSpPr/>
          <p:nvPr userDrawn="1"/>
        </p:nvSpPr>
        <p:spPr>
          <a:xfrm>
            <a:off x="399600" y="359999"/>
            <a:ext cx="135000" cy="1440000"/>
          </a:xfrm>
          <a:prstGeom prst="rect">
            <a:avLst/>
          </a:prstGeom>
          <a:solidFill>
            <a:srgbClr val="968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0" name="Picture 4" descr="MLP_CO_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36397" y="6350400"/>
            <a:ext cx="716756"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683568" y="6308574"/>
            <a:ext cx="593694" cy="28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e-DE" sz="750" dirty="0">
                <a:solidFill>
                  <a:schemeClr val="accent1"/>
                </a:solidFill>
              </a:rPr>
              <a:t>Seite</a:t>
            </a:r>
            <a:r>
              <a:rPr lang="de-DE" sz="750" baseline="0" dirty="0">
                <a:solidFill>
                  <a:schemeClr val="accent1"/>
                </a:solidFill>
              </a:rPr>
              <a:t> </a:t>
            </a:r>
            <a:fld id="{AF360141-E59A-408D-ADDE-201C3A78ABA6}" type="slidenum">
              <a:rPr lang="de-DE" sz="750" baseline="0" smtClean="0">
                <a:solidFill>
                  <a:schemeClr val="accent1"/>
                </a:solidFill>
              </a:rPr>
              <a:pPr algn="l"/>
              <a:t>‹Nr.›</a:t>
            </a:fld>
            <a:endParaRPr lang="de-DE" sz="750" dirty="0">
              <a:solidFill>
                <a:schemeClr val="accent1"/>
              </a:solidFill>
            </a:endParaRPr>
          </a:p>
        </p:txBody>
      </p:sp>
    </p:spTree>
    <p:extLst>
      <p:ext uri="{BB962C8B-B14F-4D97-AF65-F5344CB8AC3E}">
        <p14:creationId xmlns:p14="http://schemas.microsoft.com/office/powerpoint/2010/main" val="34957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Zwischentitel mit Bild">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6750471" cy="899320"/>
          </a:xfrm>
          <a:prstGeom prst="rect">
            <a:avLst/>
          </a:prstGeom>
        </p:spPr>
        <p:txBody>
          <a:bodyPr/>
          <a:lstStyle/>
          <a:p>
            <a:r>
              <a:rPr lang="de-DE"/>
              <a:t>Titelmasterformat durch Klicken bearbeiten</a:t>
            </a:r>
            <a:endParaRPr lang="en-US" dirty="0"/>
          </a:p>
        </p:txBody>
      </p:sp>
      <p:sp>
        <p:nvSpPr>
          <p:cNvPr id="10" name="Datumsplatzhalter 9"/>
          <p:cNvSpPr>
            <a:spLocks noGrp="1"/>
          </p:cNvSpPr>
          <p:nvPr>
            <p:ph type="dt" sz="half" idx="10"/>
          </p:nvPr>
        </p:nvSpPr>
        <p:spPr>
          <a:xfrm>
            <a:off x="1277262" y="6308575"/>
            <a:ext cx="1080120" cy="289072"/>
          </a:xfrm>
          <a:prstGeom prst="rect">
            <a:avLst/>
          </a:prstGeom>
        </p:spPr>
        <p:txBody>
          <a:bodyPr/>
          <a:lstStyle/>
          <a:p>
            <a:fld id="{34908073-B776-4C01-A1A6-16A229401F44}" type="datetime4">
              <a:rPr lang="de-DE" smtClean="0"/>
              <a:pPr/>
              <a:t>31. August 2023</a:t>
            </a:fld>
            <a:endParaRPr lang="de-DE"/>
          </a:p>
        </p:txBody>
      </p:sp>
      <p:sp>
        <p:nvSpPr>
          <p:cNvPr id="11" name="Fußzeilenplatzhalter 10"/>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
        <p:nvSpPr>
          <p:cNvPr id="14" name="Textplatzhalter 12"/>
          <p:cNvSpPr>
            <a:spLocks noGrp="1"/>
          </p:cNvSpPr>
          <p:nvPr>
            <p:ph type="body" sz="quarter" idx="12"/>
          </p:nvPr>
        </p:nvSpPr>
        <p:spPr>
          <a:xfrm>
            <a:off x="629841" y="1350002"/>
            <a:ext cx="6750471" cy="324445"/>
          </a:xfrm>
          <a:prstGeom prst="rect">
            <a:avLst/>
          </a:prstGeom>
        </p:spPr>
        <p:txBody>
          <a:bodyPr anchor="t" anchorCtr="0"/>
          <a:lstStyle>
            <a:lvl1pPr marL="0" indent="0">
              <a:lnSpc>
                <a:spcPct val="100000"/>
              </a:lnSpc>
              <a:buNone/>
              <a:defRPr sz="1650" b="0">
                <a:solidFill>
                  <a:schemeClr val="accent1"/>
                </a:solidFill>
              </a:defRPr>
            </a:lvl1pPr>
          </a:lstStyle>
          <a:p>
            <a:pPr lvl="0"/>
            <a:r>
              <a:rPr lang="de-DE"/>
              <a:t>Textmasterformat bearbeiten</a:t>
            </a:r>
          </a:p>
        </p:txBody>
      </p:sp>
      <p:sp>
        <p:nvSpPr>
          <p:cNvPr id="20" name="Bildplatzhalter 5"/>
          <p:cNvSpPr>
            <a:spLocks noGrp="1"/>
          </p:cNvSpPr>
          <p:nvPr>
            <p:ph type="pic" sz="quarter" idx="13"/>
          </p:nvPr>
        </p:nvSpPr>
        <p:spPr>
          <a:xfrm>
            <a:off x="7542330" y="360000"/>
            <a:ext cx="1601670" cy="1440000"/>
          </a:xfrm>
          <a:prstGeom prst="rect">
            <a:avLst/>
          </a:prstGeom>
          <a:solidFill>
            <a:schemeClr val="accent5">
              <a:lumMod val="20000"/>
              <a:lumOff val="80000"/>
            </a:schemeClr>
          </a:solidFill>
        </p:spPr>
        <p:txBody>
          <a:bodyPr lIns="90000" tIns="46800" rIns="90000" bIns="46800" anchor="ctr" anchorCtr="0"/>
          <a:lstStyle>
            <a:lvl1pPr marL="0" indent="0" algn="ctr">
              <a:buNone/>
              <a:defRPr sz="1200">
                <a:solidFill>
                  <a:schemeClr val="accent5"/>
                </a:solidFill>
              </a:defRPr>
            </a:lvl1pPr>
          </a:lstStyle>
          <a:p>
            <a:r>
              <a:rPr lang="de-DE"/>
              <a:t>Bild durch Klicken auf Symbol hinzufügen</a:t>
            </a:r>
            <a:endParaRPr lang="de-DE" dirty="0"/>
          </a:p>
        </p:txBody>
      </p:sp>
      <p:pic>
        <p:nvPicPr>
          <p:cNvPr id="12" name="Picture 4" descr="MLP_CO_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36397" y="6350400"/>
            <a:ext cx="716756"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p:cNvSpPr/>
          <p:nvPr userDrawn="1"/>
        </p:nvSpPr>
        <p:spPr>
          <a:xfrm>
            <a:off x="683568" y="6308574"/>
            <a:ext cx="593694" cy="28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e-DE" sz="750" dirty="0">
                <a:solidFill>
                  <a:schemeClr val="accent1"/>
                </a:solidFill>
              </a:rPr>
              <a:t>Seite</a:t>
            </a:r>
            <a:r>
              <a:rPr lang="de-DE" sz="750" baseline="0" dirty="0">
                <a:solidFill>
                  <a:schemeClr val="accent1"/>
                </a:solidFill>
              </a:rPr>
              <a:t> </a:t>
            </a:r>
            <a:fld id="{AF360141-E59A-408D-ADDE-201C3A78ABA6}" type="slidenum">
              <a:rPr lang="de-DE" sz="750" baseline="0" smtClean="0">
                <a:solidFill>
                  <a:schemeClr val="accent1"/>
                </a:solidFill>
              </a:rPr>
              <a:pPr algn="l"/>
              <a:t>‹Nr.›</a:t>
            </a:fld>
            <a:endParaRPr lang="de-DE" sz="750" dirty="0">
              <a:solidFill>
                <a:schemeClr val="accent1"/>
              </a:solidFill>
            </a:endParaRPr>
          </a:p>
        </p:txBody>
      </p:sp>
      <p:sp>
        <p:nvSpPr>
          <p:cNvPr id="15" name="Rechteck 14"/>
          <p:cNvSpPr/>
          <p:nvPr userDrawn="1"/>
        </p:nvSpPr>
        <p:spPr>
          <a:xfrm>
            <a:off x="399600" y="359999"/>
            <a:ext cx="135000" cy="1440000"/>
          </a:xfrm>
          <a:prstGeom prst="rect">
            <a:avLst/>
          </a:prstGeom>
          <a:solidFill>
            <a:srgbClr val="968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528278590"/>
      </p:ext>
    </p:extLst>
  </p:cSld>
  <p:clrMapOvr>
    <a:masterClrMapping/>
  </p:clrMapOvr>
  <p:extLst>
    <p:ext uri="{DCECCB84-F9BA-43D5-87BE-67443E8EF086}">
      <p15:sldGuideLst xmlns:p15="http://schemas.microsoft.com/office/powerpoint/2012/main">
        <p15:guide id="1" pos="464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9841" y="324000"/>
            <a:ext cx="8208169" cy="89932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idx="1"/>
          </p:nvPr>
        </p:nvSpPr>
        <p:spPr>
          <a:xfrm>
            <a:off x="629841" y="1872000"/>
            <a:ext cx="8208169" cy="4220825"/>
          </a:xfrm>
          <a:prstGeom prst="rect">
            <a:avLst/>
          </a:prstGeom>
        </p:spPr>
        <p:txBody>
          <a:bodyPr/>
          <a:lstStyle>
            <a:lvl1pPr>
              <a:spcBef>
                <a:spcPts val="375"/>
              </a:spcBef>
              <a:defRPr/>
            </a:lvl1pPr>
            <a:lvl2pPr marL="406004" indent="-202406">
              <a:spcBef>
                <a:spcPts val="375"/>
              </a:spcBef>
              <a:defRPr/>
            </a:lvl2pPr>
            <a:lvl3pPr>
              <a:spcBef>
                <a:spcPts val="375"/>
              </a:spcBef>
              <a:defRPr/>
            </a:lvl3pPr>
            <a:lvl4pPr>
              <a:spcBef>
                <a:spcPts val="375"/>
              </a:spcBef>
              <a:defRPr/>
            </a:lvl4pPr>
            <a:lvl5pPr>
              <a:spcBef>
                <a:spcPts val="375"/>
              </a:spcBe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umsplatzhalter 9"/>
          <p:cNvSpPr>
            <a:spLocks noGrp="1"/>
          </p:cNvSpPr>
          <p:nvPr>
            <p:ph type="dt" sz="half" idx="10"/>
          </p:nvPr>
        </p:nvSpPr>
        <p:spPr>
          <a:xfrm>
            <a:off x="1277262" y="6308575"/>
            <a:ext cx="1080120" cy="289072"/>
          </a:xfrm>
          <a:prstGeom prst="rect">
            <a:avLst/>
          </a:prstGeom>
        </p:spPr>
        <p:txBody>
          <a:bodyPr/>
          <a:lstStyle/>
          <a:p>
            <a:fld id="{3854A3BE-07D8-43AF-9B9D-24404557519F}" type="datetime4">
              <a:rPr lang="de-DE" smtClean="0"/>
              <a:pPr/>
              <a:t>31. August 2023</a:t>
            </a:fld>
            <a:endParaRPr lang="de-DE"/>
          </a:p>
        </p:txBody>
      </p:sp>
      <p:sp>
        <p:nvSpPr>
          <p:cNvPr id="11" name="Fußzeilenplatzhalter 10"/>
          <p:cNvSpPr>
            <a:spLocks noGrp="1"/>
          </p:cNvSpPr>
          <p:nvPr>
            <p:ph type="ftr" sz="quarter" idx="11"/>
          </p:nvPr>
        </p:nvSpPr>
        <p:spPr>
          <a:xfrm>
            <a:off x="2357382" y="6308576"/>
            <a:ext cx="4482499" cy="289075"/>
          </a:xfrm>
          <a:prstGeom prst="rect">
            <a:avLst/>
          </a:prstGeom>
        </p:spPr>
        <p:txBody>
          <a:bodyPr/>
          <a:lstStyle/>
          <a:p>
            <a:r>
              <a:rPr lang="de-DE"/>
              <a:t>MLP PowerPoint Konzernvorlage - Templates</a:t>
            </a:r>
          </a:p>
        </p:txBody>
      </p:sp>
      <p:sp>
        <p:nvSpPr>
          <p:cNvPr id="12" name="Textplatzhalter 12"/>
          <p:cNvSpPr>
            <a:spLocks noGrp="1"/>
          </p:cNvSpPr>
          <p:nvPr>
            <p:ph type="body" sz="quarter" idx="12"/>
          </p:nvPr>
        </p:nvSpPr>
        <p:spPr>
          <a:xfrm>
            <a:off x="629841" y="1350002"/>
            <a:ext cx="8208169" cy="324445"/>
          </a:xfrm>
          <a:prstGeom prst="rect">
            <a:avLst/>
          </a:prstGeom>
        </p:spPr>
        <p:txBody>
          <a:bodyPr anchor="t" anchorCtr="0"/>
          <a:lstStyle>
            <a:lvl1pPr marL="0" indent="0">
              <a:lnSpc>
                <a:spcPct val="100000"/>
              </a:lnSpc>
              <a:buNone/>
              <a:defRPr sz="1650" b="0">
                <a:solidFill>
                  <a:schemeClr val="accent1"/>
                </a:solidFill>
              </a:defRPr>
            </a:lvl1pPr>
          </a:lstStyle>
          <a:p>
            <a:pPr lvl="0"/>
            <a:r>
              <a:rPr lang="de-DE"/>
              <a:t>Textmasterformat bearbeiten</a:t>
            </a:r>
          </a:p>
        </p:txBody>
      </p:sp>
      <p:pic>
        <p:nvPicPr>
          <p:cNvPr id="13" name="Picture 4" descr="MLP_CO_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36397" y="6350400"/>
            <a:ext cx="716756"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683568" y="6308574"/>
            <a:ext cx="593694" cy="28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e-DE" sz="750" dirty="0">
                <a:solidFill>
                  <a:schemeClr val="accent1"/>
                </a:solidFill>
              </a:rPr>
              <a:t>Seite</a:t>
            </a:r>
            <a:r>
              <a:rPr lang="de-DE" sz="750" baseline="0" dirty="0">
                <a:solidFill>
                  <a:schemeClr val="accent1"/>
                </a:solidFill>
              </a:rPr>
              <a:t> </a:t>
            </a:r>
            <a:fld id="{AF360141-E59A-408D-ADDE-201C3A78ABA6}" type="slidenum">
              <a:rPr lang="de-DE" sz="750" baseline="0" smtClean="0">
                <a:solidFill>
                  <a:schemeClr val="accent1"/>
                </a:solidFill>
              </a:rPr>
              <a:pPr algn="l"/>
              <a:t>‹Nr.›</a:t>
            </a:fld>
            <a:endParaRPr lang="de-DE" sz="750" dirty="0">
              <a:solidFill>
                <a:schemeClr val="accent1"/>
              </a:solidFill>
            </a:endParaRPr>
          </a:p>
        </p:txBody>
      </p:sp>
      <p:sp>
        <p:nvSpPr>
          <p:cNvPr id="16" name="Rechteck 15"/>
          <p:cNvSpPr/>
          <p:nvPr userDrawn="1"/>
        </p:nvSpPr>
        <p:spPr>
          <a:xfrm>
            <a:off x="399600" y="359999"/>
            <a:ext cx="135000" cy="1440000"/>
          </a:xfrm>
          <a:prstGeom prst="rect">
            <a:avLst/>
          </a:prstGeom>
          <a:solidFill>
            <a:srgbClr val="968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79685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Gerade Verbindung 10"/>
          <p:cNvCxnSpPr/>
          <p:nvPr userDrawn="1"/>
        </p:nvCxnSpPr>
        <p:spPr>
          <a:xfrm flipV="1">
            <a:off x="0" y="6287570"/>
            <a:ext cx="8026430" cy="7694"/>
          </a:xfrm>
          <a:prstGeom prst="line">
            <a:avLst/>
          </a:prstGeom>
          <a:ln w="57150" cmpd="sng">
            <a:solidFill>
              <a:srgbClr val="85C3BC"/>
            </a:solidFill>
          </a:ln>
        </p:spPr>
        <p:style>
          <a:lnRef idx="2">
            <a:schemeClr val="accent1"/>
          </a:lnRef>
          <a:fillRef idx="0">
            <a:schemeClr val="accent1"/>
          </a:fillRef>
          <a:effectRef idx="1">
            <a:schemeClr val="accent1"/>
          </a:effectRef>
          <a:fontRef idx="minor">
            <a:schemeClr val="tx1"/>
          </a:fontRef>
        </p:style>
      </p:cxnSp>
      <p:sp>
        <p:nvSpPr>
          <p:cNvPr id="9" name="Datumsplatzhalter 3"/>
          <p:cNvSpPr txBox="1">
            <a:spLocks/>
          </p:cNvSpPr>
          <p:nvPr userDrawn="1"/>
        </p:nvSpPr>
        <p:spPr>
          <a:xfrm>
            <a:off x="0" y="6415360"/>
            <a:ext cx="9144000" cy="252672"/>
          </a:xfrm>
          <a:prstGeom prst="rect">
            <a:avLst/>
          </a:prstGeom>
          <a:ln>
            <a:solidFill>
              <a:schemeClr val="bg1"/>
            </a:solidFill>
          </a:ln>
        </p:spPr>
        <p:txBody>
          <a:bodyPr vert="horz" lIns="91440" tIns="45720" rIns="91440" bIns="45720" rtlCol="0" anchor="ctr"/>
          <a:lstStyle>
            <a:defPPr>
              <a:defRPr lang="de-DE"/>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de-DE" sz="1100" kern="1200" dirty="0">
                <a:solidFill>
                  <a:srgbClr val="000000"/>
                </a:solidFill>
                <a:latin typeface="+mn-lt"/>
                <a:ea typeface="+mn-ea"/>
                <a:cs typeface="+mn-cs"/>
              </a:rPr>
              <a:t>BDN - 51. Jahrestagung – Berlin, 15.-16.09.2023</a:t>
            </a:r>
            <a:r>
              <a:rPr lang="de-DE" sz="1100" kern="1200" baseline="0" dirty="0">
                <a:solidFill>
                  <a:srgbClr val="000000"/>
                </a:solidFill>
                <a:latin typeface="+mn-lt"/>
                <a:ea typeface="+mn-ea"/>
                <a:cs typeface="+mn-cs"/>
              </a:rPr>
              <a:t> </a:t>
            </a:r>
            <a:endParaRPr lang="de-DE" sz="1100" kern="1200" dirty="0">
              <a:solidFill>
                <a:srgbClr val="000000"/>
              </a:solidFill>
              <a:latin typeface="+mn-lt"/>
              <a:ea typeface="+mn-ea"/>
              <a:cs typeface="+mn-cs"/>
            </a:endParaRPr>
          </a:p>
        </p:txBody>
      </p:sp>
      <p:pic>
        <p:nvPicPr>
          <p:cNvPr id="11" name="Bild 5"/>
          <p:cNvPicPr>
            <a:picLocks noChangeAspect="1"/>
          </p:cNvPicPr>
          <p:nvPr userDrawn="1"/>
        </p:nvPicPr>
        <p:blipFill>
          <a:blip r:embed="rId22" cstate="print">
            <a:alphaModFix amt="19000"/>
            <a:extLst>
              <a:ext uri="{28A0092B-C50C-407E-A947-70E740481C1C}">
                <a14:useLocalDpi xmlns:a14="http://schemas.microsoft.com/office/drawing/2010/main" val="0"/>
              </a:ext>
            </a:extLst>
          </a:blip>
          <a:stretch>
            <a:fillRect/>
          </a:stretch>
        </p:blipFill>
        <p:spPr>
          <a:xfrm rot="1433601">
            <a:off x="8257733" y="5958531"/>
            <a:ext cx="698538" cy="698538"/>
          </a:xfrm>
          <a:prstGeom prst="rect">
            <a:avLst/>
          </a:prstGeom>
          <a:effectLst>
            <a:innerShdw blurRad="63500" dist="50800" dir="2700000">
              <a:prstClr val="black">
                <a:alpha val="50000"/>
              </a:prstClr>
            </a:innerShdw>
          </a:effectLst>
        </p:spPr>
      </p:pic>
      <p:cxnSp>
        <p:nvCxnSpPr>
          <p:cNvPr id="12" name="Gerade Verbindung 13"/>
          <p:cNvCxnSpPr>
            <a:cxnSpLocks/>
          </p:cNvCxnSpPr>
          <p:nvPr userDrawn="1"/>
        </p:nvCxnSpPr>
        <p:spPr>
          <a:xfrm flipV="1">
            <a:off x="115343" y="911246"/>
            <a:ext cx="8952463" cy="22201"/>
          </a:xfrm>
          <a:prstGeom prst="line">
            <a:avLst/>
          </a:prstGeom>
          <a:ln w="38100" cmpd="sng">
            <a:solidFill>
              <a:srgbClr val="85C3BC"/>
            </a:solidFill>
          </a:ln>
        </p:spPr>
        <p:style>
          <a:lnRef idx="2">
            <a:schemeClr val="accent1"/>
          </a:lnRef>
          <a:fillRef idx="0">
            <a:schemeClr val="accent1"/>
          </a:fillRef>
          <a:effectRef idx="1">
            <a:schemeClr val="accent1"/>
          </a:effectRef>
          <a:fontRef idx="minor">
            <a:schemeClr val="tx1"/>
          </a:fontRef>
        </p:style>
      </p:cxnSp>
      <p:pic>
        <p:nvPicPr>
          <p:cNvPr id="14" name="Bild 3"/>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084168" y="332656"/>
            <a:ext cx="2868295" cy="480695"/>
          </a:xfrm>
          <a:prstGeom prst="rect">
            <a:avLst/>
          </a:prstGeom>
          <a:noFill/>
        </p:spPr>
      </p:pic>
      <p:pic>
        <p:nvPicPr>
          <p:cNvPr id="15" name="Bild 3"/>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9192344" y="404664"/>
            <a:ext cx="2868295" cy="480695"/>
          </a:xfrm>
          <a:prstGeom prst="rect">
            <a:avLst/>
          </a:prstGeom>
          <a:noFill/>
        </p:spPr>
      </p:pic>
    </p:spTree>
    <p:extLst>
      <p:ext uri="{BB962C8B-B14F-4D97-AF65-F5344CB8AC3E}">
        <p14:creationId xmlns:p14="http://schemas.microsoft.com/office/powerpoint/2010/main" val="661973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5" r:id="rId19"/>
    <p:sldLayoutId id="2147483696" r:id="rId20"/>
  </p:sldLayoutIdLst>
  <p:hf sldNum="0" hdr="0"/>
  <p:txStyles>
    <p:titleStyle>
      <a:lvl1pPr algn="l" defTabSz="685800" rtl="0" eaLnBrk="1" latinLnBrk="0" hangingPunct="1">
        <a:lnSpc>
          <a:spcPct val="95000"/>
        </a:lnSpc>
        <a:spcBef>
          <a:spcPct val="0"/>
        </a:spcBef>
        <a:buNone/>
        <a:defRPr sz="2100" b="1" kern="1200">
          <a:solidFill>
            <a:schemeClr val="accent1"/>
          </a:solidFill>
          <a:latin typeface="+mj-lt"/>
          <a:ea typeface="+mj-ea"/>
          <a:cs typeface="+mj-cs"/>
        </a:defRPr>
      </a:lvl1pPr>
    </p:titleStyle>
    <p:bodyStyle>
      <a:lvl1pPr marL="200025" indent="-200025" algn="l" defTabSz="685800" rtl="0" eaLnBrk="1" latinLnBrk="0" hangingPunct="1">
        <a:lnSpc>
          <a:spcPct val="110000"/>
        </a:lnSpc>
        <a:spcBef>
          <a:spcPts val="375"/>
        </a:spcBef>
        <a:spcAft>
          <a:spcPts val="675"/>
        </a:spcAft>
        <a:buFont typeface="Wingdings" panose="05000000000000000000" pitchFamily="2" charset="2"/>
        <a:buChar char=""/>
        <a:tabLst>
          <a:tab pos="203597" algn="l"/>
          <a:tab pos="406004" algn="l"/>
        </a:tabLst>
        <a:defRPr sz="1650" kern="1200">
          <a:solidFill>
            <a:schemeClr val="tx1"/>
          </a:solidFill>
          <a:latin typeface="+mn-lt"/>
          <a:ea typeface="+mn-ea"/>
          <a:cs typeface="+mn-cs"/>
        </a:defRPr>
      </a:lvl1pPr>
      <a:lvl2pPr marL="407194" indent="-207169" algn="l" defTabSz="685800" rtl="0" eaLnBrk="1" latinLnBrk="0" hangingPunct="1">
        <a:lnSpc>
          <a:spcPct val="110000"/>
        </a:lnSpc>
        <a:spcBef>
          <a:spcPts val="375"/>
        </a:spcBef>
        <a:spcAft>
          <a:spcPts val="675"/>
        </a:spcAft>
        <a:buFont typeface="Wingdings" panose="05000000000000000000" pitchFamily="2" charset="2"/>
        <a:buChar char=""/>
        <a:tabLst>
          <a:tab pos="406004" algn="l"/>
        </a:tabLst>
        <a:defRPr sz="1650" kern="1200">
          <a:solidFill>
            <a:schemeClr val="tx1"/>
          </a:solidFill>
          <a:latin typeface="+mn-lt"/>
          <a:ea typeface="+mn-ea"/>
          <a:cs typeface="+mn-cs"/>
        </a:defRPr>
      </a:lvl2pPr>
      <a:lvl3pPr marL="603647" indent="-197644" algn="l" defTabSz="685800" rtl="0" eaLnBrk="1" latinLnBrk="0" hangingPunct="1">
        <a:lnSpc>
          <a:spcPct val="110000"/>
        </a:lnSpc>
        <a:spcBef>
          <a:spcPts val="375"/>
        </a:spcBef>
        <a:spcAft>
          <a:spcPts val="675"/>
        </a:spcAft>
        <a:buFont typeface="Wingdings" panose="05000000000000000000" pitchFamily="2" charset="2"/>
        <a:buChar char=""/>
        <a:defRPr sz="1650" kern="1200">
          <a:solidFill>
            <a:schemeClr val="tx1"/>
          </a:solidFill>
          <a:latin typeface="+mn-lt"/>
          <a:ea typeface="+mn-ea"/>
          <a:cs typeface="+mn-cs"/>
        </a:defRPr>
      </a:lvl3pPr>
      <a:lvl4pPr marL="807244" indent="-203597" algn="l" defTabSz="685800" rtl="0" eaLnBrk="1" latinLnBrk="0" hangingPunct="1">
        <a:lnSpc>
          <a:spcPct val="110000"/>
        </a:lnSpc>
        <a:spcBef>
          <a:spcPts val="375"/>
        </a:spcBef>
        <a:spcAft>
          <a:spcPts val="675"/>
        </a:spcAft>
        <a:buFont typeface="Wingdings" panose="05000000000000000000" pitchFamily="2" charset="2"/>
        <a:buChar char=""/>
        <a:defRPr sz="1650" kern="1200">
          <a:solidFill>
            <a:schemeClr val="tx1"/>
          </a:solidFill>
          <a:latin typeface="+mn-lt"/>
          <a:ea typeface="+mn-ea"/>
          <a:cs typeface="+mn-cs"/>
        </a:defRPr>
      </a:lvl4pPr>
      <a:lvl5pPr marL="1007269" indent="-200025" algn="l" defTabSz="685800" rtl="0" eaLnBrk="1" latinLnBrk="0" hangingPunct="1">
        <a:lnSpc>
          <a:spcPct val="110000"/>
        </a:lnSpc>
        <a:spcBef>
          <a:spcPts val="375"/>
        </a:spcBef>
        <a:spcAft>
          <a:spcPts val="675"/>
        </a:spcAft>
        <a:buFont typeface="Wingdings" panose="05000000000000000000" pitchFamily="2" charset="2"/>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567" userDrawn="1">
          <p15:clr>
            <a:srgbClr val="F26B43"/>
          </p15:clr>
        </p15:guide>
        <p15:guide id="4" orient="horz" pos="1253" userDrawn="1">
          <p15:clr>
            <a:srgbClr val="F26B43"/>
          </p15:clr>
        </p15:guide>
        <p15:guide id="5" pos="3016" userDrawn="1">
          <p15:clr>
            <a:srgbClr val="F26B43"/>
          </p15:clr>
        </p15:guide>
        <p15:guide id="6" pos="2971" userDrawn="1">
          <p15:clr>
            <a:srgbClr val="F26B43"/>
          </p15:clr>
        </p15:guide>
        <p15:guide id="7" pos="3061" userDrawn="1">
          <p15:clr>
            <a:srgbClr val="F26B43"/>
          </p15:clr>
        </p15:guide>
        <p15:guide id="9" pos="431" userDrawn="1">
          <p15:clr>
            <a:srgbClr val="F26B43"/>
          </p15:clr>
        </p15:guide>
        <p15:guide id="10"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notesSlide" Target="../notesSlides/notesSlide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3.xml"/><Relationship Id="rId5" Type="http://schemas.openxmlformats.org/officeDocument/2006/relationships/tags" Target="../tags/tag7.xml"/><Relationship Id="rId4"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emf"/><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title"/>
          </p:nvPr>
        </p:nvSpPr>
        <p:spPr>
          <a:xfrm>
            <a:off x="630238" y="323850"/>
            <a:ext cx="8207375" cy="1271444"/>
          </a:xfrm>
          <a:noFill/>
        </p:spPr>
        <p:txBody>
          <a:bodyPr/>
          <a:lstStyle/>
          <a:p>
            <a:r>
              <a:rPr lang="de-DE" sz="1800" dirty="0"/>
              <a:t>Möglichkeiten vertragsärztlicher Tätigkeiten</a:t>
            </a:r>
            <a:br>
              <a:rPr lang="de-DE" sz="1800" dirty="0"/>
            </a:br>
            <a:r>
              <a:rPr lang="de-DE" sz="1800" dirty="0"/>
              <a:t>in der Nuklearmedizin </a:t>
            </a:r>
            <a:r>
              <a:rPr lang="de-DE" sz="1600" dirty="0"/>
              <a:t>(ohne MVZ) </a:t>
            </a:r>
            <a:br>
              <a:rPr lang="de-DE" sz="1800" dirty="0"/>
            </a:br>
            <a:endParaRPr lang="de-DE" sz="1800" dirty="0"/>
          </a:p>
        </p:txBody>
      </p:sp>
      <p:sp>
        <p:nvSpPr>
          <p:cNvPr id="6" name="Inhaltsplatzhalter 5">
            <a:extLst>
              <a:ext uri="{FF2B5EF4-FFF2-40B4-BE49-F238E27FC236}">
                <a16:creationId xmlns:a16="http://schemas.microsoft.com/office/drawing/2014/main" id="{7E018B4F-29F6-B079-261B-BFCCC8CCB870}"/>
              </a:ext>
            </a:extLst>
          </p:cNvPr>
          <p:cNvSpPr>
            <a:spLocks noGrp="1"/>
          </p:cNvSpPr>
          <p:nvPr>
            <p:ph idx="1"/>
          </p:nvPr>
        </p:nvSpPr>
        <p:spPr/>
        <p:txBody>
          <a:bodyPr/>
          <a:lstStyle/>
          <a:p>
            <a:endParaRPr lang="de-DE" dirty="0"/>
          </a:p>
        </p:txBody>
      </p:sp>
      <p:sp>
        <p:nvSpPr>
          <p:cNvPr id="7" name="Textplatzhalter 6">
            <a:extLst>
              <a:ext uri="{FF2B5EF4-FFF2-40B4-BE49-F238E27FC236}">
                <a16:creationId xmlns:a16="http://schemas.microsoft.com/office/drawing/2014/main" id="{11CF08FA-334B-F9E1-2134-A6057325340B}"/>
              </a:ext>
            </a:extLst>
          </p:cNvPr>
          <p:cNvSpPr>
            <a:spLocks noGrp="1"/>
          </p:cNvSpPr>
          <p:nvPr>
            <p:ph type="body" sz="quarter" idx="12"/>
          </p:nvPr>
        </p:nvSpPr>
        <p:spPr>
          <a:xfrm>
            <a:off x="629840" y="1224000"/>
            <a:ext cx="8208170" cy="496056"/>
          </a:xfrm>
        </p:spPr>
        <p:txBody>
          <a:bodyPr/>
          <a:lstStyle/>
          <a:p>
            <a:r>
              <a:rPr lang="de-DE" sz="1400" dirty="0"/>
              <a:t>unter Berücksichtigung der ärztlichen Freiberuflichkeit</a:t>
            </a:r>
          </a:p>
        </p:txBody>
      </p:sp>
      <p:sp>
        <p:nvSpPr>
          <p:cNvPr id="46" name="Inhaltsplatzhalter 9"/>
          <p:cNvSpPr txBox="1">
            <a:spLocks/>
          </p:cNvSpPr>
          <p:nvPr/>
        </p:nvSpPr>
        <p:spPr>
          <a:xfrm>
            <a:off x="629841" y="2261250"/>
            <a:ext cx="8208169" cy="3165619"/>
          </a:xfrm>
          <a:prstGeom prst="rect">
            <a:avLst/>
          </a:prstGeom>
        </p:spPr>
        <p:txBody>
          <a:bodyPr vert="horz" lIns="67500" tIns="35100" rIns="67500" bIns="35100" rtlCol="0" anchor="t" anchorCtr="0">
            <a:noAutofit/>
          </a:bodyPr>
          <a:lstStyle>
            <a:lvl1pPr marL="266700" indent="-266700" algn="l" defTabSz="914400" rtl="0" eaLnBrk="1" latinLnBrk="0" hangingPunct="1">
              <a:lnSpc>
                <a:spcPct val="110000"/>
              </a:lnSpc>
              <a:spcBef>
                <a:spcPts val="500"/>
              </a:spcBef>
              <a:spcAft>
                <a:spcPts val="900"/>
              </a:spcAft>
              <a:buFont typeface="Wingdings" panose="05000000000000000000" pitchFamily="2" charset="2"/>
              <a:buChar char=""/>
              <a:tabLst>
                <a:tab pos="271463" algn="l"/>
                <a:tab pos="541338" algn="l"/>
              </a:tabLst>
              <a:defRPr sz="2200" kern="1200">
                <a:solidFill>
                  <a:schemeClr val="tx1"/>
                </a:solidFill>
                <a:latin typeface="+mn-lt"/>
                <a:ea typeface="+mn-ea"/>
                <a:cs typeface="+mn-cs"/>
              </a:defRPr>
            </a:lvl1pPr>
            <a:lvl2pPr marL="542925" indent="-276225" algn="l" defTabSz="914400" rtl="0" eaLnBrk="1" latinLnBrk="0" hangingPunct="1">
              <a:lnSpc>
                <a:spcPct val="110000"/>
              </a:lnSpc>
              <a:spcBef>
                <a:spcPts val="500"/>
              </a:spcBef>
              <a:spcAft>
                <a:spcPts val="900"/>
              </a:spcAft>
              <a:buFont typeface="Wingdings" panose="05000000000000000000" pitchFamily="2" charset="2"/>
              <a:buChar char=""/>
              <a:tabLst>
                <a:tab pos="541338" algn="l"/>
              </a:tabLst>
              <a:defRPr sz="2200" kern="1200">
                <a:solidFill>
                  <a:schemeClr val="tx1"/>
                </a:solidFill>
                <a:latin typeface="+mn-lt"/>
                <a:ea typeface="+mn-ea"/>
                <a:cs typeface="+mn-cs"/>
              </a:defRPr>
            </a:lvl2pPr>
            <a:lvl3pPr marL="804863" indent="-263525"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3pPr>
            <a:lvl4pPr marL="1076325" indent="-271463"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4pPr>
            <a:lvl5pPr marL="1343025" indent="-266700"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tabLst>
                <a:tab pos="201216" algn="l"/>
              </a:tabLst>
            </a:pPr>
            <a:endParaRPr lang="de-DE" altLang="de-DE" sz="1500" b="1" dirty="0"/>
          </a:p>
        </p:txBody>
      </p:sp>
      <p:sp>
        <p:nvSpPr>
          <p:cNvPr id="22" name="Textfeld 21"/>
          <p:cNvSpPr txBox="1"/>
          <p:nvPr/>
        </p:nvSpPr>
        <p:spPr>
          <a:xfrm>
            <a:off x="566540" y="3004076"/>
            <a:ext cx="4968552" cy="1138773"/>
          </a:xfrm>
          <a:prstGeom prst="rect">
            <a:avLst/>
          </a:prstGeom>
          <a:noFill/>
        </p:spPr>
        <p:txBody>
          <a:bodyPr wrap="square" rtlCol="0">
            <a:spAutoFit/>
          </a:bodyPr>
          <a:lstStyle/>
          <a:p>
            <a:r>
              <a:rPr lang="de-DE" sz="2000" dirty="0"/>
              <a:t>Dr. Ronald Jochens</a:t>
            </a:r>
          </a:p>
          <a:p>
            <a:endParaRPr lang="de-DE" sz="1600" dirty="0"/>
          </a:p>
          <a:p>
            <a:r>
              <a:rPr lang="de-DE" sz="1600" dirty="0"/>
              <a:t>Nuklearmedizin Westend</a:t>
            </a:r>
          </a:p>
          <a:p>
            <a:r>
              <a:rPr lang="de-DE" sz="1600" dirty="0"/>
              <a:t>Berlin </a:t>
            </a:r>
          </a:p>
        </p:txBody>
      </p:sp>
    </p:spTree>
    <p:extLst>
      <p:ext uri="{BB962C8B-B14F-4D97-AF65-F5344CB8AC3E}">
        <p14:creationId xmlns:p14="http://schemas.microsoft.com/office/powerpoint/2010/main" val="23893513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1"/>
          <p:cNvSpPr txBox="1">
            <a:spLocks/>
          </p:cNvSpPr>
          <p:nvPr/>
        </p:nvSpPr>
        <p:spPr>
          <a:xfrm>
            <a:off x="629841" y="2261250"/>
            <a:ext cx="8208169" cy="3165619"/>
          </a:xfrm>
          <a:prstGeom prst="rect">
            <a:avLst/>
          </a:prstGeom>
        </p:spPr>
        <p:txBody>
          <a:bodyPr vert="horz" lIns="67500" tIns="35100" rIns="67500" bIns="35100" rtlCol="0" anchor="t" anchorCtr="0">
            <a:noAutofit/>
          </a:bodyPr>
          <a:lstStyle>
            <a:lvl1pPr marL="266700" indent="-266700" algn="l" defTabSz="914400" rtl="0" eaLnBrk="1" latinLnBrk="0" hangingPunct="1">
              <a:lnSpc>
                <a:spcPct val="110000"/>
              </a:lnSpc>
              <a:spcBef>
                <a:spcPts val="500"/>
              </a:spcBef>
              <a:spcAft>
                <a:spcPts val="900"/>
              </a:spcAft>
              <a:buFont typeface="Wingdings" panose="05000000000000000000" pitchFamily="2" charset="2"/>
              <a:buChar char=""/>
              <a:tabLst>
                <a:tab pos="271463" algn="l"/>
                <a:tab pos="541338" algn="l"/>
              </a:tabLst>
              <a:defRPr sz="2200" kern="1200">
                <a:solidFill>
                  <a:schemeClr val="tx1"/>
                </a:solidFill>
                <a:latin typeface="+mn-lt"/>
                <a:ea typeface="+mn-ea"/>
                <a:cs typeface="+mn-cs"/>
              </a:defRPr>
            </a:lvl1pPr>
            <a:lvl2pPr marL="542925" indent="-276225" algn="l" defTabSz="914400" rtl="0" eaLnBrk="1" latinLnBrk="0" hangingPunct="1">
              <a:lnSpc>
                <a:spcPct val="110000"/>
              </a:lnSpc>
              <a:spcBef>
                <a:spcPts val="500"/>
              </a:spcBef>
              <a:spcAft>
                <a:spcPts val="900"/>
              </a:spcAft>
              <a:buFont typeface="Wingdings" panose="05000000000000000000" pitchFamily="2" charset="2"/>
              <a:buChar char=""/>
              <a:tabLst>
                <a:tab pos="541338" algn="l"/>
              </a:tabLst>
              <a:defRPr sz="2200" kern="1200">
                <a:solidFill>
                  <a:schemeClr val="tx1"/>
                </a:solidFill>
                <a:latin typeface="+mn-lt"/>
                <a:ea typeface="+mn-ea"/>
                <a:cs typeface="+mn-cs"/>
              </a:defRPr>
            </a:lvl2pPr>
            <a:lvl3pPr marL="804863" indent="-263525"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3pPr>
            <a:lvl4pPr marL="1076325" indent="-271463"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4pPr>
            <a:lvl5pPr marL="1343025" indent="-266700"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de-DE" altLang="de-DE" sz="1650" dirty="0"/>
            </a:br>
            <a:endParaRPr lang="de-DE" altLang="de-DE" sz="1650" dirty="0"/>
          </a:p>
          <a:p>
            <a:pPr marL="0" indent="0">
              <a:buNone/>
            </a:pPr>
            <a:endParaRPr lang="de-DE" altLang="de-DE" sz="1650" dirty="0"/>
          </a:p>
          <a:p>
            <a:r>
              <a:rPr lang="de-DE" sz="1650" dirty="0"/>
              <a:t>Antrag auf Zulassung zur vertragsärztlichen Tätigkeit erfolgt beim örtlichen Zulassungsausschuss </a:t>
            </a:r>
          </a:p>
          <a:p>
            <a:r>
              <a:rPr lang="de-DE" sz="1650" dirty="0"/>
              <a:t>Antragstellung erfolgt für einen konkreten Vertragsarztsitz</a:t>
            </a:r>
          </a:p>
          <a:p>
            <a:r>
              <a:rPr lang="de-DE" sz="1650" b="1" dirty="0"/>
              <a:t>In gesperrtem Planungsbereich: </a:t>
            </a:r>
            <a:r>
              <a:rPr lang="de-DE" sz="1650" dirty="0"/>
              <a:t>bei mehreren Bewerbern für einen Sitz erfolgt Auswahl nach bestimmten Kriterien (fachlichen Eignung, Approbationsalter, Dauer der bisherigen ärztlichen Tätigkeit, familiäre Situation, etc.)</a:t>
            </a:r>
          </a:p>
        </p:txBody>
      </p:sp>
      <p:sp>
        <p:nvSpPr>
          <p:cNvPr id="7171" name="Rectangle 2"/>
          <p:cNvSpPr>
            <a:spLocks noGrp="1" noChangeArrowheads="1"/>
          </p:cNvSpPr>
          <p:nvPr>
            <p:ph type="title"/>
          </p:nvPr>
        </p:nvSpPr>
        <p:spPr>
          <a:xfrm>
            <a:off x="629841" y="155220"/>
            <a:ext cx="5454327" cy="728736"/>
          </a:xfrm>
        </p:spPr>
        <p:txBody>
          <a:bodyPr/>
          <a:lstStyle/>
          <a:p>
            <a:r>
              <a:rPr lang="de-DE" altLang="de-DE" dirty="0"/>
              <a:t>Der Weg in die eigene Praxis – </a:t>
            </a:r>
            <a:r>
              <a:rPr lang="de-DE" dirty="0"/>
              <a:t>Vorbereitungsphase</a:t>
            </a:r>
          </a:p>
        </p:txBody>
      </p:sp>
      <p:sp>
        <p:nvSpPr>
          <p:cNvPr id="6" name="Textplatzhalter 5"/>
          <p:cNvSpPr>
            <a:spLocks noGrp="1"/>
          </p:cNvSpPr>
          <p:nvPr>
            <p:ph type="body" sz="quarter" idx="12"/>
          </p:nvPr>
        </p:nvSpPr>
        <p:spPr>
          <a:xfrm>
            <a:off x="639908" y="1774740"/>
            <a:ext cx="8208170" cy="195588"/>
          </a:xfrm>
        </p:spPr>
        <p:txBody>
          <a:bodyPr/>
          <a:lstStyle/>
          <a:p>
            <a:r>
              <a:rPr lang="de-DE" dirty="0"/>
              <a:t>Gesetzliche Rahmenbedingungen - Die Zulassung zum/r Vertragsarzt/</a:t>
            </a:r>
            <a:r>
              <a:rPr lang="de-DE" dirty="0" err="1"/>
              <a:t>ärztin</a:t>
            </a:r>
            <a:endParaRPr lang="de-DE" dirty="0"/>
          </a:p>
        </p:txBody>
      </p:sp>
      <p:pic>
        <p:nvPicPr>
          <p:cNvPr id="2" name="Grafik 1"/>
          <p:cNvPicPr>
            <a:picLocks noChangeAspect="1"/>
          </p:cNvPicPr>
          <p:nvPr/>
        </p:nvPicPr>
        <p:blipFill rotWithShape="1">
          <a:blip r:embed="rId3" cstate="print"/>
          <a:srcRect b="353"/>
          <a:stretch/>
        </p:blipFill>
        <p:spPr>
          <a:xfrm rot="369416">
            <a:off x="6471249" y="1461671"/>
            <a:ext cx="2360731" cy="1973990"/>
          </a:xfrm>
          <a:prstGeom prst="rect">
            <a:avLst/>
          </a:prstGeom>
          <a:ln w="3175">
            <a:solidFill>
              <a:schemeClr val="accent1"/>
            </a:solidFill>
          </a:ln>
        </p:spPr>
      </p:pic>
      <p:sp>
        <p:nvSpPr>
          <p:cNvPr id="13" name="Abgerundetes Rechteck 12"/>
          <p:cNvSpPr/>
          <p:nvPr/>
        </p:nvSpPr>
        <p:spPr bwMode="auto">
          <a:xfrm>
            <a:off x="919123" y="2294964"/>
            <a:ext cx="2093891" cy="766167"/>
          </a:xfrm>
          <a:prstGeom prst="roundRect">
            <a:avLst/>
          </a:prstGeom>
          <a:solidFill>
            <a:srgbClr val="558A17"/>
          </a:solidFill>
          <a:ln>
            <a:solidFill>
              <a:srgbClr val="558A17"/>
            </a:solidFill>
          </a:ln>
          <a:effectLst/>
        </p:spPr>
        <p:txBody>
          <a:bodyPr vert="horz" wrap="non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1050" dirty="0">
                <a:solidFill>
                  <a:schemeClr val="bg1"/>
                </a:solidFill>
              </a:rPr>
              <a:t>Schritt 3</a:t>
            </a:r>
            <a:br>
              <a:rPr lang="de-DE" sz="1350" dirty="0">
                <a:solidFill>
                  <a:schemeClr val="bg1"/>
                </a:solidFill>
              </a:rPr>
            </a:br>
            <a:r>
              <a:rPr lang="de-DE" sz="1500" dirty="0">
                <a:solidFill>
                  <a:schemeClr val="bg1"/>
                </a:solidFill>
              </a:rPr>
              <a:t>Antrag an den </a:t>
            </a:r>
            <a:br>
              <a:rPr lang="de-DE" sz="1500" dirty="0">
                <a:solidFill>
                  <a:schemeClr val="bg1"/>
                </a:solidFill>
              </a:rPr>
            </a:br>
            <a:r>
              <a:rPr lang="de-DE" sz="1500" dirty="0">
                <a:solidFill>
                  <a:schemeClr val="bg1"/>
                </a:solidFill>
              </a:rPr>
              <a:t>Zulassungsausschuss</a:t>
            </a:r>
          </a:p>
        </p:txBody>
      </p:sp>
    </p:spTree>
    <p:extLst>
      <p:ext uri="{BB962C8B-B14F-4D97-AF65-F5344CB8AC3E}">
        <p14:creationId xmlns:p14="http://schemas.microsoft.com/office/powerpoint/2010/main" val="73284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nhaltsplatzhalter 1"/>
          <p:cNvSpPr>
            <a:spLocks noGrp="1"/>
          </p:cNvSpPr>
          <p:nvPr>
            <p:ph idx="1"/>
          </p:nvPr>
        </p:nvSpPr>
        <p:spPr>
          <a:xfrm>
            <a:off x="611982" y="2240271"/>
            <a:ext cx="8208169" cy="3165619"/>
          </a:xfrm>
        </p:spPr>
        <p:txBody>
          <a:bodyPr/>
          <a:lstStyle/>
          <a:p>
            <a:pPr marL="0" indent="0">
              <a:buNone/>
            </a:pPr>
            <a:r>
              <a:rPr lang="de-DE" altLang="de-DE" dirty="0"/>
              <a:t>Unterschiedliche Praxisformen</a:t>
            </a:r>
          </a:p>
          <a:p>
            <a:pPr marL="0" indent="0">
              <a:buNone/>
            </a:pPr>
            <a:endParaRPr lang="de-DE" dirty="0"/>
          </a:p>
        </p:txBody>
      </p:sp>
      <p:sp>
        <p:nvSpPr>
          <p:cNvPr id="7171" name="Rectangle 2"/>
          <p:cNvSpPr>
            <a:spLocks noGrp="1" noChangeArrowheads="1"/>
          </p:cNvSpPr>
          <p:nvPr>
            <p:ph type="title"/>
          </p:nvPr>
        </p:nvSpPr>
        <p:spPr>
          <a:xfrm>
            <a:off x="645095" y="89874"/>
            <a:ext cx="5454327" cy="746140"/>
          </a:xfrm>
        </p:spPr>
        <p:txBody>
          <a:bodyPr/>
          <a:lstStyle/>
          <a:p>
            <a:r>
              <a:rPr lang="de-DE" altLang="de-DE" dirty="0"/>
              <a:t>Der Weg in die eigene Praxis – </a:t>
            </a:r>
            <a:r>
              <a:rPr lang="de-DE" dirty="0"/>
              <a:t>Vorbereitungsphase</a:t>
            </a:r>
          </a:p>
        </p:txBody>
      </p:sp>
      <p:sp>
        <p:nvSpPr>
          <p:cNvPr id="8" name="Textplatzhalter 7"/>
          <p:cNvSpPr>
            <a:spLocks noGrp="1"/>
          </p:cNvSpPr>
          <p:nvPr>
            <p:ph type="body" sz="quarter" idx="12"/>
          </p:nvPr>
        </p:nvSpPr>
        <p:spPr/>
        <p:txBody>
          <a:bodyPr/>
          <a:lstStyle/>
          <a:p>
            <a:r>
              <a:rPr lang="de-DE" dirty="0"/>
              <a:t>Gründungs- und Praxisformen – Wegweiser in die eigene Praxis</a:t>
            </a:r>
          </a:p>
        </p:txBody>
      </p:sp>
      <p:grpSp>
        <p:nvGrpSpPr>
          <p:cNvPr id="4" name="Gruppieren 3"/>
          <p:cNvGrpSpPr/>
          <p:nvPr/>
        </p:nvGrpSpPr>
        <p:grpSpPr>
          <a:xfrm>
            <a:off x="694080" y="2618911"/>
            <a:ext cx="1766187" cy="2718079"/>
            <a:chOff x="1817493" y="2998643"/>
            <a:chExt cx="1894621" cy="2660112"/>
          </a:xfrm>
        </p:grpSpPr>
        <p:sp>
          <p:nvSpPr>
            <p:cNvPr id="5" name="Abgerundetes Rechteck 4"/>
            <p:cNvSpPr/>
            <p:nvPr/>
          </p:nvSpPr>
          <p:spPr bwMode="auto">
            <a:xfrm>
              <a:off x="1817493" y="2998643"/>
              <a:ext cx="164453" cy="340781"/>
            </a:xfrm>
            <a:prstGeom prst="roundRect">
              <a:avLst/>
            </a:prstGeom>
            <a:solidFill>
              <a:srgbClr val="688B9E">
                <a:alpha val="50000"/>
              </a:srgbClr>
            </a:solidFill>
            <a:ln>
              <a:noFill/>
            </a:ln>
            <a:effectLst/>
          </p:spPr>
          <p:txBody>
            <a:bodyPr vert="horz" wrap="none" lIns="68580" tIns="34290" rIns="68580" bIns="34290" numCol="1" rtlCol="0" anchor="t" anchorCtr="0" compatLnSpc="1">
              <a:prstTxWarp prst="textNoShape">
                <a:avLst/>
              </a:prstTxWarp>
              <a:spAutoFit/>
            </a:bodyPr>
            <a:lstStyle/>
            <a:p>
              <a:pPr eaLnBrk="0" fontAlgn="base" hangingPunct="0">
                <a:spcBef>
                  <a:spcPct val="50000"/>
                </a:spcBef>
                <a:spcAft>
                  <a:spcPct val="0"/>
                </a:spcAft>
              </a:pPr>
              <a:endParaRPr lang="de-DE" sz="1650">
                <a:latin typeface="Arial" panose="020B0604020202020204" pitchFamily="34" charset="0"/>
              </a:endParaRPr>
            </a:p>
          </p:txBody>
        </p:sp>
        <p:sp>
          <p:nvSpPr>
            <p:cNvPr id="6" name="Textfeld 5"/>
            <p:cNvSpPr txBox="1"/>
            <p:nvPr/>
          </p:nvSpPr>
          <p:spPr>
            <a:xfrm>
              <a:off x="2442872" y="5354101"/>
              <a:ext cx="1269242" cy="304654"/>
            </a:xfrm>
            <a:prstGeom prst="rect">
              <a:avLst/>
            </a:prstGeom>
            <a:noFill/>
          </p:spPr>
          <p:txBody>
            <a:bodyPr wrap="square" rtlCol="0">
              <a:spAutoFit/>
            </a:bodyPr>
            <a:lstStyle/>
            <a:p>
              <a:pPr algn="ctr"/>
              <a:r>
                <a:rPr lang="de-DE" sz="1350" b="1" i="1" dirty="0">
                  <a:solidFill>
                    <a:schemeClr val="accent1"/>
                  </a:solidFill>
                </a:rPr>
                <a:t>individuell</a:t>
              </a:r>
            </a:p>
          </p:txBody>
        </p:sp>
      </p:grpSp>
      <p:grpSp>
        <p:nvGrpSpPr>
          <p:cNvPr id="7" name="Gruppieren 6"/>
          <p:cNvGrpSpPr/>
          <p:nvPr/>
        </p:nvGrpSpPr>
        <p:grpSpPr>
          <a:xfrm>
            <a:off x="3121389" y="2716800"/>
            <a:ext cx="1710208" cy="2620190"/>
            <a:chOff x="4421309" y="2998643"/>
            <a:chExt cx="1834570" cy="2660112"/>
          </a:xfrm>
        </p:grpSpPr>
        <p:sp>
          <p:nvSpPr>
            <p:cNvPr id="88" name="Abgerundetes Rechteck 87"/>
            <p:cNvSpPr/>
            <p:nvPr/>
          </p:nvSpPr>
          <p:spPr bwMode="auto">
            <a:xfrm>
              <a:off x="4421309" y="2998643"/>
              <a:ext cx="164453" cy="340781"/>
            </a:xfrm>
            <a:prstGeom prst="roundRect">
              <a:avLst/>
            </a:prstGeom>
            <a:solidFill>
              <a:srgbClr val="9FC9E7">
                <a:alpha val="50000"/>
              </a:srgbClr>
            </a:solidFill>
            <a:ln>
              <a:noFill/>
            </a:ln>
            <a:effectLst/>
          </p:spPr>
          <p:txBody>
            <a:bodyPr vert="horz" wrap="none" lIns="68580" tIns="34290" rIns="68580" bIns="34290" numCol="1" rtlCol="0" anchor="t" anchorCtr="0" compatLnSpc="1">
              <a:prstTxWarp prst="textNoShape">
                <a:avLst/>
              </a:prstTxWarp>
              <a:spAutoFit/>
            </a:bodyPr>
            <a:lstStyle/>
            <a:p>
              <a:pPr eaLnBrk="0" fontAlgn="base" hangingPunct="0">
                <a:spcBef>
                  <a:spcPct val="50000"/>
                </a:spcBef>
                <a:spcAft>
                  <a:spcPct val="0"/>
                </a:spcAft>
              </a:pPr>
              <a:endParaRPr lang="de-DE" sz="1650">
                <a:latin typeface="Arial" panose="020B0604020202020204" pitchFamily="34" charset="0"/>
              </a:endParaRPr>
            </a:p>
          </p:txBody>
        </p:sp>
        <p:sp>
          <p:nvSpPr>
            <p:cNvPr id="90" name="Textfeld 89"/>
            <p:cNvSpPr txBox="1"/>
            <p:nvPr/>
          </p:nvSpPr>
          <p:spPr>
            <a:xfrm>
              <a:off x="4986636" y="5354101"/>
              <a:ext cx="1269243" cy="304654"/>
            </a:xfrm>
            <a:prstGeom prst="rect">
              <a:avLst/>
            </a:prstGeom>
            <a:noFill/>
          </p:spPr>
          <p:txBody>
            <a:bodyPr wrap="square" rtlCol="0">
              <a:spAutoFit/>
            </a:bodyPr>
            <a:lstStyle/>
            <a:p>
              <a:pPr algn="ctr"/>
              <a:r>
                <a:rPr lang="de-DE" sz="1350" b="1" i="1" dirty="0">
                  <a:solidFill>
                    <a:schemeClr val="accent1"/>
                  </a:solidFill>
                </a:rPr>
                <a:t>kooperativ</a:t>
              </a:r>
            </a:p>
          </p:txBody>
        </p:sp>
      </p:grpSp>
      <p:sp>
        <p:nvSpPr>
          <p:cNvPr id="81" name="Abgerundetes Rechteck 80"/>
          <p:cNvSpPr/>
          <p:nvPr/>
        </p:nvSpPr>
        <p:spPr bwMode="auto">
          <a:xfrm>
            <a:off x="1073945" y="3465315"/>
            <a:ext cx="1058592" cy="536317"/>
          </a:xfrm>
          <a:prstGeom prst="roundRect">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br>
              <a:rPr lang="de-DE" sz="900" b="1" dirty="0">
                <a:solidFill>
                  <a:schemeClr val="accent1"/>
                </a:solidFill>
              </a:rPr>
            </a:br>
            <a:r>
              <a:rPr lang="de-DE" sz="900" dirty="0">
                <a:solidFill>
                  <a:schemeClr val="accent1"/>
                </a:solidFill>
              </a:rPr>
              <a:t>Einzelpraxis</a:t>
            </a:r>
            <a:br>
              <a:rPr lang="de-DE" sz="900" dirty="0">
                <a:solidFill>
                  <a:schemeClr val="accent1"/>
                </a:solidFill>
              </a:rPr>
            </a:br>
            <a:endParaRPr lang="de-DE" sz="900" dirty="0">
              <a:solidFill>
                <a:schemeClr val="accent1"/>
              </a:solidFill>
            </a:endParaRPr>
          </a:p>
        </p:txBody>
      </p:sp>
      <p:sp>
        <p:nvSpPr>
          <p:cNvPr id="82" name="Abgerundetes Rechteck 81"/>
          <p:cNvSpPr/>
          <p:nvPr/>
        </p:nvSpPr>
        <p:spPr bwMode="auto">
          <a:xfrm>
            <a:off x="2543138" y="3144381"/>
            <a:ext cx="1068360" cy="383084"/>
          </a:xfrm>
          <a:prstGeom prst="roundRect">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900" dirty="0">
                <a:solidFill>
                  <a:schemeClr val="accent1"/>
                </a:solidFill>
              </a:rPr>
              <a:t>Praxis-</a:t>
            </a:r>
            <a:br>
              <a:rPr lang="de-DE" sz="900" dirty="0">
                <a:solidFill>
                  <a:schemeClr val="accent1"/>
                </a:solidFill>
              </a:rPr>
            </a:br>
            <a:r>
              <a:rPr lang="de-DE" sz="900" dirty="0" err="1">
                <a:solidFill>
                  <a:schemeClr val="accent1"/>
                </a:solidFill>
              </a:rPr>
              <a:t>gemeinschaft</a:t>
            </a:r>
            <a:endParaRPr lang="de-DE" sz="900" dirty="0">
              <a:solidFill>
                <a:schemeClr val="accent1"/>
              </a:solidFill>
            </a:endParaRPr>
          </a:p>
        </p:txBody>
      </p:sp>
      <p:sp>
        <p:nvSpPr>
          <p:cNvPr id="83" name="Abgerundetes Rechteck 82"/>
          <p:cNvSpPr/>
          <p:nvPr/>
        </p:nvSpPr>
        <p:spPr bwMode="auto">
          <a:xfrm>
            <a:off x="3997661" y="2862079"/>
            <a:ext cx="1353878" cy="383084"/>
          </a:xfrm>
          <a:prstGeom prst="roundRect">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900" dirty="0">
                <a:solidFill>
                  <a:schemeClr val="accent1"/>
                </a:solidFill>
              </a:rPr>
              <a:t>Berufsausübungs-gemeinschaft (BAG)</a:t>
            </a:r>
          </a:p>
        </p:txBody>
      </p:sp>
      <p:sp>
        <p:nvSpPr>
          <p:cNvPr id="84" name="Abgerundetes Rechteck 83"/>
          <p:cNvSpPr/>
          <p:nvPr/>
        </p:nvSpPr>
        <p:spPr bwMode="auto">
          <a:xfrm>
            <a:off x="2310187" y="4004672"/>
            <a:ext cx="1577303" cy="536317"/>
          </a:xfrm>
          <a:prstGeom prst="roundRect">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900" dirty="0">
                <a:solidFill>
                  <a:schemeClr val="accent1"/>
                </a:solidFill>
              </a:rPr>
              <a:t>Teil-Berufsausübungs-</a:t>
            </a:r>
            <a:br>
              <a:rPr lang="de-DE" sz="900" dirty="0">
                <a:solidFill>
                  <a:schemeClr val="accent1"/>
                </a:solidFill>
              </a:rPr>
            </a:br>
            <a:r>
              <a:rPr lang="de-DE" sz="900" dirty="0" err="1">
                <a:solidFill>
                  <a:schemeClr val="accent1"/>
                </a:solidFill>
              </a:rPr>
              <a:t>gemeinschaft</a:t>
            </a:r>
            <a:br>
              <a:rPr lang="de-DE" sz="900" dirty="0">
                <a:solidFill>
                  <a:schemeClr val="accent1"/>
                </a:solidFill>
              </a:rPr>
            </a:br>
            <a:r>
              <a:rPr lang="de-DE" sz="900" dirty="0">
                <a:solidFill>
                  <a:schemeClr val="accent1"/>
                </a:solidFill>
              </a:rPr>
              <a:t> (Teil-BAG)</a:t>
            </a:r>
          </a:p>
        </p:txBody>
      </p:sp>
      <p:sp>
        <p:nvSpPr>
          <p:cNvPr id="85" name="Abgerundetes Rechteck 84"/>
          <p:cNvSpPr/>
          <p:nvPr/>
        </p:nvSpPr>
        <p:spPr bwMode="auto">
          <a:xfrm>
            <a:off x="3977355" y="3486749"/>
            <a:ext cx="1374184" cy="536317"/>
          </a:xfrm>
          <a:prstGeom prst="roundRect">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900" dirty="0">
                <a:solidFill>
                  <a:schemeClr val="accent1"/>
                </a:solidFill>
              </a:rPr>
              <a:t>überörtliche</a:t>
            </a:r>
            <a:br>
              <a:rPr lang="de-DE" sz="900" dirty="0">
                <a:solidFill>
                  <a:schemeClr val="accent1"/>
                </a:solidFill>
              </a:rPr>
            </a:br>
            <a:r>
              <a:rPr lang="de-DE" sz="900" dirty="0">
                <a:solidFill>
                  <a:schemeClr val="accent1"/>
                </a:solidFill>
              </a:rPr>
              <a:t>Berufsausübungs-</a:t>
            </a:r>
            <a:br>
              <a:rPr lang="de-DE" sz="900" dirty="0">
                <a:solidFill>
                  <a:schemeClr val="accent1"/>
                </a:solidFill>
              </a:rPr>
            </a:br>
            <a:r>
              <a:rPr lang="de-DE" sz="900" dirty="0" err="1">
                <a:solidFill>
                  <a:schemeClr val="accent1"/>
                </a:solidFill>
              </a:rPr>
              <a:t>gemeinschaft</a:t>
            </a:r>
            <a:r>
              <a:rPr lang="de-DE" sz="900" dirty="0">
                <a:solidFill>
                  <a:schemeClr val="accent1"/>
                </a:solidFill>
              </a:rPr>
              <a:t> (</a:t>
            </a:r>
            <a:r>
              <a:rPr lang="de-DE" sz="900" dirty="0" err="1">
                <a:solidFill>
                  <a:schemeClr val="accent1"/>
                </a:solidFill>
              </a:rPr>
              <a:t>üBAG</a:t>
            </a:r>
            <a:r>
              <a:rPr lang="de-DE" sz="900" dirty="0">
                <a:solidFill>
                  <a:schemeClr val="accent1"/>
                </a:solidFill>
              </a:rPr>
              <a:t>)</a:t>
            </a:r>
          </a:p>
        </p:txBody>
      </p:sp>
      <p:sp>
        <p:nvSpPr>
          <p:cNvPr id="86" name="Abgerundetes Rechteck 85"/>
          <p:cNvSpPr/>
          <p:nvPr/>
        </p:nvSpPr>
        <p:spPr bwMode="auto">
          <a:xfrm>
            <a:off x="3984665" y="4270933"/>
            <a:ext cx="1361230" cy="536317"/>
          </a:xfrm>
          <a:prstGeom prst="roundRect">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900" dirty="0">
                <a:solidFill>
                  <a:schemeClr val="accent1"/>
                </a:solidFill>
              </a:rPr>
              <a:t>Medizinisches Versorgungs-</a:t>
            </a:r>
            <a:br>
              <a:rPr lang="de-DE" sz="900" dirty="0">
                <a:solidFill>
                  <a:schemeClr val="accent1"/>
                </a:solidFill>
              </a:rPr>
            </a:br>
            <a:r>
              <a:rPr lang="de-DE" sz="900" dirty="0" err="1">
                <a:solidFill>
                  <a:schemeClr val="accent1"/>
                </a:solidFill>
              </a:rPr>
              <a:t>zentrum</a:t>
            </a:r>
            <a:r>
              <a:rPr lang="de-DE" sz="900" dirty="0">
                <a:solidFill>
                  <a:schemeClr val="accent1"/>
                </a:solidFill>
              </a:rPr>
              <a:t> (MVZ)</a:t>
            </a:r>
          </a:p>
        </p:txBody>
      </p:sp>
      <p:grpSp>
        <p:nvGrpSpPr>
          <p:cNvPr id="18" name="Gruppieren 17"/>
          <p:cNvGrpSpPr/>
          <p:nvPr/>
        </p:nvGrpSpPr>
        <p:grpSpPr>
          <a:xfrm>
            <a:off x="6019724" y="2618911"/>
            <a:ext cx="2978077" cy="2592287"/>
            <a:chOff x="7317853" y="1484784"/>
            <a:chExt cx="4555723" cy="3978030"/>
          </a:xfrm>
        </p:grpSpPr>
        <p:pic>
          <p:nvPicPr>
            <p:cNvPr id="19" name="Grafik 18"/>
            <p:cNvPicPr>
              <a:picLocks noChangeAspect="1"/>
            </p:cNvPicPr>
            <p:nvPr/>
          </p:nvPicPr>
          <p:blipFill>
            <a:blip r:embed="rId3" cstate="print"/>
            <a:stretch>
              <a:fillRect/>
            </a:stretch>
          </p:blipFill>
          <p:spPr>
            <a:xfrm>
              <a:off x="7317853" y="1484784"/>
              <a:ext cx="4555723" cy="3978030"/>
            </a:xfrm>
            <a:prstGeom prst="rect">
              <a:avLst/>
            </a:prstGeom>
          </p:spPr>
        </p:pic>
        <p:sp>
          <p:nvSpPr>
            <p:cNvPr id="20" name="Rechteck 19"/>
            <p:cNvSpPr/>
            <p:nvPr/>
          </p:nvSpPr>
          <p:spPr>
            <a:xfrm rot="21480000">
              <a:off x="9854270" y="2582631"/>
              <a:ext cx="1863753" cy="336516"/>
            </a:xfrm>
            <a:prstGeom prst="rect">
              <a:avLst/>
            </a:prstGeom>
          </p:spPr>
          <p:txBody>
            <a:bodyPr wrap="square">
              <a:spAutoFit/>
            </a:bodyPr>
            <a:lstStyle/>
            <a:p>
              <a:r>
                <a:rPr lang="de-DE" sz="825" dirty="0"/>
                <a:t>Praxisgemeinschaft</a:t>
              </a:r>
            </a:p>
          </p:txBody>
        </p:sp>
        <p:sp>
          <p:nvSpPr>
            <p:cNvPr id="21" name="Rechteck 20"/>
            <p:cNvSpPr/>
            <p:nvPr/>
          </p:nvSpPr>
          <p:spPr>
            <a:xfrm>
              <a:off x="8833470" y="3172396"/>
              <a:ext cx="606183" cy="779299"/>
            </a:xfrm>
            <a:prstGeom prst="rect">
              <a:avLst/>
            </a:prstGeom>
          </p:spPr>
          <p:txBody>
            <a:bodyPr wrap="none">
              <a:spAutoFit/>
            </a:bodyPr>
            <a:lstStyle/>
            <a:p>
              <a:r>
                <a:rPr lang="de-DE" altLang="de-DE" sz="2700" b="1"/>
                <a:t>?</a:t>
              </a:r>
              <a:endParaRPr lang="de-DE" sz="2700" b="1" dirty="0"/>
            </a:p>
          </p:txBody>
        </p:sp>
        <p:sp>
          <p:nvSpPr>
            <p:cNvPr id="22" name="Rechteck 21"/>
            <p:cNvSpPr/>
            <p:nvPr/>
          </p:nvSpPr>
          <p:spPr>
            <a:xfrm rot="120000">
              <a:off x="8176406" y="2260775"/>
              <a:ext cx="1562488" cy="425073"/>
            </a:xfrm>
            <a:prstGeom prst="rect">
              <a:avLst/>
            </a:prstGeom>
          </p:spPr>
          <p:txBody>
            <a:bodyPr wrap="square">
              <a:spAutoFit/>
            </a:bodyPr>
            <a:lstStyle/>
            <a:p>
              <a:r>
                <a:rPr lang="de-DE" sz="1200" dirty="0"/>
                <a:t>Einzelpraxis</a:t>
              </a:r>
            </a:p>
          </p:txBody>
        </p:sp>
        <p:sp>
          <p:nvSpPr>
            <p:cNvPr id="23" name="Rechteck 22"/>
            <p:cNvSpPr/>
            <p:nvPr/>
          </p:nvSpPr>
          <p:spPr>
            <a:xfrm rot="20940000">
              <a:off x="9860531" y="1819546"/>
              <a:ext cx="1326435" cy="425073"/>
            </a:xfrm>
            <a:prstGeom prst="rect">
              <a:avLst/>
            </a:prstGeom>
          </p:spPr>
          <p:txBody>
            <a:bodyPr wrap="square">
              <a:spAutoFit/>
            </a:bodyPr>
            <a:lstStyle/>
            <a:p>
              <a:pPr algn="ctr"/>
              <a:r>
                <a:rPr lang="de-DE" sz="1200" dirty="0"/>
                <a:t>BAG</a:t>
              </a:r>
            </a:p>
          </p:txBody>
        </p:sp>
        <p:sp>
          <p:nvSpPr>
            <p:cNvPr id="24" name="Rechteck 23"/>
            <p:cNvSpPr/>
            <p:nvPr/>
          </p:nvSpPr>
          <p:spPr>
            <a:xfrm>
              <a:off x="7880484" y="3184588"/>
              <a:ext cx="606183" cy="779299"/>
            </a:xfrm>
            <a:prstGeom prst="rect">
              <a:avLst/>
            </a:prstGeom>
          </p:spPr>
          <p:txBody>
            <a:bodyPr wrap="none">
              <a:spAutoFit/>
            </a:bodyPr>
            <a:lstStyle/>
            <a:p>
              <a:r>
                <a:rPr lang="de-DE" altLang="de-DE" sz="2700" b="1"/>
                <a:t>?</a:t>
              </a:r>
              <a:endParaRPr lang="de-DE" sz="2700" b="1" dirty="0"/>
            </a:p>
          </p:txBody>
        </p:sp>
        <p:sp>
          <p:nvSpPr>
            <p:cNvPr id="25" name="Rechteck 24"/>
            <p:cNvSpPr/>
            <p:nvPr/>
          </p:nvSpPr>
          <p:spPr>
            <a:xfrm rot="16200000">
              <a:off x="8113418" y="3230261"/>
              <a:ext cx="3291643" cy="706234"/>
            </a:xfrm>
            <a:prstGeom prst="rect">
              <a:avLst/>
            </a:prstGeom>
          </p:spPr>
          <p:txBody>
            <a:bodyPr wrap="square">
              <a:spAutoFit/>
            </a:bodyPr>
            <a:lstStyle/>
            <a:p>
              <a:r>
                <a:rPr lang="de-DE" sz="1200" dirty="0"/>
                <a:t>Wegweiser in die eigene Praxis</a:t>
              </a:r>
            </a:p>
          </p:txBody>
        </p:sp>
      </p:grpSp>
    </p:spTree>
    <p:extLst>
      <p:ext uri="{BB962C8B-B14F-4D97-AF65-F5344CB8AC3E}">
        <p14:creationId xmlns:p14="http://schemas.microsoft.com/office/powerpoint/2010/main" val="74673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29842" y="116632"/>
            <a:ext cx="5497296" cy="720080"/>
          </a:xfrm>
        </p:spPr>
        <p:txBody>
          <a:bodyPr/>
          <a:lstStyle/>
          <a:p>
            <a:r>
              <a:rPr lang="de-DE" altLang="de-DE" dirty="0"/>
              <a:t>Der Weg in die eigene Praxis – </a:t>
            </a:r>
            <a:r>
              <a:rPr lang="de-DE" dirty="0"/>
              <a:t>Vorbereitungsphase</a:t>
            </a:r>
          </a:p>
        </p:txBody>
      </p:sp>
      <p:sp>
        <p:nvSpPr>
          <p:cNvPr id="3" name="Textplatzhalter 2"/>
          <p:cNvSpPr>
            <a:spLocks noGrp="1"/>
          </p:cNvSpPr>
          <p:nvPr>
            <p:ph type="body" sz="quarter" idx="12"/>
          </p:nvPr>
        </p:nvSpPr>
        <p:spPr/>
        <p:txBody>
          <a:bodyPr/>
          <a:lstStyle/>
          <a:p>
            <a:r>
              <a:rPr lang="de-DE" dirty="0"/>
              <a:t>Gründungs- und Praxisformen – Unterschiede zwischen den Praxisformen </a:t>
            </a:r>
          </a:p>
        </p:txBody>
      </p:sp>
      <p:grpSp>
        <p:nvGrpSpPr>
          <p:cNvPr id="17" name="Gruppieren 16"/>
          <p:cNvGrpSpPr/>
          <p:nvPr/>
        </p:nvGrpSpPr>
        <p:grpSpPr>
          <a:xfrm>
            <a:off x="568001" y="1507607"/>
            <a:ext cx="2065979" cy="2800280"/>
            <a:chOff x="682625" y="2273050"/>
            <a:chExt cx="2754638" cy="3733706"/>
          </a:xfrm>
        </p:grpSpPr>
        <p:sp>
          <p:nvSpPr>
            <p:cNvPr id="36" name="Abgerundetes Rechteck 35"/>
            <p:cNvSpPr/>
            <p:nvPr/>
          </p:nvSpPr>
          <p:spPr bwMode="auto">
            <a:xfrm>
              <a:off x="682625" y="2991379"/>
              <a:ext cx="2754638" cy="3015377"/>
            </a:xfrm>
            <a:prstGeom prst="roundRect">
              <a:avLst/>
            </a:prstGeom>
            <a:solidFill>
              <a:schemeClr val="accent2">
                <a:alpha val="15000"/>
              </a:schemeClr>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marL="128588" indent="-128588">
                <a:spcAft>
                  <a:spcPts val="450"/>
                </a:spcAft>
                <a:buFont typeface="Arial" panose="020B0604020202020204" pitchFamily="34" charset="0"/>
                <a:buChar char="•"/>
              </a:pPr>
              <a:r>
                <a:rPr lang="de-DE" sz="900" dirty="0"/>
                <a:t>Persönliche Vorstellungen können verwirklicht werden – organisatorisch und medizinisch</a:t>
              </a:r>
            </a:p>
            <a:p>
              <a:pPr marL="128588" indent="-128588">
                <a:spcAft>
                  <a:spcPts val="450"/>
                </a:spcAft>
                <a:buFont typeface="Arial" panose="020B0604020202020204" pitchFamily="34" charset="0"/>
                <a:buChar char="•"/>
              </a:pPr>
              <a:r>
                <a:rPr lang="de-DE" sz="900" dirty="0"/>
                <a:t>Sprechzeiten, Urlaub und auch Arbeitsschwerpunkte werden völlig eigenständig festgelegt</a:t>
              </a:r>
            </a:p>
            <a:p>
              <a:pPr marL="128588" indent="-128588">
                <a:spcAft>
                  <a:spcPts val="450"/>
                </a:spcAft>
                <a:buFont typeface="Arial" panose="020B0604020202020204" pitchFamily="34" charset="0"/>
                <a:buChar char="•"/>
              </a:pPr>
              <a:r>
                <a:rPr lang="de-DE" sz="900" dirty="0"/>
                <a:t>wirtschaftlich unabhängig</a:t>
              </a:r>
            </a:p>
            <a:p>
              <a:pPr marL="128588" indent="-128588">
                <a:spcAft>
                  <a:spcPts val="450"/>
                </a:spcAft>
                <a:buFont typeface="Arial" panose="020B0604020202020204" pitchFamily="34" charset="0"/>
                <a:buChar char="•"/>
              </a:pPr>
              <a:r>
                <a:rPr lang="de-DE" sz="900" b="1" dirty="0"/>
                <a:t>Einzelpraxis ≠ Einzelkampf! </a:t>
              </a:r>
              <a:r>
                <a:rPr lang="de-DE" sz="900" dirty="0"/>
                <a:t>Fachlicher und persönlicher Austausch ist  z.B. in einem Praxisnetz möglich (wird von </a:t>
              </a:r>
              <a:r>
                <a:rPr lang="de-DE" sz="900" dirty="0" err="1"/>
                <a:t>KVen</a:t>
              </a:r>
              <a:r>
                <a:rPr lang="de-DE" sz="900" dirty="0"/>
                <a:t> gefördert).</a:t>
              </a:r>
              <a:endParaRPr lang="de-DE" sz="900" b="1" dirty="0"/>
            </a:p>
          </p:txBody>
        </p:sp>
        <p:grpSp>
          <p:nvGrpSpPr>
            <p:cNvPr id="8" name="Gruppieren 7"/>
            <p:cNvGrpSpPr/>
            <p:nvPr/>
          </p:nvGrpSpPr>
          <p:grpSpPr>
            <a:xfrm>
              <a:off x="684213" y="2273050"/>
              <a:ext cx="1008000" cy="828000"/>
              <a:chOff x="3988705" y="3510989"/>
              <a:chExt cx="1008000" cy="828000"/>
            </a:xfrm>
          </p:grpSpPr>
          <p:sp>
            <p:nvSpPr>
              <p:cNvPr id="13" name="AutoShape 8"/>
              <p:cNvSpPr>
                <a:spLocks noChangeArrowheads="1"/>
              </p:cNvSpPr>
              <p:nvPr>
                <p:custDataLst>
                  <p:tags r:id="rId5"/>
                </p:custDataLst>
              </p:nvPr>
            </p:nvSpPr>
            <p:spPr bwMode="auto">
              <a:xfrm rot="16200000">
                <a:off x="4078705" y="3420989"/>
                <a:ext cx="828000" cy="1008000"/>
              </a:xfrm>
              <a:prstGeom prst="homePlate">
                <a:avLst>
                  <a:gd name="adj" fmla="val 25000"/>
                </a:avLst>
              </a:prstGeom>
              <a:solidFill>
                <a:schemeClr val="bg1"/>
              </a:solidFill>
              <a:ln w="19050">
                <a:solidFill>
                  <a:schemeClr val="accent1"/>
                </a:solidFill>
                <a:miter lim="800000"/>
                <a:headEnd/>
                <a:tailEnd/>
              </a:ln>
              <a:effectLst/>
            </p:spPr>
            <p:txBody>
              <a:bodyPr vert="eaVert" lIns="67500" tIns="0" rIns="0" bIns="0" anchor="b"/>
              <a:lstStyle>
                <a:lvl1pPr>
                  <a:lnSpc>
                    <a:spcPct val="110000"/>
                  </a:lnSpc>
                  <a:spcBef>
                    <a:spcPct val="50000"/>
                  </a:spcBef>
                  <a:defRPr sz="2200">
                    <a:solidFill>
                      <a:schemeClr val="tx1"/>
                    </a:solidFill>
                    <a:latin typeface="Arial" panose="020B0604020202020204" pitchFamily="34" charset="0"/>
                  </a:defRPr>
                </a:lvl1pPr>
                <a:lvl2pPr marL="742950" indent="-28575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2pPr>
                <a:lvl3pPr marL="11430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4pPr>
                <a:lvl5pPr marL="2057400" indent="-228600">
                  <a:lnSpc>
                    <a:spcPct val="115000"/>
                  </a:lnSpc>
                  <a:spcBef>
                    <a:spcPct val="50000"/>
                  </a:spcBef>
                  <a:buClr>
                    <a:schemeClr val="tx1"/>
                  </a:buClr>
                  <a:buChar char="•"/>
                  <a:defRPr sz="2200">
                    <a:solidFill>
                      <a:schemeClr val="tx1"/>
                    </a:solidFill>
                    <a:latin typeface="Arial" panose="020B0604020202020204" pitchFamily="34" charset="0"/>
                  </a:defRPr>
                </a:lvl5pPr>
                <a:lvl6pPr marL="25146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6pPr>
                <a:lvl7pPr marL="29718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7pPr>
                <a:lvl8pPr marL="34290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8pPr>
                <a:lvl9pPr marL="38862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9pPr>
              </a:lstStyle>
              <a:p>
                <a:pPr algn="ctr">
                  <a:lnSpc>
                    <a:spcPct val="100000"/>
                  </a:lnSpc>
                </a:pPr>
                <a:r>
                  <a:rPr lang="de-DE" altLang="de-DE" sz="750" dirty="0">
                    <a:solidFill>
                      <a:schemeClr val="accent1"/>
                    </a:solidFill>
                  </a:rPr>
                  <a:t>Einzelpraxis</a:t>
                </a:r>
              </a:p>
            </p:txBody>
          </p:sp>
          <p:sp>
            <p:nvSpPr>
              <p:cNvPr id="2" name="Textfeld 1"/>
              <p:cNvSpPr txBox="1"/>
              <p:nvPr/>
            </p:nvSpPr>
            <p:spPr>
              <a:xfrm>
                <a:off x="4179065" y="3546988"/>
                <a:ext cx="707887" cy="677108"/>
              </a:xfrm>
              <a:prstGeom prst="rect">
                <a:avLst/>
              </a:prstGeom>
              <a:noFill/>
            </p:spPr>
            <p:txBody>
              <a:bodyPr wrap="none" rtlCol="0">
                <a:spAutoFit/>
              </a:bodyPr>
              <a:lstStyle/>
              <a:p>
                <a:r>
                  <a:rPr lang="de-DE" sz="2700" dirty="0">
                    <a:solidFill>
                      <a:schemeClr val="accent2"/>
                    </a:solidFill>
                    <a:sym typeface="Webdings" panose="05030102010509060703" pitchFamily="18" charset="2"/>
                  </a:rPr>
                  <a:t></a:t>
                </a:r>
                <a:endParaRPr lang="de-DE" sz="2700" dirty="0">
                  <a:solidFill>
                    <a:schemeClr val="accent2"/>
                  </a:solidFill>
                </a:endParaRPr>
              </a:p>
            </p:txBody>
          </p:sp>
        </p:grpSp>
      </p:grpSp>
      <p:grpSp>
        <p:nvGrpSpPr>
          <p:cNvPr id="7168" name="Gruppieren 7167"/>
          <p:cNvGrpSpPr/>
          <p:nvPr/>
        </p:nvGrpSpPr>
        <p:grpSpPr>
          <a:xfrm>
            <a:off x="3241575" y="1618589"/>
            <a:ext cx="2065979" cy="2800281"/>
            <a:chOff x="4158868" y="2271828"/>
            <a:chExt cx="2754638" cy="3733709"/>
          </a:xfrm>
        </p:grpSpPr>
        <p:sp>
          <p:nvSpPr>
            <p:cNvPr id="39" name="Abgerundetes Rechteck 38"/>
            <p:cNvSpPr/>
            <p:nvPr/>
          </p:nvSpPr>
          <p:spPr bwMode="auto">
            <a:xfrm>
              <a:off x="4158868" y="2990159"/>
              <a:ext cx="2754638" cy="3015378"/>
            </a:xfrm>
            <a:prstGeom prst="roundRect">
              <a:avLst/>
            </a:prstGeom>
            <a:solidFill>
              <a:schemeClr val="accent2">
                <a:alpha val="15000"/>
              </a:schemeClr>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marL="128588" indent="-128588">
                <a:spcAft>
                  <a:spcPts val="450"/>
                </a:spcAft>
                <a:buFont typeface="Arial" panose="020B0604020202020204" pitchFamily="34" charset="0"/>
                <a:buChar char="•"/>
              </a:pPr>
              <a:r>
                <a:rPr lang="de-DE" sz="900" dirty="0"/>
                <a:t>Zusammenschluss mit einem oder mehreren anderen Ärzten (gleiche oder unterschiedliche Fachgebiete)</a:t>
              </a:r>
            </a:p>
            <a:p>
              <a:pPr marL="128588" indent="-128588">
                <a:spcAft>
                  <a:spcPts val="450"/>
                </a:spcAft>
                <a:buFont typeface="Arial" panose="020B0604020202020204" pitchFamily="34" charset="0"/>
                <a:buChar char="•"/>
              </a:pPr>
              <a:r>
                <a:rPr lang="de-DE" sz="900" dirty="0"/>
                <a:t>Gemeinsame Nutzung der Praxisräume, medizinischen Geräte und des Fachpersonals </a:t>
              </a:r>
            </a:p>
            <a:p>
              <a:pPr marL="128588" indent="-128588">
                <a:spcAft>
                  <a:spcPts val="450"/>
                </a:spcAft>
                <a:buFont typeface="Arial" panose="020B0604020202020204" pitchFamily="34" charset="0"/>
                <a:buChar char="•"/>
              </a:pPr>
              <a:r>
                <a:rPr lang="de-DE" sz="900" dirty="0"/>
                <a:t>Einfacher fachlicher Austausch mit Kollegen, Möglichkeit zur Teamarbeit</a:t>
              </a:r>
            </a:p>
            <a:p>
              <a:pPr marL="128588" indent="-128588">
                <a:spcAft>
                  <a:spcPts val="450"/>
                </a:spcAft>
                <a:buFont typeface="Arial" panose="020B0604020202020204" pitchFamily="34" charset="0"/>
                <a:buChar char="•"/>
              </a:pPr>
              <a:r>
                <a:rPr lang="de-DE" sz="900" dirty="0"/>
                <a:t>Jeder Arzt führt seinen eigenen Patientenstamm, abgerechnet wird getrennt.</a:t>
              </a:r>
            </a:p>
          </p:txBody>
        </p:sp>
        <p:grpSp>
          <p:nvGrpSpPr>
            <p:cNvPr id="6" name="Gruppieren 5"/>
            <p:cNvGrpSpPr/>
            <p:nvPr/>
          </p:nvGrpSpPr>
          <p:grpSpPr>
            <a:xfrm>
              <a:off x="4158868" y="2271828"/>
              <a:ext cx="1246317" cy="828000"/>
              <a:chOff x="6247958" y="3538493"/>
              <a:chExt cx="1246317" cy="828000"/>
            </a:xfrm>
          </p:grpSpPr>
          <p:sp>
            <p:nvSpPr>
              <p:cNvPr id="14" name="AutoShape 8"/>
              <p:cNvSpPr>
                <a:spLocks noChangeArrowheads="1"/>
              </p:cNvSpPr>
              <p:nvPr>
                <p:custDataLst>
                  <p:tags r:id="rId2"/>
                </p:custDataLst>
              </p:nvPr>
            </p:nvSpPr>
            <p:spPr bwMode="auto">
              <a:xfrm rot="16200000">
                <a:off x="6451358" y="3335093"/>
                <a:ext cx="828000" cy="1234800"/>
              </a:xfrm>
              <a:prstGeom prst="homePlate">
                <a:avLst>
                  <a:gd name="adj" fmla="val 25000"/>
                </a:avLst>
              </a:prstGeom>
              <a:solidFill>
                <a:schemeClr val="bg1"/>
              </a:solidFill>
              <a:ln w="19050">
                <a:solidFill>
                  <a:schemeClr val="accent1"/>
                </a:solidFill>
                <a:miter lim="800000"/>
                <a:headEnd/>
                <a:tailEnd/>
              </a:ln>
              <a:effectLst/>
            </p:spPr>
            <p:txBody>
              <a:bodyPr vert="eaVert" lIns="67500" tIns="0" rIns="0" bIns="0" anchor="b"/>
              <a:lstStyle>
                <a:lvl1pPr>
                  <a:lnSpc>
                    <a:spcPct val="110000"/>
                  </a:lnSpc>
                  <a:spcBef>
                    <a:spcPct val="50000"/>
                  </a:spcBef>
                  <a:defRPr sz="2200">
                    <a:solidFill>
                      <a:schemeClr val="tx1"/>
                    </a:solidFill>
                    <a:latin typeface="Arial" panose="020B0604020202020204" pitchFamily="34" charset="0"/>
                  </a:defRPr>
                </a:lvl1pPr>
                <a:lvl2pPr marL="742950" indent="-28575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2pPr>
                <a:lvl3pPr marL="11430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4pPr>
                <a:lvl5pPr marL="2057400" indent="-228600">
                  <a:lnSpc>
                    <a:spcPct val="115000"/>
                  </a:lnSpc>
                  <a:spcBef>
                    <a:spcPct val="50000"/>
                  </a:spcBef>
                  <a:buClr>
                    <a:schemeClr val="tx1"/>
                  </a:buClr>
                  <a:buChar char="•"/>
                  <a:defRPr sz="2200">
                    <a:solidFill>
                      <a:schemeClr val="tx1"/>
                    </a:solidFill>
                    <a:latin typeface="Arial" panose="020B0604020202020204" pitchFamily="34" charset="0"/>
                  </a:defRPr>
                </a:lvl5pPr>
                <a:lvl6pPr marL="25146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6pPr>
                <a:lvl7pPr marL="29718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7pPr>
                <a:lvl8pPr marL="34290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8pPr>
                <a:lvl9pPr marL="38862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9pPr>
              </a:lstStyle>
              <a:p>
                <a:pPr algn="ctr">
                  <a:lnSpc>
                    <a:spcPct val="100000"/>
                  </a:lnSpc>
                </a:pPr>
                <a:r>
                  <a:rPr lang="de-DE" altLang="de-DE" sz="750" dirty="0">
                    <a:solidFill>
                      <a:schemeClr val="accent1"/>
                    </a:solidFill>
                  </a:rPr>
                  <a:t>Praxisgemeinschaft</a:t>
                </a:r>
              </a:p>
            </p:txBody>
          </p:sp>
          <p:grpSp>
            <p:nvGrpSpPr>
              <p:cNvPr id="5" name="Gruppieren 4"/>
              <p:cNvGrpSpPr/>
              <p:nvPr/>
            </p:nvGrpSpPr>
            <p:grpSpPr>
              <a:xfrm>
                <a:off x="6283269" y="3560844"/>
                <a:ext cx="707887" cy="677107"/>
                <a:chOff x="6449593" y="2664092"/>
                <a:chExt cx="707887" cy="677107"/>
              </a:xfrm>
            </p:grpSpPr>
            <p:sp>
              <p:nvSpPr>
                <p:cNvPr id="15" name="AutoShape 8"/>
                <p:cNvSpPr>
                  <a:spLocks noChangeArrowheads="1"/>
                </p:cNvSpPr>
                <p:nvPr>
                  <p:custDataLst>
                    <p:tags r:id="rId4"/>
                  </p:custDataLst>
                </p:nvPr>
              </p:nvSpPr>
              <p:spPr bwMode="auto">
                <a:xfrm rot="16200000">
                  <a:off x="6540488" y="2753290"/>
                  <a:ext cx="464543" cy="467937"/>
                </a:xfrm>
                <a:prstGeom prst="homePlate">
                  <a:avLst>
                    <a:gd name="adj" fmla="val 25000"/>
                  </a:avLst>
                </a:prstGeom>
                <a:noFill/>
                <a:ln w="19050">
                  <a:solidFill>
                    <a:srgbClr val="86AFB1"/>
                  </a:solidFill>
                  <a:miter lim="800000"/>
                  <a:headEnd/>
                  <a:tailEnd/>
                </a:ln>
                <a:effectLst/>
              </p:spPr>
              <p:txBody>
                <a:bodyPr vert="eaVert" lIns="67500" tIns="0" rIns="0" bIns="0" anchor="b"/>
                <a:lstStyle>
                  <a:lvl1pPr>
                    <a:lnSpc>
                      <a:spcPct val="110000"/>
                    </a:lnSpc>
                    <a:spcBef>
                      <a:spcPct val="50000"/>
                    </a:spcBef>
                    <a:defRPr sz="2200">
                      <a:solidFill>
                        <a:schemeClr val="tx1"/>
                      </a:solidFill>
                      <a:latin typeface="Arial" panose="020B0604020202020204" pitchFamily="34" charset="0"/>
                    </a:defRPr>
                  </a:lvl1pPr>
                  <a:lvl2pPr marL="742950" indent="-28575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2pPr>
                  <a:lvl3pPr marL="11430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4pPr>
                  <a:lvl5pPr marL="2057400" indent="-228600">
                    <a:lnSpc>
                      <a:spcPct val="115000"/>
                    </a:lnSpc>
                    <a:spcBef>
                      <a:spcPct val="50000"/>
                    </a:spcBef>
                    <a:buClr>
                      <a:schemeClr val="tx1"/>
                    </a:buClr>
                    <a:buChar char="•"/>
                    <a:defRPr sz="2200">
                      <a:solidFill>
                        <a:schemeClr val="tx1"/>
                      </a:solidFill>
                      <a:latin typeface="Arial" panose="020B0604020202020204" pitchFamily="34" charset="0"/>
                    </a:defRPr>
                  </a:lvl5pPr>
                  <a:lvl6pPr marL="25146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6pPr>
                  <a:lvl7pPr marL="29718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7pPr>
                  <a:lvl8pPr marL="34290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8pPr>
                  <a:lvl9pPr marL="38862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9pPr>
                </a:lstStyle>
                <a:p>
                  <a:pPr algn="ctr">
                    <a:lnSpc>
                      <a:spcPct val="100000"/>
                    </a:lnSpc>
                  </a:pPr>
                  <a:endParaRPr lang="de-DE" altLang="de-DE" sz="750" dirty="0">
                    <a:solidFill>
                      <a:schemeClr val="accent2"/>
                    </a:solidFill>
                  </a:endParaRPr>
                </a:p>
              </p:txBody>
            </p:sp>
            <p:sp>
              <p:nvSpPr>
                <p:cNvPr id="16" name="Textfeld 15"/>
                <p:cNvSpPr txBox="1"/>
                <p:nvPr/>
              </p:nvSpPr>
              <p:spPr>
                <a:xfrm>
                  <a:off x="6449593" y="2664092"/>
                  <a:ext cx="707887" cy="677107"/>
                </a:xfrm>
                <a:prstGeom prst="rect">
                  <a:avLst/>
                </a:prstGeom>
                <a:noFill/>
              </p:spPr>
              <p:txBody>
                <a:bodyPr wrap="none" rtlCol="0">
                  <a:spAutoFit/>
                </a:bodyPr>
                <a:lstStyle/>
                <a:p>
                  <a:r>
                    <a:rPr lang="de-DE" sz="2700" dirty="0">
                      <a:solidFill>
                        <a:schemeClr val="accent2"/>
                      </a:solidFill>
                      <a:sym typeface="Webdings" panose="05030102010509060703" pitchFamily="18" charset="2"/>
                    </a:rPr>
                    <a:t></a:t>
                  </a:r>
                  <a:endParaRPr lang="de-DE" sz="2700" dirty="0">
                    <a:solidFill>
                      <a:schemeClr val="accent2"/>
                    </a:solidFill>
                  </a:endParaRPr>
                </a:p>
              </p:txBody>
            </p:sp>
          </p:grpSp>
          <p:grpSp>
            <p:nvGrpSpPr>
              <p:cNvPr id="18" name="Gruppieren 17"/>
              <p:cNvGrpSpPr/>
              <p:nvPr/>
            </p:nvGrpSpPr>
            <p:grpSpPr>
              <a:xfrm>
                <a:off x="6786388" y="3560844"/>
                <a:ext cx="707887" cy="677107"/>
                <a:chOff x="6449593" y="2664092"/>
                <a:chExt cx="707887" cy="677107"/>
              </a:xfrm>
            </p:grpSpPr>
            <p:sp>
              <p:nvSpPr>
                <p:cNvPr id="19" name="AutoShape 8"/>
                <p:cNvSpPr>
                  <a:spLocks noChangeArrowheads="1"/>
                </p:cNvSpPr>
                <p:nvPr>
                  <p:custDataLst>
                    <p:tags r:id="rId3"/>
                  </p:custDataLst>
                </p:nvPr>
              </p:nvSpPr>
              <p:spPr bwMode="auto">
                <a:xfrm rot="16200000">
                  <a:off x="6540488" y="2753290"/>
                  <a:ext cx="464543" cy="467937"/>
                </a:xfrm>
                <a:prstGeom prst="homePlate">
                  <a:avLst>
                    <a:gd name="adj" fmla="val 25000"/>
                  </a:avLst>
                </a:prstGeom>
                <a:noFill/>
                <a:ln w="19050">
                  <a:solidFill>
                    <a:srgbClr val="86AFB1"/>
                  </a:solidFill>
                  <a:miter lim="800000"/>
                  <a:headEnd/>
                  <a:tailEnd/>
                </a:ln>
                <a:effectLst/>
              </p:spPr>
              <p:txBody>
                <a:bodyPr vert="eaVert" lIns="67500" tIns="0" rIns="0" bIns="0" anchor="b"/>
                <a:lstStyle>
                  <a:lvl1pPr>
                    <a:lnSpc>
                      <a:spcPct val="110000"/>
                    </a:lnSpc>
                    <a:spcBef>
                      <a:spcPct val="50000"/>
                    </a:spcBef>
                    <a:defRPr sz="2200">
                      <a:solidFill>
                        <a:schemeClr val="tx1"/>
                      </a:solidFill>
                      <a:latin typeface="Arial" panose="020B0604020202020204" pitchFamily="34" charset="0"/>
                    </a:defRPr>
                  </a:lvl1pPr>
                  <a:lvl2pPr marL="742950" indent="-28575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2pPr>
                  <a:lvl3pPr marL="11430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4pPr>
                  <a:lvl5pPr marL="2057400" indent="-228600">
                    <a:lnSpc>
                      <a:spcPct val="115000"/>
                    </a:lnSpc>
                    <a:spcBef>
                      <a:spcPct val="50000"/>
                    </a:spcBef>
                    <a:buClr>
                      <a:schemeClr val="tx1"/>
                    </a:buClr>
                    <a:buChar char="•"/>
                    <a:defRPr sz="2200">
                      <a:solidFill>
                        <a:schemeClr val="tx1"/>
                      </a:solidFill>
                      <a:latin typeface="Arial" panose="020B0604020202020204" pitchFamily="34" charset="0"/>
                    </a:defRPr>
                  </a:lvl5pPr>
                  <a:lvl6pPr marL="25146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6pPr>
                  <a:lvl7pPr marL="29718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7pPr>
                  <a:lvl8pPr marL="34290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8pPr>
                  <a:lvl9pPr marL="38862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9pPr>
                </a:lstStyle>
                <a:p>
                  <a:pPr algn="ctr">
                    <a:lnSpc>
                      <a:spcPct val="100000"/>
                    </a:lnSpc>
                  </a:pPr>
                  <a:endParaRPr lang="de-DE" altLang="de-DE" sz="750" dirty="0">
                    <a:solidFill>
                      <a:schemeClr val="accent2"/>
                    </a:solidFill>
                  </a:endParaRPr>
                </a:p>
              </p:txBody>
            </p:sp>
            <p:sp>
              <p:nvSpPr>
                <p:cNvPr id="20" name="Textfeld 19"/>
                <p:cNvSpPr txBox="1"/>
                <p:nvPr/>
              </p:nvSpPr>
              <p:spPr>
                <a:xfrm>
                  <a:off x="6449593" y="2664092"/>
                  <a:ext cx="707887" cy="677107"/>
                </a:xfrm>
                <a:prstGeom prst="rect">
                  <a:avLst/>
                </a:prstGeom>
                <a:noFill/>
              </p:spPr>
              <p:txBody>
                <a:bodyPr wrap="none" rtlCol="0">
                  <a:spAutoFit/>
                </a:bodyPr>
                <a:lstStyle/>
                <a:p>
                  <a:r>
                    <a:rPr lang="de-DE" sz="2700" dirty="0">
                      <a:solidFill>
                        <a:schemeClr val="accent2"/>
                      </a:solidFill>
                      <a:sym typeface="Webdings" panose="05030102010509060703" pitchFamily="18" charset="2"/>
                    </a:rPr>
                    <a:t></a:t>
                  </a:r>
                  <a:endParaRPr lang="de-DE" sz="2700" dirty="0">
                    <a:solidFill>
                      <a:schemeClr val="accent2"/>
                    </a:solidFill>
                  </a:endParaRPr>
                </a:p>
              </p:txBody>
            </p:sp>
          </p:grpSp>
        </p:grpSp>
      </p:grpSp>
      <p:grpSp>
        <p:nvGrpSpPr>
          <p:cNvPr id="7169" name="Gruppieren 7168"/>
          <p:cNvGrpSpPr/>
          <p:nvPr/>
        </p:nvGrpSpPr>
        <p:grpSpPr>
          <a:xfrm>
            <a:off x="6127137" y="1703522"/>
            <a:ext cx="2065979" cy="2911413"/>
            <a:chOff x="6623910" y="2204865"/>
            <a:chExt cx="2754638" cy="3881884"/>
          </a:xfrm>
        </p:grpSpPr>
        <p:sp>
          <p:nvSpPr>
            <p:cNvPr id="42" name="Abgerundetes Rechteck 41"/>
            <p:cNvSpPr/>
            <p:nvPr/>
          </p:nvSpPr>
          <p:spPr bwMode="auto">
            <a:xfrm>
              <a:off x="6623910" y="2990158"/>
              <a:ext cx="2754638" cy="3096591"/>
            </a:xfrm>
            <a:prstGeom prst="roundRect">
              <a:avLst/>
            </a:prstGeom>
            <a:solidFill>
              <a:schemeClr val="accent2">
                <a:alpha val="15000"/>
              </a:schemeClr>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marL="128588" indent="-128588">
                <a:spcAft>
                  <a:spcPts val="450"/>
                </a:spcAft>
                <a:buFont typeface="Arial" panose="020B0604020202020204" pitchFamily="34" charset="0"/>
                <a:buChar char="•"/>
              </a:pPr>
              <a:r>
                <a:rPr lang="de-DE" sz="900" dirty="0"/>
                <a:t>Ärzte derselben oder verschiedener Fachrichtungen arbeiten und wirtschaften in Gemeinschaftspraxis (BAG) zusammen. </a:t>
              </a:r>
            </a:p>
            <a:p>
              <a:pPr marL="128588" indent="-128588">
                <a:spcAft>
                  <a:spcPts val="450"/>
                </a:spcAft>
                <a:buFont typeface="Arial" panose="020B0604020202020204" pitchFamily="34" charset="0"/>
                <a:buChar char="•"/>
              </a:pPr>
              <a:r>
                <a:rPr lang="de-DE" sz="900" dirty="0"/>
                <a:t>Räumlichkeiten und Kosten werden geteilt, Patienten werden gemeinsam behandelt. </a:t>
              </a:r>
            </a:p>
            <a:p>
              <a:pPr marL="128588" indent="-128588">
                <a:spcAft>
                  <a:spcPts val="450"/>
                </a:spcAft>
                <a:buFont typeface="Arial" panose="020B0604020202020204" pitchFamily="34" charset="0"/>
                <a:buChar char="•"/>
              </a:pPr>
              <a:r>
                <a:rPr lang="de-DE" sz="900" dirty="0"/>
                <a:t>Trotz wirtschaftlicher und organisatorischer Einheit und gemeinsamer Abrechnung, arbeitet jeder Arzt eigen-verantwortlich und medizinisch unabhängig. </a:t>
              </a:r>
            </a:p>
          </p:txBody>
        </p:sp>
        <p:grpSp>
          <p:nvGrpSpPr>
            <p:cNvPr id="9" name="Gruppieren 8"/>
            <p:cNvGrpSpPr/>
            <p:nvPr/>
          </p:nvGrpSpPr>
          <p:grpSpPr>
            <a:xfrm>
              <a:off x="6623913" y="2204865"/>
              <a:ext cx="1641224" cy="894964"/>
              <a:chOff x="3423724" y="4989443"/>
              <a:chExt cx="1641224" cy="894964"/>
            </a:xfrm>
          </p:grpSpPr>
          <p:sp>
            <p:nvSpPr>
              <p:cNvPr id="24" name="AutoShape 8"/>
              <p:cNvSpPr>
                <a:spLocks noChangeArrowheads="1"/>
              </p:cNvSpPr>
              <p:nvPr>
                <p:custDataLst>
                  <p:tags r:id="rId1"/>
                </p:custDataLst>
              </p:nvPr>
            </p:nvSpPr>
            <p:spPr bwMode="auto">
              <a:xfrm rot="16200000">
                <a:off x="3830336" y="4649795"/>
                <a:ext cx="828000" cy="1641224"/>
              </a:xfrm>
              <a:prstGeom prst="homePlate">
                <a:avLst>
                  <a:gd name="adj" fmla="val 25000"/>
                </a:avLst>
              </a:prstGeom>
              <a:solidFill>
                <a:schemeClr val="bg1"/>
              </a:solidFill>
              <a:ln w="19050">
                <a:solidFill>
                  <a:schemeClr val="accent1"/>
                </a:solidFill>
                <a:miter lim="800000"/>
                <a:headEnd/>
                <a:tailEnd/>
              </a:ln>
              <a:effectLst/>
            </p:spPr>
            <p:txBody>
              <a:bodyPr vert="eaVert" lIns="67500" tIns="0" rIns="0" bIns="0" anchor="b"/>
              <a:lstStyle>
                <a:lvl1pPr>
                  <a:lnSpc>
                    <a:spcPct val="110000"/>
                  </a:lnSpc>
                  <a:spcBef>
                    <a:spcPct val="50000"/>
                  </a:spcBef>
                  <a:defRPr sz="2200">
                    <a:solidFill>
                      <a:schemeClr val="tx1"/>
                    </a:solidFill>
                    <a:latin typeface="Arial" panose="020B0604020202020204" pitchFamily="34" charset="0"/>
                  </a:defRPr>
                </a:lvl1pPr>
                <a:lvl2pPr marL="742950" indent="-28575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2pPr>
                <a:lvl3pPr marL="11430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4pPr>
                <a:lvl5pPr marL="2057400" indent="-228600">
                  <a:lnSpc>
                    <a:spcPct val="115000"/>
                  </a:lnSpc>
                  <a:spcBef>
                    <a:spcPct val="50000"/>
                  </a:spcBef>
                  <a:buClr>
                    <a:schemeClr val="tx1"/>
                  </a:buClr>
                  <a:buChar char="•"/>
                  <a:defRPr sz="2200">
                    <a:solidFill>
                      <a:schemeClr val="tx1"/>
                    </a:solidFill>
                    <a:latin typeface="Arial" panose="020B0604020202020204" pitchFamily="34" charset="0"/>
                  </a:defRPr>
                </a:lvl5pPr>
                <a:lvl6pPr marL="25146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6pPr>
                <a:lvl7pPr marL="29718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7pPr>
                <a:lvl8pPr marL="34290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8pPr>
                <a:lvl9pPr marL="38862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9pPr>
              </a:lstStyle>
              <a:p>
                <a:pPr algn="ctr">
                  <a:lnSpc>
                    <a:spcPct val="100000"/>
                  </a:lnSpc>
                </a:pPr>
                <a:r>
                  <a:rPr lang="de-DE" altLang="de-DE" sz="750" dirty="0">
                    <a:solidFill>
                      <a:schemeClr val="accent1"/>
                    </a:solidFill>
                  </a:rPr>
                  <a:t>Berufsausübungs-gemeinschaft (BAG)</a:t>
                </a:r>
              </a:p>
            </p:txBody>
          </p:sp>
          <p:sp>
            <p:nvSpPr>
              <p:cNvPr id="31" name="Textfeld 30"/>
              <p:cNvSpPr txBox="1"/>
              <p:nvPr/>
            </p:nvSpPr>
            <p:spPr>
              <a:xfrm>
                <a:off x="3812967" y="4989443"/>
                <a:ext cx="707887" cy="677108"/>
              </a:xfrm>
              <a:prstGeom prst="rect">
                <a:avLst/>
              </a:prstGeom>
              <a:noFill/>
            </p:spPr>
            <p:txBody>
              <a:bodyPr wrap="none" rtlCol="0">
                <a:spAutoFit/>
              </a:bodyPr>
              <a:lstStyle/>
              <a:p>
                <a:r>
                  <a:rPr lang="de-DE" sz="2700" dirty="0">
                    <a:solidFill>
                      <a:schemeClr val="accent2"/>
                    </a:solidFill>
                    <a:sym typeface="Webdings" panose="05030102010509060703" pitchFamily="18" charset="2"/>
                  </a:rPr>
                  <a:t></a:t>
                </a:r>
                <a:endParaRPr lang="de-DE" sz="2700" dirty="0">
                  <a:solidFill>
                    <a:schemeClr val="accent2"/>
                  </a:solidFill>
                </a:endParaRPr>
              </a:p>
            </p:txBody>
          </p:sp>
          <p:sp>
            <p:nvSpPr>
              <p:cNvPr id="32" name="Textfeld 31"/>
              <p:cNvSpPr txBox="1"/>
              <p:nvPr/>
            </p:nvSpPr>
            <p:spPr>
              <a:xfrm>
                <a:off x="4056452" y="4989443"/>
                <a:ext cx="707887" cy="677108"/>
              </a:xfrm>
              <a:prstGeom prst="rect">
                <a:avLst/>
              </a:prstGeom>
              <a:noFill/>
            </p:spPr>
            <p:txBody>
              <a:bodyPr wrap="none" rtlCol="0">
                <a:spAutoFit/>
              </a:bodyPr>
              <a:lstStyle/>
              <a:p>
                <a:r>
                  <a:rPr lang="de-DE" sz="2700" dirty="0">
                    <a:solidFill>
                      <a:schemeClr val="accent2"/>
                    </a:solidFill>
                    <a:sym typeface="Webdings" panose="05030102010509060703" pitchFamily="18" charset="2"/>
                  </a:rPr>
                  <a:t></a:t>
                </a:r>
                <a:endParaRPr lang="de-DE" sz="2700" dirty="0">
                  <a:solidFill>
                    <a:schemeClr val="accent2"/>
                  </a:solidFill>
                </a:endParaRPr>
              </a:p>
            </p:txBody>
          </p:sp>
        </p:grpSp>
      </p:grpSp>
      <p:sp>
        <p:nvSpPr>
          <p:cNvPr id="4" name="Abgerundetes Rechteck 3"/>
          <p:cNvSpPr/>
          <p:nvPr/>
        </p:nvSpPr>
        <p:spPr bwMode="auto">
          <a:xfrm rot="20311036">
            <a:off x="676916" y="5219983"/>
            <a:ext cx="1917443" cy="280928"/>
          </a:xfrm>
          <a:prstGeom prst="roundRect">
            <a:avLst/>
          </a:prstGeom>
          <a:solidFill>
            <a:schemeClr val="bg1">
              <a:alpha val="90000"/>
            </a:schemeClr>
          </a:solidFill>
          <a:ln w="25400" cap="flat" cmpd="dbl" algn="ctr">
            <a:solidFill>
              <a:srgbClr val="E07E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1200" dirty="0" err="1">
                <a:solidFill>
                  <a:srgbClr val="E07E00"/>
                </a:solidFill>
              </a:rPr>
              <a:t>eigener:e</a:t>
            </a:r>
            <a:r>
              <a:rPr lang="de-DE" sz="1200" dirty="0">
                <a:solidFill>
                  <a:srgbClr val="E07E00"/>
                </a:solidFill>
              </a:rPr>
              <a:t> Chefin</a:t>
            </a:r>
          </a:p>
        </p:txBody>
      </p:sp>
      <p:sp>
        <p:nvSpPr>
          <p:cNvPr id="33" name="Abgerundetes Rechteck 32"/>
          <p:cNvSpPr/>
          <p:nvPr/>
        </p:nvSpPr>
        <p:spPr bwMode="auto">
          <a:xfrm rot="20311036">
            <a:off x="3107027" y="5043312"/>
            <a:ext cx="1912444" cy="485239"/>
          </a:xfrm>
          <a:prstGeom prst="roundRect">
            <a:avLst/>
          </a:prstGeom>
          <a:solidFill>
            <a:schemeClr val="bg1">
              <a:alpha val="90000"/>
            </a:schemeClr>
          </a:solidFill>
          <a:ln w="25400" cap="flat" cmpd="dbl" algn="ctr">
            <a:solidFill>
              <a:srgbClr val="E07E00"/>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1200" dirty="0">
                <a:solidFill>
                  <a:srgbClr val="E07E00"/>
                </a:solidFill>
              </a:rPr>
              <a:t>eigene Patienten,</a:t>
            </a:r>
            <a:br>
              <a:rPr lang="de-DE" sz="1200" dirty="0">
                <a:solidFill>
                  <a:srgbClr val="E07E00"/>
                </a:solidFill>
              </a:rPr>
            </a:br>
            <a:r>
              <a:rPr lang="de-DE" sz="1200" dirty="0">
                <a:solidFill>
                  <a:srgbClr val="E07E00"/>
                </a:solidFill>
              </a:rPr>
              <a:t>gemeinsame Ressourcen</a:t>
            </a:r>
          </a:p>
        </p:txBody>
      </p:sp>
      <p:sp>
        <p:nvSpPr>
          <p:cNvPr id="34" name="Abgerundetes Rechteck 33"/>
          <p:cNvSpPr/>
          <p:nvPr/>
        </p:nvSpPr>
        <p:spPr bwMode="auto">
          <a:xfrm rot="20311036">
            <a:off x="5997519" y="5029599"/>
            <a:ext cx="1913490" cy="485239"/>
          </a:xfrm>
          <a:prstGeom prst="roundRect">
            <a:avLst/>
          </a:prstGeom>
          <a:solidFill>
            <a:schemeClr val="bg1">
              <a:alpha val="90000"/>
            </a:schemeClr>
          </a:solidFill>
          <a:ln w="25400" cap="flat" cmpd="dbl" algn="ctr">
            <a:solidFill>
              <a:srgbClr val="E07E00"/>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1200" dirty="0">
                <a:solidFill>
                  <a:srgbClr val="E07E00"/>
                </a:solidFill>
              </a:rPr>
              <a:t>eigenverantwortliches </a:t>
            </a:r>
            <a:br>
              <a:rPr lang="de-DE" sz="1200" dirty="0">
                <a:solidFill>
                  <a:srgbClr val="E07E00"/>
                </a:solidFill>
              </a:rPr>
            </a:br>
            <a:r>
              <a:rPr lang="de-DE" sz="1200" dirty="0">
                <a:solidFill>
                  <a:srgbClr val="E07E00"/>
                </a:solidFill>
              </a:rPr>
              <a:t>Arbeiten in starkem Team</a:t>
            </a:r>
          </a:p>
        </p:txBody>
      </p:sp>
    </p:spTree>
    <p:extLst>
      <p:ext uri="{BB962C8B-B14F-4D97-AF65-F5344CB8AC3E}">
        <p14:creationId xmlns:p14="http://schemas.microsoft.com/office/powerpoint/2010/main" val="256950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a:xfrm>
            <a:off x="629841" y="116632"/>
            <a:ext cx="5454327" cy="700590"/>
          </a:xfrm>
        </p:spPr>
        <p:txBody>
          <a:bodyPr/>
          <a:lstStyle/>
          <a:p>
            <a:r>
              <a:rPr lang="de-DE" altLang="de-DE" dirty="0"/>
              <a:t>Der Weg in die eigene Praxis – </a:t>
            </a:r>
            <a:r>
              <a:rPr lang="de-DE" dirty="0"/>
              <a:t>Vorbereitungsphase</a:t>
            </a:r>
          </a:p>
        </p:txBody>
      </p:sp>
      <p:sp>
        <p:nvSpPr>
          <p:cNvPr id="6" name="Textplatzhalter 5"/>
          <p:cNvSpPr>
            <a:spLocks noGrp="1"/>
          </p:cNvSpPr>
          <p:nvPr>
            <p:ph type="body" sz="quarter" idx="12"/>
          </p:nvPr>
        </p:nvSpPr>
        <p:spPr/>
        <p:txBody>
          <a:bodyPr/>
          <a:lstStyle/>
          <a:p>
            <a:r>
              <a:rPr lang="de-DE" dirty="0"/>
              <a:t>Gründungs- und Praxisformen – Neugründung oder Übernahme?</a:t>
            </a:r>
          </a:p>
        </p:txBody>
      </p:sp>
      <p:sp>
        <p:nvSpPr>
          <p:cNvPr id="33" name="Freeform 11"/>
          <p:cNvSpPr>
            <a:spLocks noChangeAspect="1" noEditPoints="1"/>
          </p:cNvSpPr>
          <p:nvPr/>
        </p:nvSpPr>
        <p:spPr bwMode="gray">
          <a:xfrm>
            <a:off x="4512936" y="2942946"/>
            <a:ext cx="568359" cy="1985159"/>
          </a:xfrm>
          <a:custGeom>
            <a:avLst/>
            <a:gdLst>
              <a:gd name="T0" fmla="*/ 0 w 785"/>
              <a:gd name="T1" fmla="*/ 0 h 2529"/>
              <a:gd name="T2" fmla="*/ 0 w 785"/>
              <a:gd name="T3" fmla="*/ 0 h 2529"/>
              <a:gd name="T4" fmla="*/ 0 w 785"/>
              <a:gd name="T5" fmla="*/ 0 h 2529"/>
              <a:gd name="T6" fmla="*/ 0 w 785"/>
              <a:gd name="T7" fmla="*/ 0 h 2529"/>
              <a:gd name="T8" fmla="*/ 0 w 785"/>
              <a:gd name="T9" fmla="*/ 0 h 2529"/>
              <a:gd name="T10" fmla="*/ 0 w 785"/>
              <a:gd name="T11" fmla="*/ 0 h 2529"/>
              <a:gd name="T12" fmla="*/ 0 w 785"/>
              <a:gd name="T13" fmla="*/ 0 h 2529"/>
              <a:gd name="T14" fmla="*/ 0 w 785"/>
              <a:gd name="T15" fmla="*/ 0 h 2529"/>
              <a:gd name="T16" fmla="*/ 0 w 785"/>
              <a:gd name="T17" fmla="*/ 0 h 2529"/>
              <a:gd name="T18" fmla="*/ 0 w 785"/>
              <a:gd name="T19" fmla="*/ 0 h 2529"/>
              <a:gd name="T20" fmla="*/ 0 w 785"/>
              <a:gd name="T21" fmla="*/ 0 h 2529"/>
              <a:gd name="T22" fmla="*/ 0 w 785"/>
              <a:gd name="T23" fmla="*/ 0 h 2529"/>
              <a:gd name="T24" fmla="*/ 0 w 785"/>
              <a:gd name="T25" fmla="*/ 0 h 2529"/>
              <a:gd name="T26" fmla="*/ 0 w 785"/>
              <a:gd name="T27" fmla="*/ 0 h 2529"/>
              <a:gd name="T28" fmla="*/ 0 w 785"/>
              <a:gd name="T29" fmla="*/ 0 h 2529"/>
              <a:gd name="T30" fmla="*/ 0 w 785"/>
              <a:gd name="T31" fmla="*/ 0 h 2529"/>
              <a:gd name="T32" fmla="*/ 0 w 785"/>
              <a:gd name="T33" fmla="*/ 0 h 2529"/>
              <a:gd name="T34" fmla="*/ 0 w 785"/>
              <a:gd name="T35" fmla="*/ 0 h 2529"/>
              <a:gd name="T36" fmla="*/ 0 w 785"/>
              <a:gd name="T37" fmla="*/ 0 h 2529"/>
              <a:gd name="T38" fmla="*/ 0 w 785"/>
              <a:gd name="T39" fmla="*/ 0 h 2529"/>
              <a:gd name="T40" fmla="*/ 0 w 785"/>
              <a:gd name="T41" fmla="*/ 0 h 2529"/>
              <a:gd name="T42" fmla="*/ 0 w 785"/>
              <a:gd name="T43" fmla="*/ 0 h 2529"/>
              <a:gd name="T44" fmla="*/ 0 w 785"/>
              <a:gd name="T45" fmla="*/ 0 h 2529"/>
              <a:gd name="T46" fmla="*/ 0 w 785"/>
              <a:gd name="T47" fmla="*/ 0 h 2529"/>
              <a:gd name="T48" fmla="*/ 0 w 785"/>
              <a:gd name="T49" fmla="*/ 0 h 2529"/>
              <a:gd name="T50" fmla="*/ 0 w 785"/>
              <a:gd name="T51" fmla="*/ 0 h 2529"/>
              <a:gd name="T52" fmla="*/ 0 w 785"/>
              <a:gd name="T53" fmla="*/ 0 h 2529"/>
              <a:gd name="T54" fmla="*/ 0 w 785"/>
              <a:gd name="T55" fmla="*/ 0 h 2529"/>
              <a:gd name="T56" fmla="*/ 0 w 785"/>
              <a:gd name="T57" fmla="*/ 0 h 2529"/>
              <a:gd name="T58" fmla="*/ 0 w 785"/>
              <a:gd name="T59" fmla="*/ 0 h 2529"/>
              <a:gd name="T60" fmla="*/ 0 w 785"/>
              <a:gd name="T61" fmla="*/ 0 h 2529"/>
              <a:gd name="T62" fmla="*/ 0 w 785"/>
              <a:gd name="T63" fmla="*/ 0 h 2529"/>
              <a:gd name="T64" fmla="*/ 0 w 785"/>
              <a:gd name="T65" fmla="*/ 0 h 2529"/>
              <a:gd name="T66" fmla="*/ 0 w 785"/>
              <a:gd name="T67" fmla="*/ 0 h 2529"/>
              <a:gd name="T68" fmla="*/ 0 w 785"/>
              <a:gd name="T69" fmla="*/ 0 h 2529"/>
              <a:gd name="T70" fmla="*/ 0 w 785"/>
              <a:gd name="T71" fmla="*/ 0 h 2529"/>
              <a:gd name="T72" fmla="*/ 0 w 785"/>
              <a:gd name="T73" fmla="*/ 0 h 2529"/>
              <a:gd name="T74" fmla="*/ 0 w 785"/>
              <a:gd name="T75" fmla="*/ 0 h 2529"/>
              <a:gd name="T76" fmla="*/ 0 w 785"/>
              <a:gd name="T77" fmla="*/ 0 h 2529"/>
              <a:gd name="T78" fmla="*/ 0 w 785"/>
              <a:gd name="T79" fmla="*/ 0 h 2529"/>
              <a:gd name="T80" fmla="*/ 0 w 785"/>
              <a:gd name="T81" fmla="*/ 0 h 2529"/>
              <a:gd name="T82" fmla="*/ 0 w 785"/>
              <a:gd name="T83" fmla="*/ 0 h 2529"/>
              <a:gd name="T84" fmla="*/ 0 w 785"/>
              <a:gd name="T85" fmla="*/ 0 h 2529"/>
              <a:gd name="T86" fmla="*/ 0 w 785"/>
              <a:gd name="T87" fmla="*/ 0 h 2529"/>
              <a:gd name="T88" fmla="*/ 0 w 785"/>
              <a:gd name="T89" fmla="*/ 0 h 2529"/>
              <a:gd name="T90" fmla="*/ 0 w 785"/>
              <a:gd name="T91" fmla="*/ 0 h 2529"/>
              <a:gd name="T92" fmla="*/ 0 w 785"/>
              <a:gd name="T93" fmla="*/ 0 h 2529"/>
              <a:gd name="T94" fmla="*/ 0 w 785"/>
              <a:gd name="T95" fmla="*/ 0 h 2529"/>
              <a:gd name="T96" fmla="*/ 0 w 785"/>
              <a:gd name="T97" fmla="*/ 0 h 2529"/>
              <a:gd name="T98" fmla="*/ 0 w 785"/>
              <a:gd name="T99" fmla="*/ 0 h 2529"/>
              <a:gd name="T100" fmla="*/ 0 w 785"/>
              <a:gd name="T101" fmla="*/ 0 h 2529"/>
              <a:gd name="T102" fmla="*/ 0 w 785"/>
              <a:gd name="T103" fmla="*/ 0 h 2529"/>
              <a:gd name="T104" fmla="*/ 0 w 785"/>
              <a:gd name="T105" fmla="*/ 0 h 2529"/>
              <a:gd name="T106" fmla="*/ 0 w 785"/>
              <a:gd name="T107" fmla="*/ 0 h 2529"/>
              <a:gd name="T108" fmla="*/ 0 w 785"/>
              <a:gd name="T109" fmla="*/ 0 h 2529"/>
              <a:gd name="T110" fmla="*/ 0 w 785"/>
              <a:gd name="T111" fmla="*/ 0 h 2529"/>
              <a:gd name="T112" fmla="*/ 0 w 785"/>
              <a:gd name="T113" fmla="*/ 0 h 25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85" h="2529">
                <a:moveTo>
                  <a:pt x="4" y="2510"/>
                </a:moveTo>
                <a:cubicBezTo>
                  <a:pt x="16" y="2527"/>
                  <a:pt x="45" y="2525"/>
                  <a:pt x="69" y="2529"/>
                </a:cubicBezTo>
                <a:cubicBezTo>
                  <a:pt x="140" y="2526"/>
                  <a:pt x="186" y="2496"/>
                  <a:pt x="239" y="2474"/>
                </a:cubicBezTo>
                <a:cubicBezTo>
                  <a:pt x="254" y="2465"/>
                  <a:pt x="280" y="2461"/>
                  <a:pt x="273" y="2435"/>
                </a:cubicBezTo>
                <a:cubicBezTo>
                  <a:pt x="273" y="2427"/>
                  <a:pt x="265" y="2428"/>
                  <a:pt x="258" y="2427"/>
                </a:cubicBezTo>
                <a:cubicBezTo>
                  <a:pt x="261" y="2421"/>
                  <a:pt x="263" y="2415"/>
                  <a:pt x="264" y="2407"/>
                </a:cubicBezTo>
                <a:cubicBezTo>
                  <a:pt x="245" y="2312"/>
                  <a:pt x="265" y="2201"/>
                  <a:pt x="282" y="2116"/>
                </a:cubicBezTo>
                <a:cubicBezTo>
                  <a:pt x="322" y="2115"/>
                  <a:pt x="361" y="2112"/>
                  <a:pt x="377" y="2087"/>
                </a:cubicBezTo>
                <a:cubicBezTo>
                  <a:pt x="382" y="1959"/>
                  <a:pt x="378" y="1833"/>
                  <a:pt x="382" y="1702"/>
                </a:cubicBezTo>
                <a:cubicBezTo>
                  <a:pt x="383" y="1695"/>
                  <a:pt x="386" y="1691"/>
                  <a:pt x="386" y="1684"/>
                </a:cubicBezTo>
                <a:cubicBezTo>
                  <a:pt x="387" y="1654"/>
                  <a:pt x="387" y="1622"/>
                  <a:pt x="387" y="1590"/>
                </a:cubicBezTo>
                <a:cubicBezTo>
                  <a:pt x="386" y="1583"/>
                  <a:pt x="395" y="1585"/>
                  <a:pt x="395" y="1578"/>
                </a:cubicBezTo>
                <a:cubicBezTo>
                  <a:pt x="392" y="1534"/>
                  <a:pt x="402" y="1493"/>
                  <a:pt x="405" y="1449"/>
                </a:cubicBezTo>
                <a:cubicBezTo>
                  <a:pt x="411" y="1485"/>
                  <a:pt x="420" y="1533"/>
                  <a:pt x="419" y="1576"/>
                </a:cubicBezTo>
                <a:cubicBezTo>
                  <a:pt x="419" y="1589"/>
                  <a:pt x="412" y="1602"/>
                  <a:pt x="415" y="1613"/>
                </a:cubicBezTo>
                <a:cubicBezTo>
                  <a:pt x="417" y="1625"/>
                  <a:pt x="428" y="1631"/>
                  <a:pt x="431" y="1640"/>
                </a:cubicBezTo>
                <a:cubicBezTo>
                  <a:pt x="430" y="1717"/>
                  <a:pt x="429" y="1796"/>
                  <a:pt x="429" y="1872"/>
                </a:cubicBezTo>
                <a:cubicBezTo>
                  <a:pt x="430" y="1881"/>
                  <a:pt x="433" y="1885"/>
                  <a:pt x="435" y="1893"/>
                </a:cubicBezTo>
                <a:cubicBezTo>
                  <a:pt x="434" y="1912"/>
                  <a:pt x="434" y="1928"/>
                  <a:pt x="434" y="1952"/>
                </a:cubicBezTo>
                <a:cubicBezTo>
                  <a:pt x="435" y="1959"/>
                  <a:pt x="440" y="1963"/>
                  <a:pt x="442" y="1969"/>
                </a:cubicBezTo>
                <a:cubicBezTo>
                  <a:pt x="441" y="1978"/>
                  <a:pt x="437" y="1985"/>
                  <a:pt x="439" y="1993"/>
                </a:cubicBezTo>
                <a:cubicBezTo>
                  <a:pt x="440" y="2007"/>
                  <a:pt x="452" y="2009"/>
                  <a:pt x="455" y="2020"/>
                </a:cubicBezTo>
                <a:cubicBezTo>
                  <a:pt x="455" y="2030"/>
                  <a:pt x="450" y="2034"/>
                  <a:pt x="451" y="2046"/>
                </a:cubicBezTo>
                <a:cubicBezTo>
                  <a:pt x="454" y="2061"/>
                  <a:pt x="464" y="2070"/>
                  <a:pt x="479" y="2074"/>
                </a:cubicBezTo>
                <a:cubicBezTo>
                  <a:pt x="505" y="2069"/>
                  <a:pt x="527" y="2067"/>
                  <a:pt x="560" y="2068"/>
                </a:cubicBezTo>
                <a:cubicBezTo>
                  <a:pt x="580" y="2138"/>
                  <a:pt x="610" y="2212"/>
                  <a:pt x="600" y="2303"/>
                </a:cubicBezTo>
                <a:cubicBezTo>
                  <a:pt x="612" y="2328"/>
                  <a:pt x="598" y="2355"/>
                  <a:pt x="604" y="2381"/>
                </a:cubicBezTo>
                <a:cubicBezTo>
                  <a:pt x="598" y="2390"/>
                  <a:pt x="590" y="2396"/>
                  <a:pt x="593" y="2413"/>
                </a:cubicBezTo>
                <a:cubicBezTo>
                  <a:pt x="600" y="2435"/>
                  <a:pt x="615" y="2449"/>
                  <a:pt x="621" y="2473"/>
                </a:cubicBezTo>
                <a:cubicBezTo>
                  <a:pt x="636" y="2490"/>
                  <a:pt x="659" y="2514"/>
                  <a:pt x="691" y="2518"/>
                </a:cubicBezTo>
                <a:cubicBezTo>
                  <a:pt x="725" y="2522"/>
                  <a:pt x="758" y="2517"/>
                  <a:pt x="779" y="2501"/>
                </a:cubicBezTo>
                <a:cubicBezTo>
                  <a:pt x="783" y="2494"/>
                  <a:pt x="785" y="2485"/>
                  <a:pt x="784" y="2473"/>
                </a:cubicBezTo>
                <a:cubicBezTo>
                  <a:pt x="781" y="2461"/>
                  <a:pt x="772" y="2454"/>
                  <a:pt x="771" y="2439"/>
                </a:cubicBezTo>
                <a:cubicBezTo>
                  <a:pt x="761" y="2432"/>
                  <a:pt x="756" y="2420"/>
                  <a:pt x="747" y="2412"/>
                </a:cubicBezTo>
                <a:cubicBezTo>
                  <a:pt x="747" y="2396"/>
                  <a:pt x="740" y="2387"/>
                  <a:pt x="734" y="2377"/>
                </a:cubicBezTo>
                <a:cubicBezTo>
                  <a:pt x="727" y="2376"/>
                  <a:pt x="721" y="2373"/>
                  <a:pt x="712" y="2373"/>
                </a:cubicBezTo>
                <a:cubicBezTo>
                  <a:pt x="705" y="2363"/>
                  <a:pt x="699" y="2350"/>
                  <a:pt x="694" y="2337"/>
                </a:cubicBezTo>
                <a:cubicBezTo>
                  <a:pt x="694" y="2326"/>
                  <a:pt x="693" y="2314"/>
                  <a:pt x="695" y="2306"/>
                </a:cubicBezTo>
                <a:cubicBezTo>
                  <a:pt x="693" y="2288"/>
                  <a:pt x="679" y="2273"/>
                  <a:pt x="677" y="2252"/>
                </a:cubicBezTo>
                <a:cubicBezTo>
                  <a:pt x="672" y="2192"/>
                  <a:pt x="685" y="2115"/>
                  <a:pt x="683" y="2054"/>
                </a:cubicBezTo>
                <a:cubicBezTo>
                  <a:pt x="702" y="2051"/>
                  <a:pt x="720" y="2048"/>
                  <a:pt x="726" y="2032"/>
                </a:cubicBezTo>
                <a:cubicBezTo>
                  <a:pt x="730" y="1985"/>
                  <a:pt x="728" y="1935"/>
                  <a:pt x="728" y="1887"/>
                </a:cubicBezTo>
                <a:cubicBezTo>
                  <a:pt x="722" y="1869"/>
                  <a:pt x="718" y="1849"/>
                  <a:pt x="707" y="1835"/>
                </a:cubicBezTo>
                <a:cubicBezTo>
                  <a:pt x="705" y="1791"/>
                  <a:pt x="714" y="1745"/>
                  <a:pt x="703" y="1705"/>
                </a:cubicBezTo>
                <a:cubicBezTo>
                  <a:pt x="704" y="1690"/>
                  <a:pt x="703" y="1678"/>
                  <a:pt x="703" y="1661"/>
                </a:cubicBezTo>
                <a:cubicBezTo>
                  <a:pt x="703" y="1654"/>
                  <a:pt x="699" y="1651"/>
                  <a:pt x="698" y="1646"/>
                </a:cubicBezTo>
                <a:cubicBezTo>
                  <a:pt x="697" y="1603"/>
                  <a:pt x="690" y="1565"/>
                  <a:pt x="693" y="1521"/>
                </a:cubicBezTo>
                <a:cubicBezTo>
                  <a:pt x="673" y="1486"/>
                  <a:pt x="687" y="1436"/>
                  <a:pt x="683" y="1393"/>
                </a:cubicBezTo>
                <a:cubicBezTo>
                  <a:pt x="702" y="1388"/>
                  <a:pt x="725" y="1387"/>
                  <a:pt x="733" y="1371"/>
                </a:cubicBezTo>
                <a:cubicBezTo>
                  <a:pt x="739" y="1331"/>
                  <a:pt x="724" y="1287"/>
                  <a:pt x="731" y="1242"/>
                </a:cubicBezTo>
                <a:cubicBezTo>
                  <a:pt x="735" y="1236"/>
                  <a:pt x="745" y="1236"/>
                  <a:pt x="748" y="1230"/>
                </a:cubicBezTo>
                <a:cubicBezTo>
                  <a:pt x="749" y="1221"/>
                  <a:pt x="749" y="1212"/>
                  <a:pt x="744" y="1208"/>
                </a:cubicBezTo>
                <a:cubicBezTo>
                  <a:pt x="743" y="1157"/>
                  <a:pt x="739" y="1108"/>
                  <a:pt x="734" y="1061"/>
                </a:cubicBezTo>
                <a:cubicBezTo>
                  <a:pt x="749" y="896"/>
                  <a:pt x="672" y="784"/>
                  <a:pt x="701" y="616"/>
                </a:cubicBezTo>
                <a:cubicBezTo>
                  <a:pt x="709" y="536"/>
                  <a:pt x="663" y="501"/>
                  <a:pt x="630" y="456"/>
                </a:cubicBezTo>
                <a:cubicBezTo>
                  <a:pt x="590" y="435"/>
                  <a:pt x="559" y="404"/>
                  <a:pt x="509" y="392"/>
                </a:cubicBezTo>
                <a:cubicBezTo>
                  <a:pt x="498" y="389"/>
                  <a:pt x="494" y="380"/>
                  <a:pt x="483" y="376"/>
                </a:cubicBezTo>
                <a:cubicBezTo>
                  <a:pt x="479" y="375"/>
                  <a:pt x="469" y="374"/>
                  <a:pt x="464" y="376"/>
                </a:cubicBezTo>
                <a:cubicBezTo>
                  <a:pt x="460" y="342"/>
                  <a:pt x="469" y="307"/>
                  <a:pt x="473" y="277"/>
                </a:cubicBezTo>
                <a:cubicBezTo>
                  <a:pt x="476" y="277"/>
                  <a:pt x="479" y="277"/>
                  <a:pt x="482" y="276"/>
                </a:cubicBezTo>
                <a:cubicBezTo>
                  <a:pt x="482" y="277"/>
                  <a:pt x="482" y="278"/>
                  <a:pt x="482" y="279"/>
                </a:cubicBezTo>
                <a:cubicBezTo>
                  <a:pt x="482" y="285"/>
                  <a:pt x="475" y="295"/>
                  <a:pt x="480" y="300"/>
                </a:cubicBezTo>
                <a:cubicBezTo>
                  <a:pt x="486" y="298"/>
                  <a:pt x="487" y="291"/>
                  <a:pt x="488" y="284"/>
                </a:cubicBezTo>
                <a:cubicBezTo>
                  <a:pt x="493" y="279"/>
                  <a:pt x="496" y="272"/>
                  <a:pt x="499" y="265"/>
                </a:cubicBezTo>
                <a:cubicBezTo>
                  <a:pt x="518" y="251"/>
                  <a:pt x="517" y="216"/>
                  <a:pt x="526" y="191"/>
                </a:cubicBezTo>
                <a:cubicBezTo>
                  <a:pt x="527" y="192"/>
                  <a:pt x="526" y="195"/>
                  <a:pt x="528" y="195"/>
                </a:cubicBezTo>
                <a:cubicBezTo>
                  <a:pt x="537" y="181"/>
                  <a:pt x="528" y="162"/>
                  <a:pt x="525" y="148"/>
                </a:cubicBezTo>
                <a:cubicBezTo>
                  <a:pt x="527" y="137"/>
                  <a:pt x="523" y="127"/>
                  <a:pt x="519" y="119"/>
                </a:cubicBezTo>
                <a:cubicBezTo>
                  <a:pt x="520" y="118"/>
                  <a:pt x="521" y="118"/>
                  <a:pt x="522" y="117"/>
                </a:cubicBezTo>
                <a:cubicBezTo>
                  <a:pt x="524" y="117"/>
                  <a:pt x="529" y="119"/>
                  <a:pt x="529" y="115"/>
                </a:cubicBezTo>
                <a:cubicBezTo>
                  <a:pt x="527" y="113"/>
                  <a:pt x="524" y="112"/>
                  <a:pt x="521" y="111"/>
                </a:cubicBezTo>
                <a:cubicBezTo>
                  <a:pt x="521" y="107"/>
                  <a:pt x="519" y="104"/>
                  <a:pt x="517" y="100"/>
                </a:cubicBezTo>
                <a:cubicBezTo>
                  <a:pt x="521" y="93"/>
                  <a:pt x="523" y="85"/>
                  <a:pt x="522" y="76"/>
                </a:cubicBezTo>
                <a:cubicBezTo>
                  <a:pt x="521" y="76"/>
                  <a:pt x="521" y="76"/>
                  <a:pt x="521" y="76"/>
                </a:cubicBezTo>
                <a:cubicBezTo>
                  <a:pt x="519" y="76"/>
                  <a:pt x="519" y="77"/>
                  <a:pt x="520" y="77"/>
                </a:cubicBezTo>
                <a:cubicBezTo>
                  <a:pt x="518" y="79"/>
                  <a:pt x="517" y="84"/>
                  <a:pt x="516" y="89"/>
                </a:cubicBezTo>
                <a:cubicBezTo>
                  <a:pt x="514" y="86"/>
                  <a:pt x="512" y="82"/>
                  <a:pt x="510" y="78"/>
                </a:cubicBezTo>
                <a:cubicBezTo>
                  <a:pt x="510" y="78"/>
                  <a:pt x="510" y="78"/>
                  <a:pt x="510" y="78"/>
                </a:cubicBezTo>
                <a:cubicBezTo>
                  <a:pt x="510" y="77"/>
                  <a:pt x="510" y="76"/>
                  <a:pt x="510" y="76"/>
                </a:cubicBezTo>
                <a:cubicBezTo>
                  <a:pt x="508" y="76"/>
                  <a:pt x="508" y="76"/>
                  <a:pt x="507" y="77"/>
                </a:cubicBezTo>
                <a:cubicBezTo>
                  <a:pt x="506" y="76"/>
                  <a:pt x="506" y="76"/>
                  <a:pt x="505" y="75"/>
                </a:cubicBezTo>
                <a:cubicBezTo>
                  <a:pt x="503" y="66"/>
                  <a:pt x="504" y="54"/>
                  <a:pt x="505" y="46"/>
                </a:cubicBezTo>
                <a:cubicBezTo>
                  <a:pt x="498" y="49"/>
                  <a:pt x="499" y="63"/>
                  <a:pt x="497" y="70"/>
                </a:cubicBezTo>
                <a:cubicBezTo>
                  <a:pt x="495" y="70"/>
                  <a:pt x="496" y="66"/>
                  <a:pt x="494" y="64"/>
                </a:cubicBezTo>
                <a:cubicBezTo>
                  <a:pt x="494" y="63"/>
                  <a:pt x="494" y="63"/>
                  <a:pt x="493" y="63"/>
                </a:cubicBezTo>
                <a:cubicBezTo>
                  <a:pt x="493" y="63"/>
                  <a:pt x="493" y="62"/>
                  <a:pt x="493" y="62"/>
                </a:cubicBezTo>
                <a:cubicBezTo>
                  <a:pt x="492" y="60"/>
                  <a:pt x="491" y="59"/>
                  <a:pt x="489" y="59"/>
                </a:cubicBezTo>
                <a:cubicBezTo>
                  <a:pt x="487" y="47"/>
                  <a:pt x="496" y="36"/>
                  <a:pt x="496" y="26"/>
                </a:cubicBezTo>
                <a:cubicBezTo>
                  <a:pt x="489" y="29"/>
                  <a:pt x="489" y="41"/>
                  <a:pt x="485" y="46"/>
                </a:cubicBezTo>
                <a:cubicBezTo>
                  <a:pt x="482" y="41"/>
                  <a:pt x="481" y="34"/>
                  <a:pt x="479" y="29"/>
                </a:cubicBezTo>
                <a:cubicBezTo>
                  <a:pt x="479" y="25"/>
                  <a:pt x="484" y="26"/>
                  <a:pt x="483" y="22"/>
                </a:cubicBezTo>
                <a:cubicBezTo>
                  <a:pt x="479" y="20"/>
                  <a:pt x="475" y="24"/>
                  <a:pt x="471" y="25"/>
                </a:cubicBezTo>
                <a:cubicBezTo>
                  <a:pt x="468" y="21"/>
                  <a:pt x="463" y="24"/>
                  <a:pt x="461" y="27"/>
                </a:cubicBezTo>
                <a:cubicBezTo>
                  <a:pt x="459" y="27"/>
                  <a:pt x="458" y="25"/>
                  <a:pt x="455" y="26"/>
                </a:cubicBezTo>
                <a:cubicBezTo>
                  <a:pt x="456" y="17"/>
                  <a:pt x="460" y="11"/>
                  <a:pt x="463" y="4"/>
                </a:cubicBezTo>
                <a:cubicBezTo>
                  <a:pt x="454" y="4"/>
                  <a:pt x="455" y="19"/>
                  <a:pt x="447" y="22"/>
                </a:cubicBezTo>
                <a:cubicBezTo>
                  <a:pt x="444" y="23"/>
                  <a:pt x="444" y="21"/>
                  <a:pt x="443" y="20"/>
                </a:cubicBezTo>
                <a:cubicBezTo>
                  <a:pt x="441" y="21"/>
                  <a:pt x="439" y="22"/>
                  <a:pt x="436" y="23"/>
                </a:cubicBezTo>
                <a:cubicBezTo>
                  <a:pt x="436" y="23"/>
                  <a:pt x="436" y="22"/>
                  <a:pt x="436" y="22"/>
                </a:cubicBezTo>
                <a:cubicBezTo>
                  <a:pt x="434" y="22"/>
                  <a:pt x="434" y="23"/>
                  <a:pt x="433" y="24"/>
                </a:cubicBezTo>
                <a:cubicBezTo>
                  <a:pt x="432" y="24"/>
                  <a:pt x="432" y="24"/>
                  <a:pt x="432" y="24"/>
                </a:cubicBezTo>
                <a:cubicBezTo>
                  <a:pt x="430" y="23"/>
                  <a:pt x="434" y="21"/>
                  <a:pt x="433" y="18"/>
                </a:cubicBezTo>
                <a:cubicBezTo>
                  <a:pt x="428" y="18"/>
                  <a:pt x="423" y="22"/>
                  <a:pt x="419" y="24"/>
                </a:cubicBezTo>
                <a:cubicBezTo>
                  <a:pt x="417" y="24"/>
                  <a:pt x="416" y="24"/>
                  <a:pt x="414" y="24"/>
                </a:cubicBezTo>
                <a:cubicBezTo>
                  <a:pt x="414" y="24"/>
                  <a:pt x="413" y="23"/>
                  <a:pt x="413" y="23"/>
                </a:cubicBezTo>
                <a:cubicBezTo>
                  <a:pt x="415" y="22"/>
                  <a:pt x="416" y="21"/>
                  <a:pt x="416" y="18"/>
                </a:cubicBezTo>
                <a:cubicBezTo>
                  <a:pt x="410" y="16"/>
                  <a:pt x="407" y="23"/>
                  <a:pt x="401" y="23"/>
                </a:cubicBezTo>
                <a:cubicBezTo>
                  <a:pt x="402" y="14"/>
                  <a:pt x="412" y="10"/>
                  <a:pt x="414" y="0"/>
                </a:cubicBezTo>
                <a:cubicBezTo>
                  <a:pt x="406" y="0"/>
                  <a:pt x="404" y="12"/>
                  <a:pt x="396" y="13"/>
                </a:cubicBezTo>
                <a:cubicBezTo>
                  <a:pt x="394" y="13"/>
                  <a:pt x="397" y="10"/>
                  <a:pt x="395" y="9"/>
                </a:cubicBezTo>
                <a:cubicBezTo>
                  <a:pt x="388" y="11"/>
                  <a:pt x="385" y="18"/>
                  <a:pt x="377" y="19"/>
                </a:cubicBezTo>
                <a:cubicBezTo>
                  <a:pt x="374" y="17"/>
                  <a:pt x="372" y="13"/>
                  <a:pt x="369" y="11"/>
                </a:cubicBezTo>
                <a:cubicBezTo>
                  <a:pt x="369" y="11"/>
                  <a:pt x="369" y="10"/>
                  <a:pt x="368" y="10"/>
                </a:cubicBezTo>
                <a:cubicBezTo>
                  <a:pt x="368" y="10"/>
                  <a:pt x="368" y="10"/>
                  <a:pt x="367" y="10"/>
                </a:cubicBezTo>
                <a:cubicBezTo>
                  <a:pt x="366" y="10"/>
                  <a:pt x="365" y="9"/>
                  <a:pt x="363" y="9"/>
                </a:cubicBezTo>
                <a:cubicBezTo>
                  <a:pt x="364" y="11"/>
                  <a:pt x="364" y="12"/>
                  <a:pt x="365" y="13"/>
                </a:cubicBezTo>
                <a:cubicBezTo>
                  <a:pt x="364" y="13"/>
                  <a:pt x="364" y="14"/>
                  <a:pt x="364" y="15"/>
                </a:cubicBezTo>
                <a:cubicBezTo>
                  <a:pt x="356" y="13"/>
                  <a:pt x="353" y="17"/>
                  <a:pt x="350" y="21"/>
                </a:cubicBezTo>
                <a:cubicBezTo>
                  <a:pt x="346" y="19"/>
                  <a:pt x="346" y="12"/>
                  <a:pt x="342" y="13"/>
                </a:cubicBezTo>
                <a:cubicBezTo>
                  <a:pt x="340" y="13"/>
                  <a:pt x="340" y="17"/>
                  <a:pt x="339" y="18"/>
                </a:cubicBezTo>
                <a:cubicBezTo>
                  <a:pt x="335" y="16"/>
                  <a:pt x="334" y="19"/>
                  <a:pt x="333" y="22"/>
                </a:cubicBezTo>
                <a:cubicBezTo>
                  <a:pt x="331" y="22"/>
                  <a:pt x="330" y="20"/>
                  <a:pt x="328" y="20"/>
                </a:cubicBezTo>
                <a:cubicBezTo>
                  <a:pt x="328" y="23"/>
                  <a:pt x="327" y="24"/>
                  <a:pt x="326" y="25"/>
                </a:cubicBezTo>
                <a:cubicBezTo>
                  <a:pt x="323" y="20"/>
                  <a:pt x="321" y="12"/>
                  <a:pt x="315" y="12"/>
                </a:cubicBezTo>
                <a:cubicBezTo>
                  <a:pt x="317" y="17"/>
                  <a:pt x="320" y="22"/>
                  <a:pt x="321" y="28"/>
                </a:cubicBezTo>
                <a:cubicBezTo>
                  <a:pt x="316" y="30"/>
                  <a:pt x="310" y="30"/>
                  <a:pt x="306" y="33"/>
                </a:cubicBezTo>
                <a:cubicBezTo>
                  <a:pt x="302" y="32"/>
                  <a:pt x="299" y="28"/>
                  <a:pt x="295" y="30"/>
                </a:cubicBezTo>
                <a:cubicBezTo>
                  <a:pt x="294" y="34"/>
                  <a:pt x="299" y="33"/>
                  <a:pt x="299" y="37"/>
                </a:cubicBezTo>
                <a:cubicBezTo>
                  <a:pt x="298" y="40"/>
                  <a:pt x="297" y="43"/>
                  <a:pt x="296" y="46"/>
                </a:cubicBezTo>
                <a:cubicBezTo>
                  <a:pt x="294" y="46"/>
                  <a:pt x="291" y="47"/>
                  <a:pt x="289" y="48"/>
                </a:cubicBezTo>
                <a:cubicBezTo>
                  <a:pt x="288" y="42"/>
                  <a:pt x="287" y="36"/>
                  <a:pt x="282" y="34"/>
                </a:cubicBezTo>
                <a:cubicBezTo>
                  <a:pt x="282" y="39"/>
                  <a:pt x="284" y="44"/>
                  <a:pt x="286" y="50"/>
                </a:cubicBezTo>
                <a:cubicBezTo>
                  <a:pt x="285" y="50"/>
                  <a:pt x="284" y="51"/>
                  <a:pt x="284" y="51"/>
                </a:cubicBezTo>
                <a:cubicBezTo>
                  <a:pt x="285" y="53"/>
                  <a:pt x="283" y="55"/>
                  <a:pt x="286" y="56"/>
                </a:cubicBezTo>
                <a:cubicBezTo>
                  <a:pt x="284" y="58"/>
                  <a:pt x="281" y="60"/>
                  <a:pt x="278" y="62"/>
                </a:cubicBezTo>
                <a:cubicBezTo>
                  <a:pt x="277" y="58"/>
                  <a:pt x="276" y="55"/>
                  <a:pt x="273" y="54"/>
                </a:cubicBezTo>
                <a:cubicBezTo>
                  <a:pt x="273" y="57"/>
                  <a:pt x="273" y="61"/>
                  <a:pt x="273" y="65"/>
                </a:cubicBezTo>
                <a:cubicBezTo>
                  <a:pt x="271" y="66"/>
                  <a:pt x="269" y="67"/>
                  <a:pt x="267" y="68"/>
                </a:cubicBezTo>
                <a:cubicBezTo>
                  <a:pt x="265" y="73"/>
                  <a:pt x="262" y="77"/>
                  <a:pt x="259" y="81"/>
                </a:cubicBezTo>
                <a:cubicBezTo>
                  <a:pt x="261" y="84"/>
                  <a:pt x="260" y="87"/>
                  <a:pt x="259" y="90"/>
                </a:cubicBezTo>
                <a:cubicBezTo>
                  <a:pt x="259" y="88"/>
                  <a:pt x="258" y="86"/>
                  <a:pt x="257" y="85"/>
                </a:cubicBezTo>
                <a:cubicBezTo>
                  <a:pt x="258" y="85"/>
                  <a:pt x="258" y="84"/>
                  <a:pt x="257" y="84"/>
                </a:cubicBezTo>
                <a:cubicBezTo>
                  <a:pt x="256" y="84"/>
                  <a:pt x="256" y="83"/>
                  <a:pt x="255" y="83"/>
                </a:cubicBezTo>
                <a:cubicBezTo>
                  <a:pt x="255" y="89"/>
                  <a:pt x="255" y="94"/>
                  <a:pt x="256" y="98"/>
                </a:cubicBezTo>
                <a:cubicBezTo>
                  <a:pt x="255" y="100"/>
                  <a:pt x="255" y="102"/>
                  <a:pt x="256" y="105"/>
                </a:cubicBezTo>
                <a:cubicBezTo>
                  <a:pt x="257" y="105"/>
                  <a:pt x="258" y="105"/>
                  <a:pt x="258" y="104"/>
                </a:cubicBezTo>
                <a:cubicBezTo>
                  <a:pt x="258" y="105"/>
                  <a:pt x="258" y="105"/>
                  <a:pt x="258" y="106"/>
                </a:cubicBezTo>
                <a:cubicBezTo>
                  <a:pt x="257" y="110"/>
                  <a:pt x="254" y="115"/>
                  <a:pt x="253" y="119"/>
                </a:cubicBezTo>
                <a:cubicBezTo>
                  <a:pt x="251" y="120"/>
                  <a:pt x="249" y="121"/>
                  <a:pt x="248" y="122"/>
                </a:cubicBezTo>
                <a:cubicBezTo>
                  <a:pt x="248" y="125"/>
                  <a:pt x="250" y="125"/>
                  <a:pt x="251" y="125"/>
                </a:cubicBezTo>
                <a:cubicBezTo>
                  <a:pt x="251" y="129"/>
                  <a:pt x="250" y="133"/>
                  <a:pt x="251" y="137"/>
                </a:cubicBezTo>
                <a:cubicBezTo>
                  <a:pt x="248" y="152"/>
                  <a:pt x="239" y="171"/>
                  <a:pt x="247" y="185"/>
                </a:cubicBezTo>
                <a:cubicBezTo>
                  <a:pt x="249" y="185"/>
                  <a:pt x="249" y="182"/>
                  <a:pt x="250" y="181"/>
                </a:cubicBezTo>
                <a:cubicBezTo>
                  <a:pt x="259" y="205"/>
                  <a:pt x="257" y="241"/>
                  <a:pt x="276" y="255"/>
                </a:cubicBezTo>
                <a:cubicBezTo>
                  <a:pt x="279" y="262"/>
                  <a:pt x="282" y="269"/>
                  <a:pt x="287" y="274"/>
                </a:cubicBezTo>
                <a:cubicBezTo>
                  <a:pt x="288" y="281"/>
                  <a:pt x="289" y="287"/>
                  <a:pt x="294" y="289"/>
                </a:cubicBezTo>
                <a:cubicBezTo>
                  <a:pt x="294" y="289"/>
                  <a:pt x="295" y="289"/>
                  <a:pt x="295" y="289"/>
                </a:cubicBezTo>
                <a:cubicBezTo>
                  <a:pt x="298" y="316"/>
                  <a:pt x="303" y="342"/>
                  <a:pt x="301" y="374"/>
                </a:cubicBezTo>
                <a:cubicBezTo>
                  <a:pt x="298" y="377"/>
                  <a:pt x="286" y="373"/>
                  <a:pt x="283" y="376"/>
                </a:cubicBezTo>
                <a:cubicBezTo>
                  <a:pt x="271" y="382"/>
                  <a:pt x="260" y="387"/>
                  <a:pt x="254" y="398"/>
                </a:cubicBezTo>
                <a:cubicBezTo>
                  <a:pt x="226" y="406"/>
                  <a:pt x="202" y="418"/>
                  <a:pt x="174" y="427"/>
                </a:cubicBezTo>
                <a:cubicBezTo>
                  <a:pt x="165" y="435"/>
                  <a:pt x="156" y="442"/>
                  <a:pt x="142" y="446"/>
                </a:cubicBezTo>
                <a:cubicBezTo>
                  <a:pt x="106" y="482"/>
                  <a:pt x="70" y="520"/>
                  <a:pt x="59" y="583"/>
                </a:cubicBezTo>
                <a:cubicBezTo>
                  <a:pt x="60" y="625"/>
                  <a:pt x="53" y="659"/>
                  <a:pt x="52" y="699"/>
                </a:cubicBezTo>
                <a:cubicBezTo>
                  <a:pt x="39" y="754"/>
                  <a:pt x="22" y="812"/>
                  <a:pt x="13" y="868"/>
                </a:cubicBezTo>
                <a:cubicBezTo>
                  <a:pt x="14" y="875"/>
                  <a:pt x="16" y="882"/>
                  <a:pt x="16" y="890"/>
                </a:cubicBezTo>
                <a:cubicBezTo>
                  <a:pt x="18" y="897"/>
                  <a:pt x="26" y="898"/>
                  <a:pt x="25" y="907"/>
                </a:cubicBezTo>
                <a:cubicBezTo>
                  <a:pt x="32" y="912"/>
                  <a:pt x="39" y="916"/>
                  <a:pt x="43" y="924"/>
                </a:cubicBezTo>
                <a:cubicBezTo>
                  <a:pt x="90" y="957"/>
                  <a:pt x="121" y="1006"/>
                  <a:pt x="179" y="1029"/>
                </a:cubicBezTo>
                <a:cubicBezTo>
                  <a:pt x="165" y="1110"/>
                  <a:pt x="159" y="1198"/>
                  <a:pt x="148" y="1282"/>
                </a:cubicBezTo>
                <a:cubicBezTo>
                  <a:pt x="131" y="1357"/>
                  <a:pt x="122" y="1449"/>
                  <a:pt x="129" y="1541"/>
                </a:cubicBezTo>
                <a:cubicBezTo>
                  <a:pt x="124" y="1571"/>
                  <a:pt x="124" y="1600"/>
                  <a:pt x="125" y="1630"/>
                </a:cubicBezTo>
                <a:cubicBezTo>
                  <a:pt x="134" y="1652"/>
                  <a:pt x="128" y="1681"/>
                  <a:pt x="130" y="1704"/>
                </a:cubicBezTo>
                <a:cubicBezTo>
                  <a:pt x="121" y="1718"/>
                  <a:pt x="113" y="1733"/>
                  <a:pt x="108" y="1750"/>
                </a:cubicBezTo>
                <a:cubicBezTo>
                  <a:pt x="107" y="1797"/>
                  <a:pt x="107" y="1845"/>
                  <a:pt x="107" y="1892"/>
                </a:cubicBezTo>
                <a:cubicBezTo>
                  <a:pt x="107" y="1898"/>
                  <a:pt x="103" y="1901"/>
                  <a:pt x="102" y="1907"/>
                </a:cubicBezTo>
                <a:cubicBezTo>
                  <a:pt x="99" y="1972"/>
                  <a:pt x="110" y="2022"/>
                  <a:pt x="106" y="2084"/>
                </a:cubicBezTo>
                <a:cubicBezTo>
                  <a:pt x="117" y="2101"/>
                  <a:pt x="127" y="2117"/>
                  <a:pt x="158" y="2114"/>
                </a:cubicBezTo>
                <a:cubicBezTo>
                  <a:pt x="166" y="2170"/>
                  <a:pt x="177" y="2223"/>
                  <a:pt x="179" y="2284"/>
                </a:cubicBezTo>
                <a:cubicBezTo>
                  <a:pt x="176" y="2309"/>
                  <a:pt x="166" y="2325"/>
                  <a:pt x="165" y="2350"/>
                </a:cubicBezTo>
                <a:cubicBezTo>
                  <a:pt x="154" y="2368"/>
                  <a:pt x="137" y="2380"/>
                  <a:pt x="122" y="2394"/>
                </a:cubicBezTo>
                <a:cubicBezTo>
                  <a:pt x="96" y="2385"/>
                  <a:pt x="79" y="2405"/>
                  <a:pt x="79" y="2425"/>
                </a:cubicBezTo>
                <a:cubicBezTo>
                  <a:pt x="64" y="2434"/>
                  <a:pt x="48" y="2441"/>
                  <a:pt x="32" y="2449"/>
                </a:cubicBezTo>
                <a:cubicBezTo>
                  <a:pt x="27" y="2454"/>
                  <a:pt x="24" y="2461"/>
                  <a:pt x="23" y="2470"/>
                </a:cubicBezTo>
                <a:cubicBezTo>
                  <a:pt x="16" y="2476"/>
                  <a:pt x="7" y="2480"/>
                  <a:pt x="2" y="2489"/>
                </a:cubicBezTo>
                <a:cubicBezTo>
                  <a:pt x="2" y="2496"/>
                  <a:pt x="0" y="2506"/>
                  <a:pt x="4" y="2510"/>
                </a:cubicBezTo>
                <a:close/>
                <a:moveTo>
                  <a:pt x="184" y="901"/>
                </a:moveTo>
                <a:cubicBezTo>
                  <a:pt x="171" y="881"/>
                  <a:pt x="158" y="863"/>
                  <a:pt x="140" y="849"/>
                </a:cubicBezTo>
                <a:cubicBezTo>
                  <a:pt x="143" y="828"/>
                  <a:pt x="160" y="808"/>
                  <a:pt x="171" y="789"/>
                </a:cubicBezTo>
                <a:cubicBezTo>
                  <a:pt x="178" y="823"/>
                  <a:pt x="183" y="865"/>
                  <a:pt x="184" y="901"/>
                </a:cubicBezTo>
                <a:close/>
                <a:moveTo>
                  <a:pt x="596" y="896"/>
                </a:moveTo>
                <a:cubicBezTo>
                  <a:pt x="596" y="897"/>
                  <a:pt x="596" y="897"/>
                  <a:pt x="596" y="898"/>
                </a:cubicBezTo>
                <a:cubicBezTo>
                  <a:pt x="612" y="961"/>
                  <a:pt x="617" y="1035"/>
                  <a:pt x="635" y="1096"/>
                </a:cubicBezTo>
                <a:cubicBezTo>
                  <a:pt x="635" y="1136"/>
                  <a:pt x="645" y="1166"/>
                  <a:pt x="646" y="1204"/>
                </a:cubicBezTo>
                <a:cubicBezTo>
                  <a:pt x="647" y="1210"/>
                  <a:pt x="644" y="1211"/>
                  <a:pt x="644" y="1216"/>
                </a:cubicBezTo>
                <a:cubicBezTo>
                  <a:pt x="646" y="1220"/>
                  <a:pt x="647" y="1225"/>
                  <a:pt x="646" y="1232"/>
                </a:cubicBezTo>
                <a:cubicBezTo>
                  <a:pt x="648" y="1237"/>
                  <a:pt x="656" y="1236"/>
                  <a:pt x="657" y="1242"/>
                </a:cubicBezTo>
                <a:cubicBezTo>
                  <a:pt x="652" y="1251"/>
                  <a:pt x="644" y="1256"/>
                  <a:pt x="637" y="1263"/>
                </a:cubicBezTo>
                <a:cubicBezTo>
                  <a:pt x="638" y="1250"/>
                  <a:pt x="635" y="1242"/>
                  <a:pt x="627" y="1237"/>
                </a:cubicBezTo>
                <a:cubicBezTo>
                  <a:pt x="624" y="1206"/>
                  <a:pt x="623" y="1174"/>
                  <a:pt x="619" y="1145"/>
                </a:cubicBezTo>
                <a:cubicBezTo>
                  <a:pt x="622" y="1138"/>
                  <a:pt x="630" y="1136"/>
                  <a:pt x="632" y="1129"/>
                </a:cubicBezTo>
                <a:cubicBezTo>
                  <a:pt x="628" y="1044"/>
                  <a:pt x="597" y="986"/>
                  <a:pt x="596" y="899"/>
                </a:cubicBezTo>
                <a:cubicBezTo>
                  <a:pt x="592" y="899"/>
                  <a:pt x="596" y="889"/>
                  <a:pt x="596" y="896"/>
                </a:cubicBezTo>
                <a:close/>
                <a:moveTo>
                  <a:pt x="293" y="268"/>
                </a:moveTo>
                <a:cubicBezTo>
                  <a:pt x="293" y="268"/>
                  <a:pt x="293" y="267"/>
                  <a:pt x="293" y="266"/>
                </a:cubicBezTo>
                <a:cubicBezTo>
                  <a:pt x="293" y="266"/>
                  <a:pt x="293" y="266"/>
                  <a:pt x="293" y="266"/>
                </a:cubicBezTo>
                <a:cubicBezTo>
                  <a:pt x="293" y="269"/>
                  <a:pt x="293" y="271"/>
                  <a:pt x="294" y="273"/>
                </a:cubicBezTo>
                <a:cubicBezTo>
                  <a:pt x="293" y="271"/>
                  <a:pt x="293" y="270"/>
                  <a:pt x="293" y="268"/>
                </a:cubicBezTo>
                <a:close/>
                <a:moveTo>
                  <a:pt x="267" y="222"/>
                </a:moveTo>
                <a:cubicBezTo>
                  <a:pt x="268" y="226"/>
                  <a:pt x="269" y="229"/>
                  <a:pt x="270" y="232"/>
                </a:cubicBezTo>
                <a:cubicBezTo>
                  <a:pt x="270" y="234"/>
                  <a:pt x="270" y="236"/>
                  <a:pt x="271" y="238"/>
                </a:cubicBezTo>
                <a:cubicBezTo>
                  <a:pt x="271" y="239"/>
                  <a:pt x="271" y="239"/>
                  <a:pt x="271" y="240"/>
                </a:cubicBezTo>
                <a:cubicBezTo>
                  <a:pt x="268" y="236"/>
                  <a:pt x="264" y="229"/>
                  <a:pt x="265" y="223"/>
                </a:cubicBezTo>
                <a:cubicBezTo>
                  <a:pt x="266" y="223"/>
                  <a:pt x="266" y="222"/>
                  <a:pt x="267" y="222"/>
                </a:cubicBezTo>
                <a:close/>
                <a:moveTo>
                  <a:pt x="310" y="42"/>
                </a:moveTo>
                <a:cubicBezTo>
                  <a:pt x="308" y="43"/>
                  <a:pt x="305" y="44"/>
                  <a:pt x="302" y="44"/>
                </a:cubicBezTo>
                <a:cubicBezTo>
                  <a:pt x="303" y="43"/>
                  <a:pt x="303" y="41"/>
                  <a:pt x="303" y="38"/>
                </a:cubicBezTo>
                <a:cubicBezTo>
                  <a:pt x="303" y="38"/>
                  <a:pt x="304" y="38"/>
                  <a:pt x="304" y="39"/>
                </a:cubicBezTo>
                <a:cubicBezTo>
                  <a:pt x="304" y="39"/>
                  <a:pt x="304" y="39"/>
                  <a:pt x="305" y="39"/>
                </a:cubicBezTo>
                <a:cubicBezTo>
                  <a:pt x="305" y="39"/>
                  <a:pt x="306" y="39"/>
                  <a:pt x="307" y="39"/>
                </a:cubicBezTo>
                <a:cubicBezTo>
                  <a:pt x="308" y="40"/>
                  <a:pt x="309" y="41"/>
                  <a:pt x="310" y="42"/>
                </a:cubicBezTo>
                <a:close/>
                <a:moveTo>
                  <a:pt x="476" y="44"/>
                </a:moveTo>
                <a:cubicBezTo>
                  <a:pt x="471" y="43"/>
                  <a:pt x="470" y="38"/>
                  <a:pt x="464" y="38"/>
                </a:cubicBezTo>
                <a:cubicBezTo>
                  <a:pt x="466" y="34"/>
                  <a:pt x="470" y="31"/>
                  <a:pt x="475" y="30"/>
                </a:cubicBezTo>
                <a:cubicBezTo>
                  <a:pt x="474" y="36"/>
                  <a:pt x="476" y="39"/>
                  <a:pt x="476" y="44"/>
                </a:cubicBezTo>
                <a:close/>
                <a:moveTo>
                  <a:pt x="508" y="233"/>
                </a:moveTo>
                <a:cubicBezTo>
                  <a:pt x="509" y="233"/>
                  <a:pt x="509" y="234"/>
                  <a:pt x="510" y="234"/>
                </a:cubicBezTo>
                <a:cubicBezTo>
                  <a:pt x="511" y="240"/>
                  <a:pt x="508" y="246"/>
                  <a:pt x="504" y="250"/>
                </a:cubicBezTo>
                <a:cubicBezTo>
                  <a:pt x="504" y="245"/>
                  <a:pt x="507" y="239"/>
                  <a:pt x="508" y="233"/>
                </a:cubicBezTo>
                <a:close/>
              </a:path>
            </a:pathLst>
          </a:custGeom>
          <a:gradFill rotWithShape="1">
            <a:gsLst>
              <a:gs pos="0">
                <a:srgbClr val="85A1B1"/>
              </a:gs>
              <a:gs pos="100000">
                <a:srgbClr val="688B9E"/>
              </a:gs>
            </a:gsLst>
            <a:lin ang="5400000" scaled="1"/>
          </a:gradFill>
          <a:ln>
            <a:noFill/>
          </a:ln>
          <a:effectLst/>
          <a:extLst>
            <a:ext uri="{91240B29-F687-4F45-9708-019B960494DF}">
              <a14:hiddenLine xmlns:a14="http://schemas.microsoft.com/office/drawing/2010/main" w="12700" cap="rnd" cmpd="sng">
                <a:solidFill>
                  <a:schemeClr val="accent1"/>
                </a:solidFill>
                <a:prstDash val="solid"/>
                <a:round/>
                <a:headEnd/>
                <a:tailEnd/>
              </a14:hiddenLine>
            </a:ext>
            <a:ext uri="{AF507438-7753-43E0-B8FC-AC1667EBCBE1}">
              <a14:hiddenEffects xmlns:a14="http://schemas.microsoft.com/office/drawing/2010/main">
                <a:effectLst>
                  <a:outerShdw dist="17961" dir="2700000" algn="ctr" rotWithShape="0">
                    <a:srgbClr val="3E535F"/>
                  </a:outerShdw>
                </a:effectLst>
              </a14:hiddenEffects>
            </a:ext>
          </a:extLst>
        </p:spPr>
        <p:txBody>
          <a:bodyPr wrap="none" lIns="0" tIns="54000" rIns="0" bIns="0"/>
          <a:lstStyle/>
          <a:p>
            <a:endParaRPr lang="de-DE" sz="1350"/>
          </a:p>
        </p:txBody>
      </p:sp>
      <p:sp>
        <p:nvSpPr>
          <p:cNvPr id="2" name="Abgerundete rechteckige Legende 1"/>
          <p:cNvSpPr/>
          <p:nvPr/>
        </p:nvSpPr>
        <p:spPr>
          <a:xfrm>
            <a:off x="683419" y="2349104"/>
            <a:ext cx="3402527" cy="432048"/>
          </a:xfrm>
          <a:prstGeom prst="wedgeRoundRectCallout">
            <a:avLst>
              <a:gd name="adj1" fmla="val 59883"/>
              <a:gd name="adj2" fmla="val 56931"/>
              <a:gd name="adj3" fmla="val 16667"/>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650" b="1" dirty="0">
                <a:solidFill>
                  <a:schemeClr val="accent1"/>
                </a:solidFill>
              </a:rPr>
              <a:t>Neugründung…</a:t>
            </a:r>
          </a:p>
        </p:txBody>
      </p:sp>
      <p:sp>
        <p:nvSpPr>
          <p:cNvPr id="9" name="Abgerundete rechteckige Legende 8"/>
          <p:cNvSpPr/>
          <p:nvPr/>
        </p:nvSpPr>
        <p:spPr>
          <a:xfrm>
            <a:off x="5435947" y="2349104"/>
            <a:ext cx="3402063" cy="432048"/>
          </a:xfrm>
          <a:prstGeom prst="wedgeRoundRectCallout">
            <a:avLst>
              <a:gd name="adj1" fmla="val -62014"/>
              <a:gd name="adj2" fmla="val 56931"/>
              <a:gd name="adj3" fmla="val 16667"/>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650" b="1" dirty="0">
                <a:solidFill>
                  <a:schemeClr val="accent1"/>
                </a:solidFill>
              </a:rPr>
              <a:t>…oder Übernahme?</a:t>
            </a:r>
          </a:p>
        </p:txBody>
      </p:sp>
      <p:grpSp>
        <p:nvGrpSpPr>
          <p:cNvPr id="14" name="Gruppieren 13"/>
          <p:cNvGrpSpPr/>
          <p:nvPr/>
        </p:nvGrpSpPr>
        <p:grpSpPr>
          <a:xfrm>
            <a:off x="467768" y="2834934"/>
            <a:ext cx="3618179" cy="1095862"/>
            <a:chOff x="623690" y="2636912"/>
            <a:chExt cx="4824238" cy="1461149"/>
          </a:xfrm>
        </p:grpSpPr>
        <p:sp>
          <p:nvSpPr>
            <p:cNvPr id="3" name="Abgerundetes Rechteck 2"/>
            <p:cNvSpPr/>
            <p:nvPr/>
          </p:nvSpPr>
          <p:spPr>
            <a:xfrm>
              <a:off x="911225" y="2636912"/>
              <a:ext cx="4536703" cy="1461149"/>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fontAlgn="base">
                <a:spcBef>
                  <a:spcPts val="450"/>
                </a:spcBef>
                <a:spcAft>
                  <a:spcPct val="0"/>
                </a:spcAft>
                <a:buClr>
                  <a:srgbClr val="008000"/>
                </a:buClr>
                <a:buSzPct val="120000"/>
                <a:buFont typeface="Wingdings" panose="05000000000000000000" pitchFamily="2" charset="2"/>
                <a:buChar char="ü"/>
              </a:pPr>
              <a:r>
                <a:rPr lang="de-DE" altLang="de-DE" sz="1125" dirty="0">
                  <a:solidFill>
                    <a:srgbClr val="000000"/>
                  </a:solidFill>
                  <a:latin typeface="Arial" panose="020B0604020202020204" pitchFamily="34" charset="0"/>
                </a:rPr>
                <a:t>Entscheidungsfreiheit bei </a:t>
              </a:r>
            </a:p>
            <a:p>
              <a:pPr marL="478631" lvl="1" indent="-135731" fontAlgn="base">
                <a:spcAft>
                  <a:spcPct val="0"/>
                </a:spcAft>
                <a:buClr>
                  <a:srgbClr val="008000"/>
                </a:buClr>
                <a:buSzPct val="120000"/>
                <a:buFont typeface="Wingdings" panose="05000000000000000000" pitchFamily="2" charset="2"/>
                <a:buChar char="ü"/>
              </a:pPr>
              <a:r>
                <a:rPr lang="de-DE" altLang="de-DE" sz="1125" dirty="0">
                  <a:solidFill>
                    <a:srgbClr val="000000"/>
                  </a:solidFill>
                  <a:latin typeface="Arial" panose="020B0604020202020204" pitchFamily="34" charset="0"/>
                </a:rPr>
                <a:t>Standortwahl</a:t>
              </a:r>
            </a:p>
            <a:p>
              <a:pPr marL="478631" lvl="1" indent="-135731" fontAlgn="base">
                <a:spcAft>
                  <a:spcPct val="0"/>
                </a:spcAft>
                <a:buClr>
                  <a:srgbClr val="008000"/>
                </a:buClr>
                <a:buSzPct val="120000"/>
                <a:buFont typeface="Wingdings" panose="05000000000000000000" pitchFamily="2" charset="2"/>
                <a:buChar char="ü"/>
              </a:pPr>
              <a:r>
                <a:rPr lang="de-DE" altLang="de-DE" sz="1125" dirty="0">
                  <a:solidFill>
                    <a:srgbClr val="000000"/>
                  </a:solidFill>
                  <a:latin typeface="Arial" panose="020B0604020202020204" pitchFamily="34" charset="0"/>
                </a:rPr>
                <a:t>Gestaltung der Praxisräume</a:t>
              </a:r>
            </a:p>
            <a:p>
              <a:pPr marL="478631" lvl="1" indent="-135731" fontAlgn="base">
                <a:spcAft>
                  <a:spcPct val="0"/>
                </a:spcAft>
                <a:buClr>
                  <a:srgbClr val="008000"/>
                </a:buClr>
                <a:buSzPct val="120000"/>
                <a:buFont typeface="Wingdings" panose="05000000000000000000" pitchFamily="2" charset="2"/>
                <a:buChar char="ü"/>
              </a:pPr>
              <a:r>
                <a:rPr lang="de-DE" altLang="de-DE" sz="1125" dirty="0">
                  <a:solidFill>
                    <a:srgbClr val="000000"/>
                  </a:solidFill>
                  <a:latin typeface="Arial" panose="020B0604020202020204" pitchFamily="34" charset="0"/>
                </a:rPr>
                <a:t>Anschaffung des Inventars</a:t>
              </a:r>
            </a:p>
            <a:p>
              <a:pPr marL="478631" lvl="1" indent="-135731" fontAlgn="base">
                <a:spcAft>
                  <a:spcPct val="0"/>
                </a:spcAft>
                <a:buClr>
                  <a:srgbClr val="008000"/>
                </a:buClr>
                <a:buSzPct val="120000"/>
                <a:buFont typeface="Wingdings" panose="05000000000000000000" pitchFamily="2" charset="2"/>
                <a:buChar char="ü"/>
              </a:pPr>
              <a:r>
                <a:rPr lang="de-DE" altLang="de-DE" sz="1125" dirty="0">
                  <a:solidFill>
                    <a:srgbClr val="000000"/>
                  </a:solidFill>
                  <a:latin typeface="Arial" panose="020B0604020202020204" pitchFamily="34" charset="0"/>
                </a:rPr>
                <a:t>Auswahl und Einarbeitung des Personals</a:t>
              </a:r>
            </a:p>
            <a:p>
              <a:pPr marL="135731" indent="-135731" fontAlgn="base">
                <a:spcAft>
                  <a:spcPct val="0"/>
                </a:spcAft>
                <a:buClr>
                  <a:srgbClr val="008000"/>
                </a:buClr>
                <a:buSzPct val="120000"/>
                <a:buFont typeface="Wingdings" panose="05000000000000000000" pitchFamily="2" charset="2"/>
                <a:buChar char="ü"/>
              </a:pPr>
              <a:r>
                <a:rPr lang="de-DE" altLang="de-DE" sz="1125" dirty="0">
                  <a:solidFill>
                    <a:srgbClr val="000000"/>
                  </a:solidFill>
                  <a:latin typeface="Arial" panose="020B0604020202020204" pitchFamily="34" charset="0"/>
                </a:rPr>
                <a:t>Organisation nach eigenen Vorstellungen</a:t>
              </a:r>
            </a:p>
          </p:txBody>
        </p:sp>
        <p:sp>
          <p:nvSpPr>
            <p:cNvPr id="4" name="Textfeld 3"/>
            <p:cNvSpPr txBox="1"/>
            <p:nvPr/>
          </p:nvSpPr>
          <p:spPr>
            <a:xfrm rot="16200000">
              <a:off x="247681" y="3102043"/>
              <a:ext cx="1152128" cy="400109"/>
            </a:xfrm>
            <a:prstGeom prst="rect">
              <a:avLst/>
            </a:prstGeom>
            <a:noFill/>
          </p:spPr>
          <p:txBody>
            <a:bodyPr wrap="square" rtlCol="0">
              <a:spAutoFit/>
            </a:bodyPr>
            <a:lstStyle/>
            <a:p>
              <a:r>
                <a:rPr lang="de-DE" sz="1350" b="1" dirty="0">
                  <a:solidFill>
                    <a:schemeClr val="accent3"/>
                  </a:solidFill>
                </a:rPr>
                <a:t>Vorteile</a:t>
              </a:r>
            </a:p>
          </p:txBody>
        </p:sp>
      </p:grpSp>
      <p:grpSp>
        <p:nvGrpSpPr>
          <p:cNvPr id="10" name="Gruppieren 9"/>
          <p:cNvGrpSpPr/>
          <p:nvPr/>
        </p:nvGrpSpPr>
        <p:grpSpPr>
          <a:xfrm>
            <a:off x="467767" y="3960739"/>
            <a:ext cx="3618179" cy="1469059"/>
            <a:chOff x="623689" y="4137985"/>
            <a:chExt cx="4824238" cy="1958745"/>
          </a:xfrm>
        </p:grpSpPr>
        <p:sp>
          <p:nvSpPr>
            <p:cNvPr id="12" name="Abgerundetes Rechteck 11"/>
            <p:cNvSpPr/>
            <p:nvPr/>
          </p:nvSpPr>
          <p:spPr>
            <a:xfrm>
              <a:off x="911224" y="4137985"/>
              <a:ext cx="4536703" cy="1958745"/>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6922" indent="-136922" fontAlgn="base">
                <a:spcAft>
                  <a:spcPct val="0"/>
                </a:spcAft>
                <a:buClr>
                  <a:srgbClr val="E62300"/>
                </a:buClr>
                <a:buSzPct val="120000"/>
                <a:buFont typeface="Wingdings" panose="05000000000000000000" pitchFamily="2" charset="2"/>
                <a:buChar char="û"/>
              </a:pPr>
              <a:r>
                <a:rPr lang="de-DE" altLang="de-DE" sz="1125" dirty="0">
                  <a:solidFill>
                    <a:srgbClr val="000000"/>
                  </a:solidFill>
                  <a:latin typeface="Arial" panose="020B0604020202020204" pitchFamily="34" charset="0"/>
                </a:rPr>
                <a:t>Etwas risikobehafteter als Übernahme </a:t>
              </a:r>
            </a:p>
            <a:p>
              <a:pPr marL="136922" indent="-136922" fontAlgn="base">
                <a:spcAft>
                  <a:spcPct val="0"/>
                </a:spcAft>
                <a:buClr>
                  <a:srgbClr val="E62300"/>
                </a:buClr>
                <a:buSzPct val="120000"/>
                <a:buFont typeface="Wingdings" panose="05000000000000000000" pitchFamily="2" charset="2"/>
                <a:buChar char="û"/>
              </a:pPr>
              <a:r>
                <a:rPr lang="de-DE" altLang="de-DE" sz="1125" dirty="0">
                  <a:solidFill>
                    <a:srgbClr val="000000"/>
                  </a:solidFill>
                  <a:latin typeface="Arial" panose="020B0604020202020204" pitchFamily="34" charset="0"/>
                </a:rPr>
                <a:t>Kein vorhandener Patientenstamm</a:t>
              </a:r>
            </a:p>
            <a:p>
              <a:pPr marL="136922" indent="-136922" fontAlgn="base">
                <a:spcAft>
                  <a:spcPct val="0"/>
                </a:spcAft>
                <a:buClr>
                  <a:srgbClr val="E62300"/>
                </a:buClr>
                <a:buSzPct val="120000"/>
                <a:buFont typeface="Wingdings" panose="05000000000000000000" pitchFamily="2" charset="2"/>
                <a:buChar char="û"/>
              </a:pPr>
              <a:r>
                <a:rPr lang="de-DE" altLang="de-DE" sz="1125" dirty="0">
                  <a:solidFill>
                    <a:srgbClr val="000000"/>
                  </a:solidFill>
                  <a:latin typeface="Arial" panose="020B0604020202020204" pitchFamily="34" charset="0"/>
                </a:rPr>
                <a:t>Höhere finanzielle Rückendeckung in der Anlaufzeit notwendig</a:t>
              </a:r>
            </a:p>
            <a:p>
              <a:pPr marL="136922" indent="-136922" fontAlgn="base">
                <a:spcAft>
                  <a:spcPct val="0"/>
                </a:spcAft>
                <a:buClr>
                  <a:srgbClr val="E62300"/>
                </a:buClr>
                <a:buSzPct val="120000"/>
                <a:buFont typeface="Wingdings" panose="05000000000000000000" pitchFamily="2" charset="2"/>
                <a:buChar char="û"/>
              </a:pPr>
              <a:r>
                <a:rPr lang="de-DE" altLang="de-DE" sz="1125" dirty="0">
                  <a:solidFill>
                    <a:srgbClr val="000000"/>
                  </a:solidFill>
                  <a:latin typeface="Arial" panose="020B0604020202020204" pitchFamily="34" charset="0"/>
                </a:rPr>
                <a:t>Kosten müssen (bei Gründung einer Einzelpraxis) alleine getragen werden </a:t>
              </a:r>
            </a:p>
          </p:txBody>
        </p:sp>
        <p:sp>
          <p:nvSpPr>
            <p:cNvPr id="15" name="Textfeld 14"/>
            <p:cNvSpPr txBox="1"/>
            <p:nvPr/>
          </p:nvSpPr>
          <p:spPr>
            <a:xfrm rot="16200000">
              <a:off x="126919" y="4917302"/>
              <a:ext cx="1393650" cy="400109"/>
            </a:xfrm>
            <a:prstGeom prst="rect">
              <a:avLst/>
            </a:prstGeom>
            <a:noFill/>
          </p:spPr>
          <p:txBody>
            <a:bodyPr wrap="square" rtlCol="0">
              <a:spAutoFit/>
            </a:bodyPr>
            <a:lstStyle/>
            <a:p>
              <a:pPr algn="ctr"/>
              <a:r>
                <a:rPr lang="de-DE" sz="1350" b="1" dirty="0">
                  <a:solidFill>
                    <a:srgbClr val="C00000"/>
                  </a:solidFill>
                </a:rPr>
                <a:t>Nachteile</a:t>
              </a:r>
            </a:p>
          </p:txBody>
        </p:sp>
      </p:grpSp>
      <p:grpSp>
        <p:nvGrpSpPr>
          <p:cNvPr id="7" name="Gruppieren 6"/>
          <p:cNvGrpSpPr/>
          <p:nvPr/>
        </p:nvGrpSpPr>
        <p:grpSpPr>
          <a:xfrm>
            <a:off x="5397606" y="3979937"/>
            <a:ext cx="3708053" cy="1800424"/>
            <a:chOff x="7057030" y="4246524"/>
            <a:chExt cx="5016948" cy="2076202"/>
          </a:xfrm>
        </p:grpSpPr>
        <p:sp>
          <p:nvSpPr>
            <p:cNvPr id="13" name="Abgerundetes Rechteck 12"/>
            <p:cNvSpPr/>
            <p:nvPr/>
          </p:nvSpPr>
          <p:spPr>
            <a:xfrm>
              <a:off x="7057030" y="4246524"/>
              <a:ext cx="4536703" cy="2076202"/>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6922" indent="-136922" fontAlgn="base">
                <a:spcAft>
                  <a:spcPct val="0"/>
                </a:spcAft>
                <a:buClr>
                  <a:srgbClr val="E62300"/>
                </a:buClr>
                <a:buSzPct val="120000"/>
                <a:buFont typeface="Wingdings" panose="05000000000000000000" pitchFamily="2" charset="2"/>
                <a:buChar char="û"/>
              </a:pPr>
              <a:r>
                <a:rPr lang="de-DE" altLang="de-DE" sz="1125" dirty="0">
                  <a:solidFill>
                    <a:srgbClr val="000000"/>
                  </a:solidFill>
                  <a:latin typeface="Arial" panose="020B0604020202020204" pitchFamily="34" charset="0"/>
                </a:rPr>
                <a:t>Bestehende – evtl. schwer zu ändernde – Praxisorganisation </a:t>
              </a:r>
            </a:p>
            <a:p>
              <a:pPr marL="136922" indent="-136922" fontAlgn="base">
                <a:spcAft>
                  <a:spcPct val="0"/>
                </a:spcAft>
                <a:buClr>
                  <a:srgbClr val="E62300"/>
                </a:buClr>
                <a:buSzPct val="120000"/>
                <a:buFont typeface="Wingdings" panose="05000000000000000000" pitchFamily="2" charset="2"/>
                <a:buChar char="û"/>
              </a:pPr>
              <a:r>
                <a:rPr lang="de-DE" altLang="de-DE" sz="1125" dirty="0">
                  <a:solidFill>
                    <a:srgbClr val="000000"/>
                  </a:solidFill>
                  <a:latin typeface="Arial" panose="020B0604020202020204" pitchFamily="34" charset="0"/>
                </a:rPr>
                <a:t>Gebrauchtes Inventar (entspricht evtl. nicht den eigenen Vorstellungen)</a:t>
              </a:r>
            </a:p>
            <a:p>
              <a:pPr marL="136922" indent="-136922" fontAlgn="base">
                <a:spcAft>
                  <a:spcPct val="0"/>
                </a:spcAft>
                <a:buClr>
                  <a:srgbClr val="E62300"/>
                </a:buClr>
                <a:buSzPct val="120000"/>
                <a:buFont typeface="Wingdings" panose="05000000000000000000" pitchFamily="2" charset="2"/>
                <a:buChar char="û"/>
              </a:pPr>
              <a:r>
                <a:rPr lang="de-DE" altLang="de-DE" sz="1125" dirty="0">
                  <a:solidFill>
                    <a:srgbClr val="000000"/>
                  </a:solidFill>
                  <a:latin typeface="Arial" panose="020B0604020202020204" pitchFamily="34" charset="0"/>
                </a:rPr>
                <a:t>Räumliche Veränderungen sind nicht </a:t>
              </a:r>
              <a:r>
                <a:rPr lang="de-DE" altLang="de-DE" sz="1125">
                  <a:solidFill>
                    <a:srgbClr val="000000"/>
                  </a:solidFill>
                  <a:latin typeface="Arial" panose="020B0604020202020204" pitchFamily="34" charset="0"/>
                </a:rPr>
                <a:t>möglich oder </a:t>
              </a:r>
              <a:r>
                <a:rPr lang="de-DE" altLang="de-DE" sz="1125" dirty="0">
                  <a:solidFill>
                    <a:srgbClr val="000000"/>
                  </a:solidFill>
                  <a:latin typeface="Arial" panose="020B0604020202020204" pitchFamily="34" charset="0"/>
                </a:rPr>
                <a:t>zu teuer</a:t>
              </a:r>
            </a:p>
            <a:p>
              <a:pPr marL="136922" indent="-136922" fontAlgn="base">
                <a:spcAft>
                  <a:spcPct val="0"/>
                </a:spcAft>
                <a:buClr>
                  <a:srgbClr val="E62300"/>
                </a:buClr>
                <a:buSzPct val="120000"/>
                <a:buFont typeface="Wingdings" panose="05000000000000000000" pitchFamily="2" charset="2"/>
                <a:buChar char="û"/>
              </a:pPr>
              <a:r>
                <a:rPr lang="de-DE" altLang="de-DE" sz="1125" dirty="0">
                  <a:solidFill>
                    <a:srgbClr val="000000"/>
                  </a:solidFill>
                  <a:latin typeface="Arial" panose="020B0604020202020204" pitchFamily="34" charset="0"/>
                </a:rPr>
                <a:t>Personal und Patienten sind auf Vorgänger/</a:t>
              </a:r>
            </a:p>
            <a:p>
              <a:pPr fontAlgn="base">
                <a:spcAft>
                  <a:spcPct val="0"/>
                </a:spcAft>
                <a:buClr>
                  <a:srgbClr val="E62300"/>
                </a:buClr>
                <a:buSzPct val="120000"/>
              </a:pPr>
              <a:r>
                <a:rPr lang="de-DE" altLang="de-DE" sz="1125" dirty="0">
                  <a:solidFill>
                    <a:srgbClr val="000000"/>
                  </a:solidFill>
                  <a:latin typeface="Arial" panose="020B0604020202020204" pitchFamily="34" charset="0"/>
                </a:rPr>
                <a:t>    in eingestellt</a:t>
              </a:r>
            </a:p>
          </p:txBody>
        </p:sp>
        <p:sp>
          <p:nvSpPr>
            <p:cNvPr id="16" name="Textfeld 15"/>
            <p:cNvSpPr txBox="1"/>
            <p:nvPr/>
          </p:nvSpPr>
          <p:spPr>
            <a:xfrm rot="5400000">
              <a:off x="11177099" y="4917228"/>
              <a:ext cx="1393650" cy="400109"/>
            </a:xfrm>
            <a:prstGeom prst="rect">
              <a:avLst/>
            </a:prstGeom>
            <a:noFill/>
          </p:spPr>
          <p:txBody>
            <a:bodyPr wrap="square" rtlCol="0">
              <a:spAutoFit/>
            </a:bodyPr>
            <a:lstStyle/>
            <a:p>
              <a:pPr algn="ctr"/>
              <a:r>
                <a:rPr lang="de-DE" sz="1350" b="1" dirty="0">
                  <a:solidFill>
                    <a:srgbClr val="C00000"/>
                  </a:solidFill>
                </a:rPr>
                <a:t>Nachteile</a:t>
              </a:r>
            </a:p>
          </p:txBody>
        </p:sp>
      </p:grpSp>
      <p:grpSp>
        <p:nvGrpSpPr>
          <p:cNvPr id="5" name="Gruppieren 4"/>
          <p:cNvGrpSpPr/>
          <p:nvPr/>
        </p:nvGrpSpPr>
        <p:grpSpPr>
          <a:xfrm>
            <a:off x="5377068" y="2847317"/>
            <a:ext cx="3766932" cy="1095862"/>
            <a:chOff x="7051404" y="2658501"/>
            <a:chExt cx="5022575" cy="1461149"/>
          </a:xfrm>
        </p:grpSpPr>
        <p:sp>
          <p:nvSpPr>
            <p:cNvPr id="11" name="Abgerundetes Rechteck 10"/>
            <p:cNvSpPr/>
            <p:nvPr/>
          </p:nvSpPr>
          <p:spPr>
            <a:xfrm>
              <a:off x="7051404" y="2658501"/>
              <a:ext cx="4728526" cy="1461149"/>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fontAlgn="base">
                <a:spcAft>
                  <a:spcPct val="0"/>
                </a:spcAft>
                <a:buClr>
                  <a:srgbClr val="008000"/>
                </a:buClr>
                <a:buSzPct val="120000"/>
                <a:buFont typeface="Wingdings" panose="05000000000000000000" pitchFamily="2" charset="2"/>
                <a:buChar char="ü"/>
              </a:pPr>
              <a:r>
                <a:rPr lang="de-DE" altLang="de-DE" sz="1125" dirty="0">
                  <a:solidFill>
                    <a:srgbClr val="000000"/>
                  </a:solidFill>
                  <a:latin typeface="Arial" panose="020B0604020202020204" pitchFamily="34" charset="0"/>
                </a:rPr>
                <a:t>Bereits vorhandener Patientenstamm </a:t>
              </a:r>
            </a:p>
            <a:p>
              <a:pPr marL="135731" indent="-135731" fontAlgn="base">
                <a:spcAft>
                  <a:spcPct val="0"/>
                </a:spcAft>
                <a:buClr>
                  <a:srgbClr val="008000"/>
                </a:buClr>
                <a:buSzPct val="120000"/>
                <a:buFont typeface="Wingdings" panose="05000000000000000000" pitchFamily="2" charset="2"/>
                <a:buChar char="ü"/>
              </a:pPr>
              <a:r>
                <a:rPr lang="de-DE" altLang="de-DE" sz="1125" dirty="0">
                  <a:solidFill>
                    <a:srgbClr val="000000"/>
                  </a:solidFill>
                  <a:latin typeface="Arial" panose="020B0604020202020204" pitchFamily="34" charset="0"/>
                </a:rPr>
                <a:t>Einführung in die Praxis durch abgebende </a:t>
              </a:r>
              <a:br>
                <a:rPr lang="de-DE" altLang="de-DE" sz="1125" dirty="0">
                  <a:solidFill>
                    <a:srgbClr val="000000"/>
                  </a:solidFill>
                  <a:latin typeface="Arial" panose="020B0604020202020204" pitchFamily="34" charset="0"/>
                </a:rPr>
              </a:br>
              <a:r>
                <a:rPr lang="de-DE" altLang="de-DE" sz="1125" dirty="0">
                  <a:solidFill>
                    <a:srgbClr val="000000"/>
                  </a:solidFill>
                  <a:latin typeface="Arial" panose="020B0604020202020204" pitchFamily="34" charset="0"/>
                </a:rPr>
                <a:t>Ärztin/Arzt</a:t>
              </a:r>
            </a:p>
            <a:p>
              <a:pPr marL="135731" indent="-135731" fontAlgn="base">
                <a:spcAft>
                  <a:spcPct val="0"/>
                </a:spcAft>
                <a:buClr>
                  <a:srgbClr val="008000"/>
                </a:buClr>
                <a:buSzPct val="120000"/>
                <a:buFont typeface="Wingdings" panose="05000000000000000000" pitchFamily="2" charset="2"/>
                <a:buChar char="ü"/>
              </a:pPr>
              <a:r>
                <a:rPr lang="de-DE" altLang="de-DE" sz="1125" dirty="0">
                  <a:solidFill>
                    <a:srgbClr val="000000"/>
                  </a:solidFill>
                  <a:latin typeface="Arial" panose="020B0604020202020204" pitchFamily="34" charset="0"/>
                </a:rPr>
                <a:t>Eingearbeitetes Praxisteam</a:t>
              </a:r>
            </a:p>
            <a:p>
              <a:pPr marL="135731" indent="-135731" fontAlgn="base">
                <a:spcAft>
                  <a:spcPct val="0"/>
                </a:spcAft>
                <a:buClr>
                  <a:srgbClr val="008000"/>
                </a:buClr>
                <a:buSzPct val="120000"/>
                <a:buFont typeface="Wingdings" panose="05000000000000000000" pitchFamily="2" charset="2"/>
                <a:buChar char="ü"/>
              </a:pPr>
              <a:r>
                <a:rPr lang="de-DE" altLang="de-DE" sz="1125" dirty="0">
                  <a:solidFill>
                    <a:srgbClr val="000000"/>
                  </a:solidFill>
                  <a:latin typeface="Arial" panose="020B0604020202020204" pitchFamily="34" charset="0"/>
                </a:rPr>
                <a:t>Bestehendes Netzwerk zu Kolleginnen/en, Krankenhäusern…</a:t>
              </a:r>
            </a:p>
          </p:txBody>
        </p:sp>
        <p:sp>
          <p:nvSpPr>
            <p:cNvPr id="17" name="Textfeld 16"/>
            <p:cNvSpPr txBox="1"/>
            <p:nvPr/>
          </p:nvSpPr>
          <p:spPr>
            <a:xfrm rot="5400000">
              <a:off x="11297861" y="3237705"/>
              <a:ext cx="1152128" cy="400109"/>
            </a:xfrm>
            <a:prstGeom prst="rect">
              <a:avLst/>
            </a:prstGeom>
            <a:noFill/>
          </p:spPr>
          <p:txBody>
            <a:bodyPr wrap="square" rtlCol="0">
              <a:spAutoFit/>
            </a:bodyPr>
            <a:lstStyle/>
            <a:p>
              <a:r>
                <a:rPr lang="de-DE" sz="1350" b="1" dirty="0">
                  <a:solidFill>
                    <a:schemeClr val="accent3"/>
                  </a:solidFill>
                </a:rPr>
                <a:t>Vorteile</a:t>
              </a:r>
            </a:p>
          </p:txBody>
        </p:sp>
      </p:grpSp>
    </p:spTree>
    <p:extLst>
      <p:ext uri="{BB962C8B-B14F-4D97-AF65-F5344CB8AC3E}">
        <p14:creationId xmlns:p14="http://schemas.microsoft.com/office/powerpoint/2010/main" val="3728778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3" descr="Cover"/>
          <p:cNvSpPr>
            <a:spLocks noChangeAspect="1" noChangeArrowheads="1"/>
          </p:cNvSpPr>
          <p:nvPr/>
        </p:nvSpPr>
        <p:spPr bwMode="auto">
          <a:xfrm>
            <a:off x="3502024" y="2109787"/>
            <a:ext cx="19812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sp>
        <p:nvSpPr>
          <p:cNvPr id="28675" name="AutoShape 5" descr="https://www.thieme.de/statics/bilder/thieme/final/de/bilder/zw_der-nuklearmediziner/nuklearmed_2016_3_01_Cover_210_rdax_208x277.jpg"/>
          <p:cNvSpPr>
            <a:spLocks noChangeAspect="1" noChangeArrowheads="1"/>
          </p:cNvSpPr>
          <p:nvPr/>
        </p:nvSpPr>
        <p:spPr bwMode="auto">
          <a:xfrm>
            <a:off x="4492625" y="3924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pic>
        <p:nvPicPr>
          <p:cNvPr id="2867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0462" y="2625725"/>
            <a:ext cx="6264275"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Rectangle 8"/>
          <p:cNvSpPr>
            <a:spLocks noChangeArrowheads="1"/>
          </p:cNvSpPr>
          <p:nvPr/>
        </p:nvSpPr>
        <p:spPr bwMode="auto">
          <a:xfrm>
            <a:off x="944997" y="1353885"/>
            <a:ext cx="770485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3" eaLnBrk="1" hangingPunct="1">
              <a:buFontTx/>
              <a:buChar char="•"/>
            </a:pPr>
            <a:r>
              <a:rPr lang="de-DE" altLang="de-DE" dirty="0"/>
              <a:t> Wie hoch ist die Vorabvergütung?</a:t>
            </a:r>
          </a:p>
          <a:p>
            <a:pPr lvl="3" eaLnBrk="1" hangingPunct="1">
              <a:buFontTx/>
              <a:buChar char="•"/>
            </a:pPr>
            <a:r>
              <a:rPr lang="de-DE" altLang="de-DE" dirty="0"/>
              <a:t> </a:t>
            </a:r>
            <a:r>
              <a:rPr lang="de-DE" altLang="de-DE" dirty="0">
                <a:solidFill>
                  <a:schemeClr val="tx1">
                    <a:lumMod val="95000"/>
                    <a:lumOff val="5000"/>
                  </a:schemeClr>
                </a:solidFill>
              </a:rPr>
              <a:t>Wieviel muss ich als Partner einlegen?</a:t>
            </a:r>
          </a:p>
          <a:p>
            <a:pPr lvl="3" eaLnBrk="1" hangingPunct="1">
              <a:buFontTx/>
              <a:buChar char="•"/>
            </a:pPr>
            <a:r>
              <a:rPr lang="de-DE" altLang="de-DE" dirty="0"/>
              <a:t> Wieviel Gewinne erwirtschaftet die Praxis?</a:t>
            </a:r>
          </a:p>
        </p:txBody>
      </p:sp>
      <p:sp>
        <p:nvSpPr>
          <p:cNvPr id="28678" name="AutoShape 10" descr="Abbildung von Angewandte Nuklearmedizin | 41. Auflage | 2022 | beck-shop.d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800"/>
          </a:p>
        </p:txBody>
      </p:sp>
      <p:pic>
        <p:nvPicPr>
          <p:cNvPr id="28679" name="Grafik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5" y="2708275"/>
            <a:ext cx="18256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423862" y="274916"/>
            <a:ext cx="81375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de-DE" altLang="de-DE" sz="2000" b="1" dirty="0"/>
              <a:t>Wichtige Verhandlungseckpunkte</a:t>
            </a:r>
          </a:p>
        </p:txBody>
      </p:sp>
    </p:spTree>
    <p:extLst>
      <p:ext uri="{BB962C8B-B14F-4D97-AF65-F5344CB8AC3E}">
        <p14:creationId xmlns:p14="http://schemas.microsoft.com/office/powerpoint/2010/main" val="3005945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http://www.morgenweb.de/polopoly_fs/1.1787305.1404928745!/image/image.jpg_gen/derivatives/galerie_940q/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1916113"/>
            <a:ext cx="60610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6"/>
          <p:cNvSpPr>
            <a:spLocks noChangeArrowheads="1"/>
          </p:cNvSpPr>
          <p:nvPr/>
        </p:nvSpPr>
        <p:spPr bwMode="auto">
          <a:xfrm>
            <a:off x="468313" y="908050"/>
            <a:ext cx="46410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800" b="1" i="1" dirty="0">
                <a:solidFill>
                  <a:srgbClr val="FF3300"/>
                </a:solidFill>
              </a:rPr>
              <a:t>Danach wird entschieden:</a:t>
            </a:r>
          </a:p>
        </p:txBody>
      </p:sp>
    </p:spTree>
    <p:extLst>
      <p:ext uri="{BB962C8B-B14F-4D97-AF65-F5344CB8AC3E}">
        <p14:creationId xmlns:p14="http://schemas.microsoft.com/office/powerpoint/2010/main" val="3860959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3EE6279-EFE5-437F-B68B-FD1AD80EBFB1}"/>
              </a:ext>
            </a:extLst>
          </p:cNvPr>
          <p:cNvSpPr>
            <a:spLocks noGrp="1"/>
          </p:cNvSpPr>
          <p:nvPr>
            <p:ph type="body" sz="quarter" idx="10"/>
          </p:nvPr>
        </p:nvSpPr>
        <p:spPr>
          <a:xfrm>
            <a:off x="432803" y="548680"/>
            <a:ext cx="6245431" cy="576064"/>
          </a:xfrm>
        </p:spPr>
        <p:txBody>
          <a:bodyPr/>
          <a:lstStyle/>
          <a:p>
            <a:r>
              <a:rPr lang="de-DE" dirty="0"/>
              <a:t>Überlebensprobleme der Freiberuflichkeit</a:t>
            </a:r>
          </a:p>
        </p:txBody>
      </p:sp>
      <p:sp>
        <p:nvSpPr>
          <p:cNvPr id="3" name="Textplatzhalter 2">
            <a:extLst>
              <a:ext uri="{FF2B5EF4-FFF2-40B4-BE49-F238E27FC236}">
                <a16:creationId xmlns:a16="http://schemas.microsoft.com/office/drawing/2014/main" id="{FD9BB10E-294E-4F33-8BB1-00F22BD34344}"/>
              </a:ext>
            </a:extLst>
          </p:cNvPr>
          <p:cNvSpPr>
            <a:spLocks noGrp="1"/>
          </p:cNvSpPr>
          <p:nvPr>
            <p:ph type="body" sz="quarter" idx="11"/>
          </p:nvPr>
        </p:nvSpPr>
        <p:spPr>
          <a:xfrm>
            <a:off x="410438" y="1268760"/>
            <a:ext cx="8297659" cy="3600400"/>
          </a:xfrm>
        </p:spPr>
        <p:txBody>
          <a:bodyPr/>
          <a:lstStyle/>
          <a:p>
            <a:pPr>
              <a:buFont typeface="Arial" panose="020B0604020202020204" pitchFamily="34" charset="0"/>
              <a:buChar char="•"/>
            </a:pPr>
            <a:r>
              <a:rPr lang="de-DE" sz="1600" dirty="0"/>
              <a:t>Leider lebt die ärztliche Freiberuflichkeit in Teilen noch in einer veralteten Realität, dass sich  jede/r </a:t>
            </a:r>
            <a:r>
              <a:rPr lang="de-DE" sz="1600" dirty="0" err="1"/>
              <a:t>Ärzt</a:t>
            </a:r>
            <a:r>
              <a:rPr lang="de-DE" sz="1600" dirty="0"/>
              <a:t>/in </a:t>
            </a:r>
            <a:r>
              <a:rPr lang="de-DE" sz="1600" dirty="0" err="1"/>
              <a:t>in</a:t>
            </a:r>
            <a:r>
              <a:rPr lang="de-DE" sz="1600" dirty="0"/>
              <a:t> ihrer/ seiner/ beruflichen Vita (mit Ausnahme der/s Chefärztin/</a:t>
            </a:r>
            <a:r>
              <a:rPr lang="de-DE" sz="1600" dirty="0" err="1"/>
              <a:t>arztes</a:t>
            </a:r>
            <a:r>
              <a:rPr lang="de-DE" sz="1600" dirty="0"/>
              <a:t>) in wirtschaftlicher Selbständigkeit in einer Einzelpraxis niederlässt </a:t>
            </a:r>
          </a:p>
          <a:p>
            <a:pPr>
              <a:buFont typeface="Arial" panose="020B0604020202020204" pitchFamily="34" charset="0"/>
              <a:buChar char="•"/>
            </a:pPr>
            <a:r>
              <a:rPr lang="de-DE" sz="1600" dirty="0"/>
              <a:t>Erstmals (12/2017) waren in zwei Kassenärztlichen Vereinigungen mehr 		angestellte Ärzte/innen als wirtschaftlich selbstständige </a:t>
            </a:r>
            <a:r>
              <a:rPr lang="de-DE" sz="1600" dirty="0" err="1"/>
              <a:t>Ärzt</a:t>
            </a:r>
            <a:r>
              <a:rPr lang="de-DE" sz="1600" dirty="0"/>
              <a:t>/innen in der 		ambulanten Versorgung tätig! Diese Tatsache kann den Fortbestand der freien Praxen/Niederlassungen gefährden</a:t>
            </a:r>
          </a:p>
          <a:p>
            <a:pPr>
              <a:buFont typeface="Arial" panose="020B0604020202020204" pitchFamily="34" charset="0"/>
              <a:buChar char="•"/>
            </a:pPr>
            <a:r>
              <a:rPr lang="de-DE" sz="1600" dirty="0"/>
              <a:t>Die Freiberuflichkeit ist jedoch nicht an die wirtschaftliche Unabhängigkeit gebunden – sondern sollte Grundlage des ärztlichen Handelns unabhängig vom Status der Tätigkeit sein</a:t>
            </a:r>
          </a:p>
          <a:p>
            <a:pPr marL="0" indent="0" algn="just"/>
            <a:endParaRPr lang="de-DE" sz="1600" b="1" dirty="0"/>
          </a:p>
          <a:p>
            <a:endParaRPr lang="de-DE" sz="1500" dirty="0"/>
          </a:p>
        </p:txBody>
      </p:sp>
    </p:spTree>
    <p:extLst>
      <p:ext uri="{BB962C8B-B14F-4D97-AF65-F5344CB8AC3E}">
        <p14:creationId xmlns:p14="http://schemas.microsoft.com/office/powerpoint/2010/main" val="257020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3EE6279-EFE5-437F-B68B-FD1AD80EBFB1}"/>
              </a:ext>
            </a:extLst>
          </p:cNvPr>
          <p:cNvSpPr>
            <a:spLocks noGrp="1"/>
          </p:cNvSpPr>
          <p:nvPr>
            <p:ph type="body" sz="quarter" idx="10"/>
          </p:nvPr>
        </p:nvSpPr>
        <p:spPr>
          <a:xfrm>
            <a:off x="432803" y="548680"/>
            <a:ext cx="6245431" cy="576064"/>
          </a:xfrm>
        </p:spPr>
        <p:txBody>
          <a:bodyPr/>
          <a:lstStyle/>
          <a:p>
            <a:r>
              <a:rPr lang="de-DE" dirty="0"/>
              <a:t>Überlebensprobleme der Freiberuflichkeit</a:t>
            </a:r>
          </a:p>
        </p:txBody>
      </p:sp>
      <p:sp>
        <p:nvSpPr>
          <p:cNvPr id="3" name="Textplatzhalter 2">
            <a:extLst>
              <a:ext uri="{FF2B5EF4-FFF2-40B4-BE49-F238E27FC236}">
                <a16:creationId xmlns:a16="http://schemas.microsoft.com/office/drawing/2014/main" id="{FD9BB10E-294E-4F33-8BB1-00F22BD34344}"/>
              </a:ext>
            </a:extLst>
          </p:cNvPr>
          <p:cNvSpPr>
            <a:spLocks noGrp="1"/>
          </p:cNvSpPr>
          <p:nvPr>
            <p:ph type="body" sz="quarter" idx="11"/>
          </p:nvPr>
        </p:nvSpPr>
        <p:spPr>
          <a:xfrm>
            <a:off x="432804" y="1412776"/>
            <a:ext cx="8297659" cy="4752528"/>
          </a:xfrm>
        </p:spPr>
        <p:txBody>
          <a:bodyPr/>
          <a:lstStyle/>
          <a:p>
            <a:pPr>
              <a:buFont typeface="Arial" panose="020B0604020202020204" pitchFamily="34" charset="0"/>
              <a:buChar char="•"/>
            </a:pPr>
            <a:r>
              <a:rPr lang="de-DE" sz="1600" dirty="0"/>
              <a:t>Fremdkapital aus dem In- und Ausland kauft in großer Anzahl ärztliche Sitze und gefährdet damit die ärztliche diagnostische und therapeutische Unabhängigkeit in der ambulanten Medizin – „</a:t>
            </a:r>
            <a:r>
              <a:rPr lang="de-DE" sz="1600" b="1" dirty="0"/>
              <a:t>Private Equity</a:t>
            </a:r>
            <a:r>
              <a:rPr lang="de-DE" sz="1600" dirty="0"/>
              <a:t>“</a:t>
            </a:r>
          </a:p>
          <a:p>
            <a:pPr>
              <a:buFont typeface="Arial" panose="020B0604020202020204" pitchFamily="34" charset="0"/>
              <a:buChar char="•"/>
            </a:pPr>
            <a:r>
              <a:rPr lang="de-DE" sz="1600" dirty="0"/>
              <a:t>(nicht ärztlich geführte) MVZ übernehmen vielerorts (auch an Kliniken) die ambulante Versorgung</a:t>
            </a:r>
          </a:p>
          <a:p>
            <a:pPr>
              <a:buFont typeface="Arial" panose="020B0604020202020204" pitchFamily="34" charset="0"/>
              <a:buChar char="•"/>
            </a:pPr>
            <a:r>
              <a:rPr lang="de-DE" sz="1600" dirty="0"/>
              <a:t>Heilberufliches Kapital ist innovationsscheu, d. h. Gewinne werden eher in medizinferne Investitionsmodelle, als in unser eigenes System der ambulanten Medizin investiert</a:t>
            </a:r>
          </a:p>
          <a:p>
            <a:pPr>
              <a:buFont typeface="Arial" panose="020B0604020202020204" pitchFamily="34" charset="0"/>
              <a:buChar char="•"/>
            </a:pPr>
            <a:r>
              <a:rPr lang="de-DE" sz="1600" dirty="0"/>
              <a:t>Unsere Interessenvertretungen der regionalen KVen und der KBV haben es immer schwerer unsere  Anliegen für eine gute Versorgung der Patienten/innen gegen die Spitzenverbände der GKV und auch die politischen Parteien durchzusetzen</a:t>
            </a:r>
          </a:p>
          <a:p>
            <a:pPr>
              <a:buFont typeface="Arial" panose="020B0604020202020204" pitchFamily="34" charset="0"/>
              <a:buChar char="•"/>
            </a:pPr>
            <a:r>
              <a:rPr lang="de-DE" sz="1600" dirty="0"/>
              <a:t>Viele ausgebildete </a:t>
            </a:r>
            <a:r>
              <a:rPr lang="de-DE" sz="1600" dirty="0" err="1"/>
              <a:t>Mediziner:innen</a:t>
            </a:r>
            <a:r>
              <a:rPr lang="de-DE" sz="1600" dirty="0"/>
              <a:t> nehmen nicht an der Patientenversorgung teil, z.B. Pharmaindustrie…, Zunahme der Teilzeitarbeit bedeutet Abnahme der </a:t>
            </a:r>
            <a:r>
              <a:rPr lang="de-DE" sz="1600" dirty="0" err="1"/>
              <a:t>Arbeitsstd</a:t>
            </a:r>
            <a:r>
              <a:rPr lang="de-DE" sz="1600" dirty="0"/>
              <a:t>.</a:t>
            </a:r>
          </a:p>
          <a:p>
            <a:pPr>
              <a:buFont typeface="Arial" panose="020B0604020202020204" pitchFamily="34" charset="0"/>
              <a:buChar char="•"/>
            </a:pPr>
            <a:r>
              <a:rPr lang="de-DE" sz="1600" dirty="0"/>
              <a:t>Viele ausgebildete </a:t>
            </a:r>
            <a:r>
              <a:rPr lang="de-DE" sz="1600" dirty="0" err="1"/>
              <a:t>Mediziner:innen</a:t>
            </a:r>
            <a:r>
              <a:rPr lang="de-DE" sz="1600" dirty="0"/>
              <a:t> arbeiten nach dem Studium im Ausland, bessere Bezahlung, bessere Arbeitsbedingungen in den Krankenhäusern</a:t>
            </a:r>
          </a:p>
          <a:p>
            <a:endParaRPr lang="de-DE" sz="1500" dirty="0"/>
          </a:p>
        </p:txBody>
      </p:sp>
    </p:spTree>
    <p:extLst>
      <p:ext uri="{BB962C8B-B14F-4D97-AF65-F5344CB8AC3E}">
        <p14:creationId xmlns:p14="http://schemas.microsoft.com/office/powerpoint/2010/main" val="319508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3EE6279-EFE5-437F-B68B-FD1AD80EBFB1}"/>
              </a:ext>
            </a:extLst>
          </p:cNvPr>
          <p:cNvSpPr>
            <a:spLocks noGrp="1"/>
          </p:cNvSpPr>
          <p:nvPr>
            <p:ph type="body" sz="quarter" idx="10"/>
          </p:nvPr>
        </p:nvSpPr>
        <p:spPr>
          <a:xfrm>
            <a:off x="432803" y="404664"/>
            <a:ext cx="6245431" cy="504056"/>
          </a:xfrm>
        </p:spPr>
        <p:txBody>
          <a:bodyPr/>
          <a:lstStyle/>
          <a:p>
            <a:r>
              <a:rPr lang="de-DE" dirty="0"/>
              <a:t>Lösungsansätze</a:t>
            </a:r>
          </a:p>
        </p:txBody>
      </p:sp>
      <p:sp>
        <p:nvSpPr>
          <p:cNvPr id="3" name="Textplatzhalter 2">
            <a:extLst>
              <a:ext uri="{FF2B5EF4-FFF2-40B4-BE49-F238E27FC236}">
                <a16:creationId xmlns:a16="http://schemas.microsoft.com/office/drawing/2014/main" id="{FD9BB10E-294E-4F33-8BB1-00F22BD34344}"/>
              </a:ext>
            </a:extLst>
          </p:cNvPr>
          <p:cNvSpPr>
            <a:spLocks noGrp="1"/>
          </p:cNvSpPr>
          <p:nvPr>
            <p:ph type="body" sz="quarter" idx="11"/>
          </p:nvPr>
        </p:nvSpPr>
        <p:spPr>
          <a:xfrm>
            <a:off x="423170" y="1340768"/>
            <a:ext cx="8325294" cy="4824536"/>
          </a:xfrm>
        </p:spPr>
        <p:txBody>
          <a:bodyPr/>
          <a:lstStyle/>
          <a:p>
            <a:pPr algn="just">
              <a:buFont typeface="Arial" panose="020B0604020202020204" pitchFamily="34" charset="0"/>
              <a:buChar char="•"/>
            </a:pPr>
            <a:r>
              <a:rPr lang="de-DE" sz="1600" dirty="0"/>
              <a:t>Die Beibehaltung der ambulanten Versorgungsstrukturen in Form der Einzelpraxis/Kleinpraxis mit nur wirtschaftlich selbständigen in eigener Praxis tätigen </a:t>
            </a:r>
            <a:r>
              <a:rPr lang="de-DE" sz="1600" dirty="0" err="1"/>
              <a:t>Ärzt:innen</a:t>
            </a:r>
            <a:r>
              <a:rPr lang="de-DE" sz="1600" dirty="0"/>
              <a:t> scheint überholt, der Trend geht zur Vernetzung regional und überregional, dafür müssen Rahmenbedingungen geschaffen werden, z.B. Berlin Interessengemeinschaft </a:t>
            </a:r>
            <a:r>
              <a:rPr lang="de-DE" sz="1600" dirty="0" err="1"/>
              <a:t>inhaber:innengeführter</a:t>
            </a:r>
            <a:r>
              <a:rPr lang="de-DE" sz="1600" dirty="0"/>
              <a:t> Praxen (IGIP 2022)</a:t>
            </a:r>
          </a:p>
          <a:p>
            <a:pPr algn="just">
              <a:buFont typeface="Arial" panose="020B0604020202020204" pitchFamily="34" charset="0"/>
              <a:buChar char="•"/>
            </a:pPr>
            <a:r>
              <a:rPr lang="de-DE" sz="1600" dirty="0"/>
              <a:t>Nicht die künftigen Generationen von Ärztinnen und Ärzten müssen an das Profil des freien Berufes angepasst werden, sondern umgekehrt, damit steigt die Attraktivität der Niederlassung für den ärztlichen Nachwuchs (das hätten wir uns auch gewünscht)</a:t>
            </a:r>
          </a:p>
          <a:p>
            <a:pPr algn="just">
              <a:buFont typeface="Arial" panose="020B0604020202020204" pitchFamily="34" charset="0"/>
              <a:buChar char="•"/>
            </a:pPr>
            <a:r>
              <a:rPr lang="de-DE" sz="1600" dirty="0"/>
              <a:t>Jede(r) Ärztin/ Arzt sollte in der ambulanten Versorgung willkommen sein, egal mit welchem Status (angestellt unter Erhalt des Gedankens der Freiberuflichkeit oder wirtschaftlich eigenständig), an welchem Ort, in welcher Kooperationsstruktur und wie lange sie/er Patienten versorgt (Teil/Vollzeit), Teilzeit erfordert die Erhöhung der Anzahl an Studienplätzen</a:t>
            </a:r>
          </a:p>
          <a:p>
            <a:endParaRPr lang="de-DE" sz="1500" dirty="0"/>
          </a:p>
        </p:txBody>
      </p:sp>
    </p:spTree>
    <p:extLst>
      <p:ext uri="{BB962C8B-B14F-4D97-AF65-F5344CB8AC3E}">
        <p14:creationId xmlns:p14="http://schemas.microsoft.com/office/powerpoint/2010/main" val="302489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3EE6279-EFE5-437F-B68B-FD1AD80EBFB1}"/>
              </a:ext>
            </a:extLst>
          </p:cNvPr>
          <p:cNvSpPr>
            <a:spLocks noGrp="1"/>
          </p:cNvSpPr>
          <p:nvPr>
            <p:ph type="body" sz="quarter" idx="10"/>
          </p:nvPr>
        </p:nvSpPr>
        <p:spPr>
          <a:xfrm>
            <a:off x="432803" y="404664"/>
            <a:ext cx="6245431" cy="504056"/>
          </a:xfrm>
        </p:spPr>
        <p:txBody>
          <a:bodyPr/>
          <a:lstStyle/>
          <a:p>
            <a:r>
              <a:rPr lang="de-DE" dirty="0"/>
              <a:t>Lösungsansätze</a:t>
            </a:r>
          </a:p>
        </p:txBody>
      </p:sp>
      <p:sp>
        <p:nvSpPr>
          <p:cNvPr id="3" name="Textplatzhalter 2">
            <a:extLst>
              <a:ext uri="{FF2B5EF4-FFF2-40B4-BE49-F238E27FC236}">
                <a16:creationId xmlns:a16="http://schemas.microsoft.com/office/drawing/2014/main" id="{FD9BB10E-294E-4F33-8BB1-00F22BD34344}"/>
              </a:ext>
            </a:extLst>
          </p:cNvPr>
          <p:cNvSpPr>
            <a:spLocks noGrp="1"/>
          </p:cNvSpPr>
          <p:nvPr>
            <p:ph type="body" sz="quarter" idx="11"/>
          </p:nvPr>
        </p:nvSpPr>
        <p:spPr>
          <a:xfrm>
            <a:off x="423170" y="1628800"/>
            <a:ext cx="8469310" cy="3168352"/>
          </a:xfrm>
        </p:spPr>
        <p:txBody>
          <a:bodyPr/>
          <a:lstStyle/>
          <a:p>
            <a:pPr lvl="1">
              <a:buFont typeface="Arial" panose="020B0604020202020204" pitchFamily="34" charset="0"/>
              <a:buChar char="•"/>
            </a:pPr>
            <a:r>
              <a:rPr lang="de-DE" sz="1600" dirty="0"/>
              <a:t>Wir müssen im wirtschaftlichen Sinne wieder selbstbestimmen und aktiv gestalten, d.h. z.B. Endbudgetierung</a:t>
            </a:r>
          </a:p>
          <a:p>
            <a:pPr lvl="1">
              <a:buFont typeface="Arial" panose="020B0604020202020204" pitchFamily="34" charset="0"/>
              <a:buChar char="•"/>
            </a:pPr>
            <a:r>
              <a:rPr lang="de-DE" sz="1600" dirty="0" err="1"/>
              <a:t>Ärzte:innen</a:t>
            </a:r>
            <a:r>
              <a:rPr lang="de-DE" sz="1600" dirty="0"/>
              <a:t> und/oder KVen investieren in die Versorgungstrukturen, z.B. Kauf von freigewordenen Sitzen</a:t>
            </a:r>
          </a:p>
          <a:p>
            <a:pPr lvl="1">
              <a:buFont typeface="Arial" panose="020B0604020202020204" pitchFamily="34" charset="0"/>
              <a:buChar char="•"/>
            </a:pPr>
            <a:r>
              <a:rPr lang="de-DE" sz="1600" dirty="0"/>
              <a:t>Die Selbstverwaltung sollte dem Namen gerecht werden und wieder mehr die aktuellen Bedürfnisse der ambulant tätigen </a:t>
            </a:r>
            <a:r>
              <a:rPr lang="de-DE" sz="1600" dirty="0" err="1"/>
              <a:t>Ärztinnen:e</a:t>
            </a:r>
            <a:r>
              <a:rPr lang="de-DE" sz="1600" dirty="0"/>
              <a:t> durchsetzen (s. Essener Resolution, KBV Krisensitzung Berlin 08/2023) </a:t>
            </a:r>
          </a:p>
          <a:p>
            <a:endParaRPr lang="de-DE" sz="1500" dirty="0"/>
          </a:p>
        </p:txBody>
      </p:sp>
    </p:spTree>
    <p:extLst>
      <p:ext uri="{BB962C8B-B14F-4D97-AF65-F5344CB8AC3E}">
        <p14:creationId xmlns:p14="http://schemas.microsoft.com/office/powerpoint/2010/main" val="236946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3EE6279-EFE5-437F-B68B-FD1AD80EBFB1}"/>
              </a:ext>
            </a:extLst>
          </p:cNvPr>
          <p:cNvSpPr>
            <a:spLocks noGrp="1"/>
          </p:cNvSpPr>
          <p:nvPr>
            <p:ph type="body" sz="quarter" idx="10"/>
          </p:nvPr>
        </p:nvSpPr>
        <p:spPr>
          <a:xfrm>
            <a:off x="432803" y="476672"/>
            <a:ext cx="5651365" cy="432048"/>
          </a:xfrm>
        </p:spPr>
        <p:txBody>
          <a:bodyPr/>
          <a:lstStyle/>
          <a:p>
            <a:r>
              <a:rPr lang="de-DE" sz="1800" dirty="0"/>
              <a:t>Definition des freien Berufs, der Freiberuflichkeit</a:t>
            </a:r>
          </a:p>
        </p:txBody>
      </p:sp>
      <p:sp>
        <p:nvSpPr>
          <p:cNvPr id="3" name="Textplatzhalter 2">
            <a:extLst>
              <a:ext uri="{FF2B5EF4-FFF2-40B4-BE49-F238E27FC236}">
                <a16:creationId xmlns:a16="http://schemas.microsoft.com/office/drawing/2014/main" id="{FD9BB10E-294E-4F33-8BB1-00F22BD34344}"/>
              </a:ext>
            </a:extLst>
          </p:cNvPr>
          <p:cNvSpPr>
            <a:spLocks noGrp="1"/>
          </p:cNvSpPr>
          <p:nvPr>
            <p:ph type="body" sz="quarter" idx="11"/>
          </p:nvPr>
        </p:nvSpPr>
        <p:spPr>
          <a:xfrm>
            <a:off x="432803" y="1196752"/>
            <a:ext cx="8297659" cy="4823866"/>
          </a:xfrm>
        </p:spPr>
        <p:txBody>
          <a:bodyPr/>
          <a:lstStyle/>
          <a:p>
            <a:pPr marL="0" indent="0"/>
            <a:r>
              <a:rPr lang="de-DE" sz="1600" b="1" dirty="0"/>
              <a:t>Ärztliche Freiberuflichkeit </a:t>
            </a:r>
            <a:r>
              <a:rPr lang="de-DE" sz="1600" dirty="0"/>
              <a:t>sichert die Freiheit medizinischer Entscheidungen und ist Grundlage für ein vertrauensvolles Verhältnis zwischen Arzt/Ärztin – Patienten/innen.     </a:t>
            </a:r>
            <a:r>
              <a:rPr lang="de-DE" sz="1400" dirty="0"/>
              <a:t>Sie dient dem:</a:t>
            </a:r>
          </a:p>
          <a:p>
            <a:pPr>
              <a:buFont typeface="Arial" panose="020B0604020202020204" pitchFamily="34" charset="0"/>
              <a:buChar char="•"/>
            </a:pPr>
            <a:r>
              <a:rPr lang="de-DE" sz="1400" dirty="0" err="1"/>
              <a:t>Patienten:innenschutz</a:t>
            </a:r>
            <a:r>
              <a:rPr lang="de-DE" sz="1400" dirty="0"/>
              <a:t> - ein Eingriff Dritter (zum Beispiel der Staat, </a:t>
            </a:r>
            <a:r>
              <a:rPr lang="de-DE" sz="1400" b="1" dirty="0"/>
              <a:t>Investoren</a:t>
            </a:r>
            <a:r>
              <a:rPr lang="de-DE" sz="1400" dirty="0"/>
              <a:t> oder Krankenkassen) soll verhindert werden</a:t>
            </a:r>
          </a:p>
          <a:p>
            <a:pPr>
              <a:buFont typeface="Arial" panose="020B0604020202020204" pitchFamily="34" charset="0"/>
              <a:buChar char="•"/>
            </a:pPr>
            <a:r>
              <a:rPr lang="de-DE" sz="1400" dirty="0"/>
              <a:t>es soll die unabhängige medizinische Diagnostik und Therapie gesichert und erhalten werden</a:t>
            </a:r>
          </a:p>
          <a:p>
            <a:pPr>
              <a:buFont typeface="Arial" panose="020B0604020202020204" pitchFamily="34" charset="0"/>
              <a:buChar char="•"/>
            </a:pPr>
            <a:r>
              <a:rPr lang="de-DE" sz="1400" dirty="0"/>
              <a:t>erreicht wird dies durch eine persönliche Leistungserbringung, diese muss leitend und eigenverantwortlich sein,</a:t>
            </a:r>
          </a:p>
          <a:p>
            <a:pPr>
              <a:buFont typeface="Arial" panose="020B0604020202020204" pitchFamily="34" charset="0"/>
              <a:buChar char="•"/>
            </a:pPr>
            <a:r>
              <a:rPr lang="de-DE" sz="1400" dirty="0"/>
              <a:t>es muss eine eigenständige Qualitätssicherung, Qualitätskontrolle sowie Fortbildungen geben</a:t>
            </a:r>
          </a:p>
          <a:p>
            <a:pPr>
              <a:buFont typeface="Arial" panose="020B0604020202020204" pitchFamily="34" charset="0"/>
              <a:buChar char="•"/>
            </a:pPr>
            <a:r>
              <a:rPr lang="de-DE" sz="1400" dirty="0"/>
              <a:t>es gibt eine eigene Gebührenordnung (EBM / GOÄ),</a:t>
            </a:r>
          </a:p>
          <a:p>
            <a:pPr>
              <a:buFont typeface="Arial" panose="020B0604020202020204" pitchFamily="34" charset="0"/>
              <a:buChar char="•"/>
            </a:pPr>
            <a:r>
              <a:rPr lang="de-DE" sz="1400" dirty="0"/>
              <a:t>und eine Selbstverwaltung (Kassenärztliche Vereinigungen – KV / KBV)</a:t>
            </a:r>
            <a:endParaRPr lang="de-DE" sz="1600" dirty="0"/>
          </a:p>
          <a:p>
            <a:endParaRPr lang="de-DE" sz="1500" dirty="0"/>
          </a:p>
        </p:txBody>
      </p:sp>
    </p:spTree>
    <p:extLst>
      <p:ext uri="{BB962C8B-B14F-4D97-AF65-F5344CB8AC3E}">
        <p14:creationId xmlns:p14="http://schemas.microsoft.com/office/powerpoint/2010/main" val="423960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025525"/>
            <a:ext cx="8424863"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608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nhaltsplatzhalter 9"/>
          <p:cNvSpPr txBox="1">
            <a:spLocks/>
          </p:cNvSpPr>
          <p:nvPr/>
        </p:nvSpPr>
        <p:spPr>
          <a:xfrm>
            <a:off x="595653" y="2261250"/>
            <a:ext cx="4624419" cy="3165619"/>
          </a:xfrm>
          <a:prstGeom prst="rect">
            <a:avLst/>
          </a:prstGeom>
        </p:spPr>
        <p:txBody>
          <a:bodyPr vert="horz" lIns="67500" tIns="35100" rIns="67500" bIns="35100" rtlCol="0" anchor="t" anchorCtr="0">
            <a:noAutofit/>
          </a:bodyPr>
          <a:lstStyle>
            <a:lvl1pPr marL="266700" indent="-266700" algn="l" defTabSz="914400" rtl="0" eaLnBrk="1" latinLnBrk="0" hangingPunct="1">
              <a:lnSpc>
                <a:spcPct val="110000"/>
              </a:lnSpc>
              <a:spcBef>
                <a:spcPts val="500"/>
              </a:spcBef>
              <a:spcAft>
                <a:spcPts val="900"/>
              </a:spcAft>
              <a:buFont typeface="Wingdings" panose="05000000000000000000" pitchFamily="2" charset="2"/>
              <a:buChar char=""/>
              <a:tabLst>
                <a:tab pos="271463" algn="l"/>
                <a:tab pos="541338" algn="l"/>
              </a:tabLst>
              <a:defRPr sz="2200" kern="1200">
                <a:solidFill>
                  <a:schemeClr val="tx1"/>
                </a:solidFill>
                <a:latin typeface="+mn-lt"/>
                <a:ea typeface="+mn-ea"/>
                <a:cs typeface="+mn-cs"/>
              </a:defRPr>
            </a:lvl1pPr>
            <a:lvl2pPr marL="542925" indent="-276225" algn="l" defTabSz="914400" rtl="0" eaLnBrk="1" latinLnBrk="0" hangingPunct="1">
              <a:lnSpc>
                <a:spcPct val="110000"/>
              </a:lnSpc>
              <a:spcBef>
                <a:spcPts val="500"/>
              </a:spcBef>
              <a:spcAft>
                <a:spcPts val="900"/>
              </a:spcAft>
              <a:buFont typeface="Wingdings" panose="05000000000000000000" pitchFamily="2" charset="2"/>
              <a:buChar char=""/>
              <a:tabLst>
                <a:tab pos="541338" algn="l"/>
              </a:tabLst>
              <a:defRPr sz="2200" kern="1200">
                <a:solidFill>
                  <a:schemeClr val="tx1"/>
                </a:solidFill>
                <a:latin typeface="+mn-lt"/>
                <a:ea typeface="+mn-ea"/>
                <a:cs typeface="+mn-cs"/>
              </a:defRPr>
            </a:lvl2pPr>
            <a:lvl3pPr marL="804863" indent="-263525"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3pPr>
            <a:lvl4pPr marL="1076325" indent="-271463"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4pPr>
            <a:lvl5pPr marL="1343025" indent="-266700"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tabLst>
                <a:tab pos="201216" algn="l"/>
              </a:tabLst>
            </a:pPr>
            <a:endParaRPr lang="de-DE" altLang="de-DE" sz="1500" b="1" dirty="0"/>
          </a:p>
        </p:txBody>
      </p:sp>
      <p:sp>
        <p:nvSpPr>
          <p:cNvPr id="22" name="Textfeld 21"/>
          <p:cNvSpPr txBox="1"/>
          <p:nvPr/>
        </p:nvSpPr>
        <p:spPr>
          <a:xfrm>
            <a:off x="619292" y="2261250"/>
            <a:ext cx="4968552" cy="2492990"/>
          </a:xfrm>
          <a:prstGeom prst="rect">
            <a:avLst/>
          </a:prstGeom>
          <a:noFill/>
        </p:spPr>
        <p:txBody>
          <a:bodyPr wrap="square" rtlCol="0">
            <a:spAutoFit/>
          </a:bodyPr>
          <a:lstStyle/>
          <a:p>
            <a:r>
              <a:rPr lang="de-DE" sz="2000" b="1" dirty="0"/>
              <a:t>Ein schönes Wochenende und…</a:t>
            </a:r>
          </a:p>
          <a:p>
            <a:r>
              <a:rPr lang="de-DE" sz="2000" b="1" dirty="0">
                <a:solidFill>
                  <a:schemeClr val="bg2">
                    <a:lumMod val="75000"/>
                  </a:schemeClr>
                </a:solidFill>
              </a:rPr>
              <a:t>vielen Dank für Ihre Aufmerksamkeit</a:t>
            </a:r>
            <a:r>
              <a:rPr lang="de-DE" sz="2000" dirty="0">
                <a:solidFill>
                  <a:schemeClr val="tx2">
                    <a:lumMod val="75000"/>
                  </a:schemeClr>
                </a:solidFill>
              </a:rPr>
              <a:t>! </a:t>
            </a:r>
          </a:p>
          <a:p>
            <a:endParaRPr lang="de-DE" sz="2000" dirty="0"/>
          </a:p>
          <a:p>
            <a:r>
              <a:rPr lang="de-DE" sz="2400" dirty="0"/>
              <a:t>Ronald Jochens</a:t>
            </a:r>
          </a:p>
          <a:p>
            <a:endParaRPr lang="de-DE" sz="2400" dirty="0"/>
          </a:p>
          <a:p>
            <a:r>
              <a:rPr lang="de-DE" sz="2400" dirty="0"/>
              <a:t>Nuklearmedizin Westend</a:t>
            </a:r>
          </a:p>
          <a:p>
            <a:r>
              <a:rPr lang="de-DE" sz="2400" dirty="0"/>
              <a:t>Berlin </a:t>
            </a:r>
          </a:p>
        </p:txBody>
      </p:sp>
    </p:spTree>
    <p:extLst>
      <p:ext uri="{BB962C8B-B14F-4D97-AF65-F5344CB8AC3E}">
        <p14:creationId xmlns:p14="http://schemas.microsoft.com/office/powerpoint/2010/main" val="98934268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7F453-E857-3D02-5980-2F1D14C4980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7A50D54E-3FDA-DC39-94D7-36C9FCB8E0DF}"/>
              </a:ext>
            </a:extLst>
          </p:cNvPr>
          <p:cNvSpPr>
            <a:spLocks noGrp="1"/>
          </p:cNvSpPr>
          <p:nvPr>
            <p:ph idx="1"/>
          </p:nvPr>
        </p:nvSpPr>
        <p:spPr/>
        <p:txBody>
          <a:bodyPr/>
          <a:lstStyle/>
          <a:p>
            <a:endParaRPr lang="de-DE"/>
          </a:p>
        </p:txBody>
      </p:sp>
      <p:sp>
        <p:nvSpPr>
          <p:cNvPr id="4" name="Datumsplatzhalter 3">
            <a:extLst>
              <a:ext uri="{FF2B5EF4-FFF2-40B4-BE49-F238E27FC236}">
                <a16:creationId xmlns:a16="http://schemas.microsoft.com/office/drawing/2014/main" id="{20408F3F-9B6A-234F-7B47-9566A2932897}"/>
              </a:ext>
            </a:extLst>
          </p:cNvPr>
          <p:cNvSpPr>
            <a:spLocks noGrp="1"/>
          </p:cNvSpPr>
          <p:nvPr>
            <p:ph type="dt" sz="half" idx="10"/>
          </p:nvPr>
        </p:nvSpPr>
        <p:spPr/>
        <p:txBody>
          <a:bodyPr/>
          <a:lstStyle/>
          <a:p>
            <a:fld id="{5977D46E-C524-4BBC-9623-00221C279E2E}" type="datetime4">
              <a:rPr lang="de-DE" smtClean="0"/>
              <a:pPr/>
              <a:t>31. August 2023</a:t>
            </a:fld>
            <a:endParaRPr lang="de-DE"/>
          </a:p>
        </p:txBody>
      </p:sp>
      <p:sp>
        <p:nvSpPr>
          <p:cNvPr id="5" name="Fußzeilenplatzhalter 4">
            <a:extLst>
              <a:ext uri="{FF2B5EF4-FFF2-40B4-BE49-F238E27FC236}">
                <a16:creationId xmlns:a16="http://schemas.microsoft.com/office/drawing/2014/main" id="{94484F8B-CFDD-04D9-A228-EE2266F13A9C}"/>
              </a:ext>
            </a:extLst>
          </p:cNvPr>
          <p:cNvSpPr>
            <a:spLocks noGrp="1"/>
          </p:cNvSpPr>
          <p:nvPr>
            <p:ph type="ftr" sz="quarter" idx="11"/>
          </p:nvPr>
        </p:nvSpPr>
        <p:spPr/>
        <p:txBody>
          <a:bodyPr/>
          <a:lstStyle/>
          <a:p>
            <a:r>
              <a:rPr lang="de-DE"/>
              <a:t>MLP PowerPoint Konzernvorlage - Templates</a:t>
            </a:r>
          </a:p>
        </p:txBody>
      </p:sp>
      <p:sp>
        <p:nvSpPr>
          <p:cNvPr id="6" name="Textplatzhalter 5">
            <a:extLst>
              <a:ext uri="{FF2B5EF4-FFF2-40B4-BE49-F238E27FC236}">
                <a16:creationId xmlns:a16="http://schemas.microsoft.com/office/drawing/2014/main" id="{45BBB575-C9C1-FB41-D658-5F4CCE57FD0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362254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nhaltsplatzhalter 9"/>
          <p:cNvSpPr txBox="1">
            <a:spLocks/>
          </p:cNvSpPr>
          <p:nvPr/>
        </p:nvSpPr>
        <p:spPr>
          <a:xfrm>
            <a:off x="595653" y="2261250"/>
            <a:ext cx="4624419" cy="3165619"/>
          </a:xfrm>
          <a:prstGeom prst="rect">
            <a:avLst/>
          </a:prstGeom>
        </p:spPr>
        <p:txBody>
          <a:bodyPr vert="horz" lIns="67500" tIns="35100" rIns="67500" bIns="35100" rtlCol="0" anchor="t" anchorCtr="0">
            <a:noAutofit/>
          </a:bodyPr>
          <a:lstStyle>
            <a:lvl1pPr marL="266700" indent="-266700" algn="l" defTabSz="914400" rtl="0" eaLnBrk="1" latinLnBrk="0" hangingPunct="1">
              <a:lnSpc>
                <a:spcPct val="110000"/>
              </a:lnSpc>
              <a:spcBef>
                <a:spcPts val="500"/>
              </a:spcBef>
              <a:spcAft>
                <a:spcPts val="900"/>
              </a:spcAft>
              <a:buFont typeface="Wingdings" panose="05000000000000000000" pitchFamily="2" charset="2"/>
              <a:buChar char=""/>
              <a:tabLst>
                <a:tab pos="271463" algn="l"/>
                <a:tab pos="541338" algn="l"/>
              </a:tabLst>
              <a:defRPr sz="2200" kern="1200">
                <a:solidFill>
                  <a:schemeClr val="tx1"/>
                </a:solidFill>
                <a:latin typeface="+mn-lt"/>
                <a:ea typeface="+mn-ea"/>
                <a:cs typeface="+mn-cs"/>
              </a:defRPr>
            </a:lvl1pPr>
            <a:lvl2pPr marL="542925" indent="-276225" algn="l" defTabSz="914400" rtl="0" eaLnBrk="1" latinLnBrk="0" hangingPunct="1">
              <a:lnSpc>
                <a:spcPct val="110000"/>
              </a:lnSpc>
              <a:spcBef>
                <a:spcPts val="500"/>
              </a:spcBef>
              <a:spcAft>
                <a:spcPts val="900"/>
              </a:spcAft>
              <a:buFont typeface="Wingdings" panose="05000000000000000000" pitchFamily="2" charset="2"/>
              <a:buChar char=""/>
              <a:tabLst>
                <a:tab pos="541338" algn="l"/>
              </a:tabLst>
              <a:defRPr sz="2200" kern="1200">
                <a:solidFill>
                  <a:schemeClr val="tx1"/>
                </a:solidFill>
                <a:latin typeface="+mn-lt"/>
                <a:ea typeface="+mn-ea"/>
                <a:cs typeface="+mn-cs"/>
              </a:defRPr>
            </a:lvl2pPr>
            <a:lvl3pPr marL="804863" indent="-263525"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3pPr>
            <a:lvl4pPr marL="1076325" indent="-271463"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4pPr>
            <a:lvl5pPr marL="1343025" indent="-266700"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tabLst>
                <a:tab pos="201216" algn="l"/>
              </a:tabLst>
            </a:pPr>
            <a:endParaRPr lang="de-DE" altLang="de-DE" sz="1500" b="1" dirty="0"/>
          </a:p>
        </p:txBody>
      </p:sp>
      <p:sp>
        <p:nvSpPr>
          <p:cNvPr id="22" name="Textfeld 21"/>
          <p:cNvSpPr txBox="1"/>
          <p:nvPr/>
        </p:nvSpPr>
        <p:spPr>
          <a:xfrm>
            <a:off x="619292" y="2261250"/>
            <a:ext cx="4968552" cy="2492990"/>
          </a:xfrm>
          <a:prstGeom prst="rect">
            <a:avLst/>
          </a:prstGeom>
          <a:noFill/>
        </p:spPr>
        <p:txBody>
          <a:bodyPr wrap="square" rtlCol="0">
            <a:spAutoFit/>
          </a:bodyPr>
          <a:lstStyle/>
          <a:p>
            <a:r>
              <a:rPr lang="de-DE" sz="2000" b="1" dirty="0"/>
              <a:t>Ein schönes Wochenende und…</a:t>
            </a:r>
          </a:p>
          <a:p>
            <a:r>
              <a:rPr lang="de-DE" sz="2000" b="1" dirty="0">
                <a:solidFill>
                  <a:schemeClr val="bg2">
                    <a:lumMod val="75000"/>
                  </a:schemeClr>
                </a:solidFill>
              </a:rPr>
              <a:t>vielen Dank für Ihre Aufmerksamkeit</a:t>
            </a:r>
            <a:r>
              <a:rPr lang="de-DE" sz="2000" dirty="0">
                <a:solidFill>
                  <a:schemeClr val="tx2">
                    <a:lumMod val="75000"/>
                  </a:schemeClr>
                </a:solidFill>
              </a:rPr>
              <a:t>! </a:t>
            </a:r>
          </a:p>
          <a:p>
            <a:endParaRPr lang="de-DE" sz="2000" dirty="0"/>
          </a:p>
          <a:p>
            <a:r>
              <a:rPr lang="de-DE" sz="2400" dirty="0"/>
              <a:t>Ronald Jochens</a:t>
            </a:r>
          </a:p>
          <a:p>
            <a:endParaRPr lang="de-DE" sz="2400" dirty="0"/>
          </a:p>
          <a:p>
            <a:r>
              <a:rPr lang="de-DE" sz="2400" dirty="0"/>
              <a:t>Nuklearmedizin Westend</a:t>
            </a:r>
          </a:p>
          <a:p>
            <a:r>
              <a:rPr lang="de-DE" sz="2400" dirty="0"/>
              <a:t>Berlin </a:t>
            </a:r>
          </a:p>
        </p:txBody>
      </p:sp>
    </p:spTree>
    <p:extLst>
      <p:ext uri="{BB962C8B-B14F-4D97-AF65-F5344CB8AC3E}">
        <p14:creationId xmlns:p14="http://schemas.microsoft.com/office/powerpoint/2010/main" val="21952526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01160-019F-6E32-7A10-749DAE2D2ACE}"/>
              </a:ext>
            </a:extLst>
          </p:cNvPr>
          <p:cNvSpPr>
            <a:spLocks noGrp="1"/>
          </p:cNvSpPr>
          <p:nvPr>
            <p:ph type="title"/>
          </p:nvPr>
        </p:nvSpPr>
        <p:spPr>
          <a:xfrm>
            <a:off x="629841" y="324000"/>
            <a:ext cx="8334647" cy="2384920"/>
          </a:xfrm>
        </p:spPr>
        <p:txBody>
          <a:bodyPr/>
          <a:lstStyle/>
          <a:p>
            <a:r>
              <a:rPr lang="de-DE" sz="1800" dirty="0"/>
              <a:t>Essener Resolution für Freiheit und Verantwortung </a:t>
            </a:r>
            <a:br>
              <a:rPr lang="de-DE" sz="1800" dirty="0"/>
            </a:br>
            <a:r>
              <a:rPr lang="de-DE" sz="1800" dirty="0"/>
              <a:t>in der ärztlichen Profession – </a:t>
            </a:r>
          </a:p>
        </p:txBody>
      </p:sp>
      <p:sp>
        <p:nvSpPr>
          <p:cNvPr id="3" name="Inhaltsplatzhalter 2">
            <a:extLst>
              <a:ext uri="{FF2B5EF4-FFF2-40B4-BE49-F238E27FC236}">
                <a16:creationId xmlns:a16="http://schemas.microsoft.com/office/drawing/2014/main" id="{3CCED76B-F410-E487-939A-98FD54AAFE1A}"/>
              </a:ext>
            </a:extLst>
          </p:cNvPr>
          <p:cNvSpPr>
            <a:spLocks noGrp="1"/>
          </p:cNvSpPr>
          <p:nvPr>
            <p:ph idx="1"/>
          </p:nvPr>
        </p:nvSpPr>
        <p:spPr/>
        <p:txBody>
          <a:bodyPr/>
          <a:lstStyle/>
          <a:p>
            <a:r>
              <a:rPr lang="de-DE" dirty="0"/>
              <a:t>Freier Beruf, Freiberuflichkeit, </a:t>
            </a:r>
            <a:r>
              <a:rPr lang="de-DE" dirty="0" err="1"/>
              <a:t>ärtzlicher</a:t>
            </a:r>
            <a:r>
              <a:rPr lang="de-DE" dirty="0"/>
              <a:t> Berufsethos, Fachkompetenz daraus resultierend Therapiefreiheit und Weisungsunabhängigkeit, ärztliches Handeln unabhängig von kommerziellen Interessen</a:t>
            </a:r>
          </a:p>
          <a:p>
            <a:r>
              <a:rPr lang="de-DE" dirty="0"/>
              <a:t>Ärztliche Profession basiert auf akademischer Ausbildung, Approbation, Weiter- und Fortbildung. Im Zentrum stehen Bereitschaft und Fähigkeit </a:t>
            </a:r>
            <a:r>
              <a:rPr lang="de-DE" dirty="0" err="1"/>
              <a:t>Patienten:innen</a:t>
            </a:r>
            <a:r>
              <a:rPr lang="de-DE" dirty="0"/>
              <a:t> individuell zu behandeln</a:t>
            </a:r>
          </a:p>
          <a:p>
            <a:r>
              <a:rPr lang="de-DE" dirty="0"/>
              <a:t>Individuelle verantwortungsvolle Behandlung erfordert Rahmenbedingungen, die eine freie Berufsausübung/die Freiberuflichkeit sicherstellen. Das freie Handeln ist das Fundament für das </a:t>
            </a:r>
            <a:r>
              <a:rPr lang="de-DE" dirty="0" err="1"/>
              <a:t>Vertauensverhältnis</a:t>
            </a:r>
            <a:r>
              <a:rPr lang="de-DE" dirty="0"/>
              <a:t> zwischen </a:t>
            </a:r>
            <a:r>
              <a:rPr lang="de-DE" dirty="0" err="1"/>
              <a:t>Ärzten:innen</a:t>
            </a:r>
            <a:r>
              <a:rPr lang="de-DE" dirty="0"/>
              <a:t> und </a:t>
            </a:r>
            <a:r>
              <a:rPr lang="de-DE" dirty="0" err="1"/>
              <a:t>Patienten:innen</a:t>
            </a:r>
            <a:endParaRPr lang="de-DE" dirty="0"/>
          </a:p>
          <a:p>
            <a:r>
              <a:rPr lang="de-DE" dirty="0"/>
              <a:t>Freiheit und Verantwortung sind untrennbar mit der ärztlichen Selbstverwaltung verbunden.</a:t>
            </a:r>
          </a:p>
        </p:txBody>
      </p:sp>
      <p:sp>
        <p:nvSpPr>
          <p:cNvPr id="4" name="Datumsplatzhalter 3">
            <a:extLst>
              <a:ext uri="{FF2B5EF4-FFF2-40B4-BE49-F238E27FC236}">
                <a16:creationId xmlns:a16="http://schemas.microsoft.com/office/drawing/2014/main" id="{6E39F159-FE0E-9ADF-DEAE-8070DA51D24B}"/>
              </a:ext>
            </a:extLst>
          </p:cNvPr>
          <p:cNvSpPr>
            <a:spLocks noGrp="1"/>
          </p:cNvSpPr>
          <p:nvPr>
            <p:ph type="dt" sz="half" idx="10"/>
          </p:nvPr>
        </p:nvSpPr>
        <p:spPr/>
        <p:txBody>
          <a:bodyPr/>
          <a:lstStyle/>
          <a:p>
            <a:endParaRPr lang="de-DE" sz="1200" dirty="0"/>
          </a:p>
        </p:txBody>
      </p:sp>
      <p:sp>
        <p:nvSpPr>
          <p:cNvPr id="6" name="Textplatzhalter 5">
            <a:extLst>
              <a:ext uri="{FF2B5EF4-FFF2-40B4-BE49-F238E27FC236}">
                <a16:creationId xmlns:a16="http://schemas.microsoft.com/office/drawing/2014/main" id="{F2D3C6DA-D06D-E2C2-43DE-E7B35B2ADEFF}"/>
              </a:ext>
            </a:extLst>
          </p:cNvPr>
          <p:cNvSpPr>
            <a:spLocks noGrp="1"/>
          </p:cNvSpPr>
          <p:nvPr>
            <p:ph type="body" sz="quarter" idx="12"/>
          </p:nvPr>
        </p:nvSpPr>
        <p:spPr/>
        <p:txBody>
          <a:bodyPr/>
          <a:lstStyle/>
          <a:p>
            <a:r>
              <a:rPr lang="de-DE" sz="1600" dirty="0"/>
              <a:t>127. Deutscher Ärztetag 19.05. 2023</a:t>
            </a:r>
          </a:p>
        </p:txBody>
      </p:sp>
    </p:spTree>
    <p:extLst>
      <p:ext uri="{BB962C8B-B14F-4D97-AF65-F5344CB8AC3E}">
        <p14:creationId xmlns:p14="http://schemas.microsoft.com/office/powerpoint/2010/main" val="681186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nhaltsplatzhalter 9"/>
          <p:cNvSpPr txBox="1">
            <a:spLocks/>
          </p:cNvSpPr>
          <p:nvPr/>
        </p:nvSpPr>
        <p:spPr>
          <a:xfrm>
            <a:off x="595653" y="2261250"/>
            <a:ext cx="4624419" cy="3165619"/>
          </a:xfrm>
          <a:prstGeom prst="rect">
            <a:avLst/>
          </a:prstGeom>
        </p:spPr>
        <p:txBody>
          <a:bodyPr vert="horz" lIns="67500" tIns="35100" rIns="67500" bIns="35100" rtlCol="0" anchor="t" anchorCtr="0">
            <a:noAutofit/>
          </a:bodyPr>
          <a:lstStyle>
            <a:lvl1pPr marL="266700" indent="-266700" algn="l" defTabSz="914400" rtl="0" eaLnBrk="1" latinLnBrk="0" hangingPunct="1">
              <a:lnSpc>
                <a:spcPct val="110000"/>
              </a:lnSpc>
              <a:spcBef>
                <a:spcPts val="500"/>
              </a:spcBef>
              <a:spcAft>
                <a:spcPts val="900"/>
              </a:spcAft>
              <a:buFont typeface="Wingdings" panose="05000000000000000000" pitchFamily="2" charset="2"/>
              <a:buChar char=""/>
              <a:tabLst>
                <a:tab pos="271463" algn="l"/>
                <a:tab pos="541338" algn="l"/>
              </a:tabLst>
              <a:defRPr sz="2200" kern="1200">
                <a:solidFill>
                  <a:schemeClr val="tx1"/>
                </a:solidFill>
                <a:latin typeface="+mn-lt"/>
                <a:ea typeface="+mn-ea"/>
                <a:cs typeface="+mn-cs"/>
              </a:defRPr>
            </a:lvl1pPr>
            <a:lvl2pPr marL="542925" indent="-276225" algn="l" defTabSz="914400" rtl="0" eaLnBrk="1" latinLnBrk="0" hangingPunct="1">
              <a:lnSpc>
                <a:spcPct val="110000"/>
              </a:lnSpc>
              <a:spcBef>
                <a:spcPts val="500"/>
              </a:spcBef>
              <a:spcAft>
                <a:spcPts val="900"/>
              </a:spcAft>
              <a:buFont typeface="Wingdings" panose="05000000000000000000" pitchFamily="2" charset="2"/>
              <a:buChar char=""/>
              <a:tabLst>
                <a:tab pos="541338" algn="l"/>
              </a:tabLst>
              <a:defRPr sz="2200" kern="1200">
                <a:solidFill>
                  <a:schemeClr val="tx1"/>
                </a:solidFill>
                <a:latin typeface="+mn-lt"/>
                <a:ea typeface="+mn-ea"/>
                <a:cs typeface="+mn-cs"/>
              </a:defRPr>
            </a:lvl2pPr>
            <a:lvl3pPr marL="804863" indent="-263525"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3pPr>
            <a:lvl4pPr marL="1076325" indent="-271463"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4pPr>
            <a:lvl5pPr marL="1343025" indent="-266700"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tabLst>
                <a:tab pos="201216" algn="l"/>
              </a:tabLst>
            </a:pPr>
            <a:endParaRPr lang="de-DE" altLang="de-DE" sz="1500" b="1" dirty="0"/>
          </a:p>
        </p:txBody>
      </p:sp>
      <p:sp>
        <p:nvSpPr>
          <p:cNvPr id="22" name="Textfeld 21"/>
          <p:cNvSpPr txBox="1"/>
          <p:nvPr/>
        </p:nvSpPr>
        <p:spPr>
          <a:xfrm>
            <a:off x="619292" y="2261250"/>
            <a:ext cx="4968552" cy="2492990"/>
          </a:xfrm>
          <a:prstGeom prst="rect">
            <a:avLst/>
          </a:prstGeom>
          <a:noFill/>
        </p:spPr>
        <p:txBody>
          <a:bodyPr wrap="square" rtlCol="0">
            <a:spAutoFit/>
          </a:bodyPr>
          <a:lstStyle/>
          <a:p>
            <a:r>
              <a:rPr lang="de-DE" sz="2000" b="1" dirty="0"/>
              <a:t>Ein schönes Wochenende und…</a:t>
            </a:r>
          </a:p>
          <a:p>
            <a:r>
              <a:rPr lang="de-DE" sz="2000" b="1" dirty="0">
                <a:solidFill>
                  <a:schemeClr val="bg2">
                    <a:lumMod val="75000"/>
                  </a:schemeClr>
                </a:solidFill>
              </a:rPr>
              <a:t>vielen Dank für Ihre Aufmerksamkeit</a:t>
            </a:r>
            <a:r>
              <a:rPr lang="de-DE" sz="2000" dirty="0">
                <a:solidFill>
                  <a:schemeClr val="tx2">
                    <a:lumMod val="75000"/>
                  </a:schemeClr>
                </a:solidFill>
              </a:rPr>
              <a:t>! </a:t>
            </a:r>
          </a:p>
          <a:p>
            <a:endParaRPr lang="de-DE" sz="2000" dirty="0"/>
          </a:p>
          <a:p>
            <a:r>
              <a:rPr lang="de-DE" sz="2400" dirty="0"/>
              <a:t>Ronald Jochens</a:t>
            </a:r>
          </a:p>
          <a:p>
            <a:endParaRPr lang="de-DE" sz="2400" dirty="0"/>
          </a:p>
          <a:p>
            <a:r>
              <a:rPr lang="de-DE" sz="2400" dirty="0"/>
              <a:t>Nuklearmedizin Westend</a:t>
            </a:r>
          </a:p>
          <a:p>
            <a:r>
              <a:rPr lang="de-DE" sz="2400" dirty="0"/>
              <a:t>Berlin </a:t>
            </a:r>
          </a:p>
        </p:txBody>
      </p:sp>
    </p:spTree>
    <p:extLst>
      <p:ext uri="{BB962C8B-B14F-4D97-AF65-F5344CB8AC3E}">
        <p14:creationId xmlns:p14="http://schemas.microsoft.com/office/powerpoint/2010/main" val="230551585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01160-019F-6E32-7A10-749DAE2D2ACE}"/>
              </a:ext>
            </a:extLst>
          </p:cNvPr>
          <p:cNvSpPr>
            <a:spLocks noGrp="1"/>
          </p:cNvSpPr>
          <p:nvPr>
            <p:ph type="title"/>
          </p:nvPr>
        </p:nvSpPr>
        <p:spPr>
          <a:xfrm>
            <a:off x="629841" y="324000"/>
            <a:ext cx="8334647" cy="2384920"/>
          </a:xfrm>
        </p:spPr>
        <p:txBody>
          <a:bodyPr/>
          <a:lstStyle/>
          <a:p>
            <a:r>
              <a:rPr lang="de-DE" sz="1800" dirty="0"/>
              <a:t>Essener Resolution für Freiheit und Verantwortung </a:t>
            </a:r>
            <a:br>
              <a:rPr lang="de-DE" sz="1800" dirty="0"/>
            </a:br>
            <a:r>
              <a:rPr lang="de-DE" sz="1800" dirty="0"/>
              <a:t>in der ärztlichen Profession – </a:t>
            </a:r>
          </a:p>
        </p:txBody>
      </p:sp>
      <p:sp>
        <p:nvSpPr>
          <p:cNvPr id="3" name="Inhaltsplatzhalter 2">
            <a:extLst>
              <a:ext uri="{FF2B5EF4-FFF2-40B4-BE49-F238E27FC236}">
                <a16:creationId xmlns:a16="http://schemas.microsoft.com/office/drawing/2014/main" id="{3CCED76B-F410-E487-939A-98FD54AAFE1A}"/>
              </a:ext>
            </a:extLst>
          </p:cNvPr>
          <p:cNvSpPr>
            <a:spLocks noGrp="1"/>
          </p:cNvSpPr>
          <p:nvPr>
            <p:ph idx="1"/>
          </p:nvPr>
        </p:nvSpPr>
        <p:spPr/>
        <p:txBody>
          <a:bodyPr/>
          <a:lstStyle/>
          <a:p>
            <a:r>
              <a:rPr lang="de-DE" sz="1400" dirty="0"/>
              <a:t>Ärztinnen und Ärzte üben unabhängig von Stellung und Ort der ärztlichen Tätigkeit einen freien Beruf aus. Diese Freiberuflichkeit ergibt sich aus dem Selbstverständnis der ärztlichen Profession. Grundlegend dafür sind das ärztliche Berufsethos, die Gemeinwohlorientierung der ärztlichen Tätigkeit und die spezifisch ärztliche Fachkompetenz aus denen sich die Therapiefreiheit und Weisungsunabhängigkeit bei ärztlichen Entscheidungen ableiten. Ärztinnen und Ärzte richten ihr ärztliches Handeln am Wohl der Pat. aus, unabhängig von kommerziellen Erwartungshaltungen Dritter.</a:t>
            </a:r>
          </a:p>
          <a:p>
            <a:r>
              <a:rPr lang="de-DE" sz="1400" dirty="0"/>
              <a:t>Die ärztliche Profession beruht auf einer akademischen Ausbildung mit Approbation, einer hochqualifizierten Weiter- und kontinuierlichen Fortbildung….                                                           Im Zentrum stehen die Bereitschaft und Fähigkeit, sich auf die Individualität der Pat. Und deren Behandlungsbedarf einzulassen und mit Ihnen gemeinsam die bestmögliche Therapie zu finden. </a:t>
            </a:r>
          </a:p>
          <a:p>
            <a:r>
              <a:rPr lang="de-DE" sz="1400" dirty="0"/>
              <a:t>Die individuelle Behandlung nach Regeln der ärztlichen Kunstverantwortungsvolle </a:t>
            </a:r>
            <a:r>
              <a:rPr lang="de-DE" sz="1400" dirty="0" err="1"/>
              <a:t>erfordertallerdings</a:t>
            </a:r>
            <a:r>
              <a:rPr lang="de-DE" sz="1400" dirty="0"/>
              <a:t> Rahmenbedingungen, die eine freie Berufsausübung sicherstellen. Die Freiheit, für das Wohl der Pat. zu handeln, ist das Fundament der besonderen </a:t>
            </a:r>
            <a:r>
              <a:rPr lang="de-DE" sz="1400" dirty="0" err="1"/>
              <a:t>Vertauensbeziehung</a:t>
            </a:r>
            <a:r>
              <a:rPr lang="de-DE" sz="1400" dirty="0"/>
              <a:t> zu ihren behandelnden </a:t>
            </a:r>
            <a:r>
              <a:rPr lang="de-DE" sz="1400" dirty="0" err="1"/>
              <a:t>Ärzten:innen</a:t>
            </a:r>
            <a:r>
              <a:rPr lang="de-DE" sz="1400" dirty="0"/>
              <a:t> und </a:t>
            </a:r>
            <a:r>
              <a:rPr lang="de-DE" sz="1400" dirty="0" err="1"/>
              <a:t>Patienten:innen</a:t>
            </a:r>
            <a:endParaRPr lang="de-DE" sz="1400" dirty="0"/>
          </a:p>
          <a:p>
            <a:r>
              <a:rPr lang="de-DE" sz="1400" dirty="0"/>
              <a:t>Freiheit und Verantwortung sind untrennbar mit der ärztlichen Selbstverwaltung verbunden</a:t>
            </a:r>
            <a:r>
              <a:rPr lang="de-DE" dirty="0"/>
              <a:t>.</a:t>
            </a:r>
          </a:p>
        </p:txBody>
      </p:sp>
      <p:sp>
        <p:nvSpPr>
          <p:cNvPr id="4" name="Datumsplatzhalter 3">
            <a:extLst>
              <a:ext uri="{FF2B5EF4-FFF2-40B4-BE49-F238E27FC236}">
                <a16:creationId xmlns:a16="http://schemas.microsoft.com/office/drawing/2014/main" id="{6E39F159-FE0E-9ADF-DEAE-8070DA51D24B}"/>
              </a:ext>
            </a:extLst>
          </p:cNvPr>
          <p:cNvSpPr>
            <a:spLocks noGrp="1"/>
          </p:cNvSpPr>
          <p:nvPr>
            <p:ph type="dt" sz="half" idx="10"/>
          </p:nvPr>
        </p:nvSpPr>
        <p:spPr/>
        <p:txBody>
          <a:bodyPr/>
          <a:lstStyle/>
          <a:p>
            <a:endParaRPr lang="de-DE" sz="1200" dirty="0"/>
          </a:p>
        </p:txBody>
      </p:sp>
      <p:sp>
        <p:nvSpPr>
          <p:cNvPr id="6" name="Textplatzhalter 5">
            <a:extLst>
              <a:ext uri="{FF2B5EF4-FFF2-40B4-BE49-F238E27FC236}">
                <a16:creationId xmlns:a16="http://schemas.microsoft.com/office/drawing/2014/main" id="{F2D3C6DA-D06D-E2C2-43DE-E7B35B2ADEFF}"/>
              </a:ext>
            </a:extLst>
          </p:cNvPr>
          <p:cNvSpPr>
            <a:spLocks noGrp="1"/>
          </p:cNvSpPr>
          <p:nvPr>
            <p:ph type="body" sz="quarter" idx="12"/>
          </p:nvPr>
        </p:nvSpPr>
        <p:spPr>
          <a:xfrm>
            <a:off x="1565202" y="1224000"/>
            <a:ext cx="7272808" cy="260784"/>
          </a:xfrm>
        </p:spPr>
        <p:txBody>
          <a:bodyPr/>
          <a:lstStyle/>
          <a:p>
            <a:r>
              <a:rPr lang="de-DE" sz="1600" dirty="0"/>
              <a:t>127. Deutscher Ärztetag 19.05.2023</a:t>
            </a:r>
          </a:p>
        </p:txBody>
      </p:sp>
      <p:pic>
        <p:nvPicPr>
          <p:cNvPr id="7" name="Grafik 6" descr="Ein Bild, das Schrift, Symbol, Logo, Grafiken enthält.&#10;&#10;Automatisch generierte Beschreibung">
            <a:extLst>
              <a:ext uri="{FF2B5EF4-FFF2-40B4-BE49-F238E27FC236}">
                <a16:creationId xmlns:a16="http://schemas.microsoft.com/office/drawing/2014/main" id="{64FBB15C-105E-F863-493D-9C2B7CCE0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020526"/>
            <a:ext cx="881634" cy="752290"/>
          </a:xfrm>
          <a:prstGeom prst="rect">
            <a:avLst/>
          </a:prstGeom>
        </p:spPr>
      </p:pic>
    </p:spTree>
    <p:extLst>
      <p:ext uri="{BB962C8B-B14F-4D97-AF65-F5344CB8AC3E}">
        <p14:creationId xmlns:p14="http://schemas.microsoft.com/office/powerpoint/2010/main" val="416205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5292080" y="1772816"/>
            <a:ext cx="3672407" cy="1800200"/>
            <a:chOff x="6883897" y="1053783"/>
            <a:chExt cx="4622805" cy="3095613"/>
          </a:xfrm>
        </p:grpSpPr>
        <p:pic>
          <p:nvPicPr>
            <p:cNvPr id="11" name="Grafik 10"/>
            <p:cNvPicPr>
              <a:picLocks noChangeAspect="1"/>
            </p:cNvPicPr>
            <p:nvPr/>
          </p:nvPicPr>
          <p:blipFill rotWithShape="1">
            <a:blip r:embed="rId3" cstate="print"/>
            <a:srcRect l="7082" t="2194" r="17268" b="21085"/>
            <a:stretch/>
          </p:blipFill>
          <p:spPr>
            <a:xfrm rot="510538">
              <a:off x="6980187" y="1053783"/>
              <a:ext cx="4526515" cy="3095613"/>
            </a:xfrm>
            <a:prstGeom prst="rect">
              <a:avLst/>
            </a:prstGeom>
            <a:ln w="6350">
              <a:solidFill>
                <a:schemeClr val="accent1"/>
              </a:solidFill>
            </a:ln>
          </p:spPr>
        </p:pic>
        <p:grpSp>
          <p:nvGrpSpPr>
            <p:cNvPr id="8" name="Gruppieren 7"/>
            <p:cNvGrpSpPr/>
            <p:nvPr/>
          </p:nvGrpSpPr>
          <p:grpSpPr>
            <a:xfrm>
              <a:off x="6883897" y="2167066"/>
              <a:ext cx="2630700" cy="633010"/>
              <a:chOff x="4462247" y="2957937"/>
              <a:chExt cx="3008596" cy="697394"/>
            </a:xfrm>
          </p:grpSpPr>
          <p:cxnSp>
            <p:nvCxnSpPr>
              <p:cNvPr id="4" name="Gerader Verbinder 3"/>
              <p:cNvCxnSpPr/>
              <p:nvPr/>
            </p:nvCxnSpPr>
            <p:spPr bwMode="auto">
              <a:xfrm>
                <a:off x="6089515" y="2996119"/>
                <a:ext cx="1381328" cy="204281"/>
              </a:xfrm>
              <a:prstGeom prst="line">
                <a:avLst/>
              </a:prstGeom>
              <a:solidFill>
                <a:srgbClr val="9FC9E7"/>
              </a:solidFill>
              <a:ln w="117475" cap="flat" cmpd="sng" algn="ctr">
                <a:solidFill>
                  <a:srgbClr val="FFFF00">
                    <a:alpha val="3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r Verbinder 11"/>
              <p:cNvCxnSpPr/>
              <p:nvPr/>
            </p:nvCxnSpPr>
            <p:spPr bwMode="auto">
              <a:xfrm>
                <a:off x="4523857" y="2957937"/>
                <a:ext cx="2869164" cy="424754"/>
              </a:xfrm>
              <a:prstGeom prst="line">
                <a:avLst/>
              </a:prstGeom>
              <a:solidFill>
                <a:srgbClr val="9FC9E7"/>
              </a:solidFill>
              <a:ln w="117475" cap="flat" cmpd="sng" algn="ctr">
                <a:solidFill>
                  <a:srgbClr val="FFFF00">
                    <a:alpha val="3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r Verbinder 12"/>
              <p:cNvCxnSpPr/>
              <p:nvPr/>
            </p:nvCxnSpPr>
            <p:spPr bwMode="auto">
              <a:xfrm>
                <a:off x="4481703" y="3188161"/>
                <a:ext cx="2869164" cy="424754"/>
              </a:xfrm>
              <a:prstGeom prst="line">
                <a:avLst/>
              </a:prstGeom>
              <a:solidFill>
                <a:srgbClr val="9FC9E7"/>
              </a:solidFill>
              <a:ln w="117475" cap="flat" cmpd="sng" algn="ctr">
                <a:solidFill>
                  <a:srgbClr val="FFFF00">
                    <a:alpha val="3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p:cNvCxnSpPr/>
              <p:nvPr/>
            </p:nvCxnSpPr>
            <p:spPr bwMode="auto">
              <a:xfrm>
                <a:off x="4462247" y="3372982"/>
                <a:ext cx="1914993" cy="282349"/>
              </a:xfrm>
              <a:prstGeom prst="line">
                <a:avLst/>
              </a:prstGeom>
              <a:solidFill>
                <a:srgbClr val="9FC9E7"/>
              </a:solidFill>
              <a:ln w="117475" cap="flat" cmpd="sng" algn="ctr">
                <a:solidFill>
                  <a:srgbClr val="FFFF00">
                    <a:alpha val="3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7171" name="Rectangle 2"/>
          <p:cNvSpPr>
            <a:spLocks noGrp="1" noChangeArrowheads="1"/>
          </p:cNvSpPr>
          <p:nvPr>
            <p:ph type="title"/>
          </p:nvPr>
        </p:nvSpPr>
        <p:spPr>
          <a:xfrm>
            <a:off x="590820" y="185425"/>
            <a:ext cx="5493348" cy="594683"/>
          </a:xfrm>
        </p:spPr>
        <p:txBody>
          <a:bodyPr/>
          <a:lstStyle/>
          <a:p>
            <a:r>
              <a:rPr lang="de-DE" altLang="de-DE" dirty="0"/>
              <a:t>Ihr Weg in die eigene Praxis –</a:t>
            </a:r>
            <a:br>
              <a:rPr lang="de-DE" altLang="de-DE" dirty="0"/>
            </a:br>
            <a:r>
              <a:rPr lang="de-DE" dirty="0"/>
              <a:t>Vorbereitungsphase</a:t>
            </a:r>
          </a:p>
        </p:txBody>
      </p:sp>
      <p:sp>
        <p:nvSpPr>
          <p:cNvPr id="2" name="Inhaltsplatzhalter 1"/>
          <p:cNvSpPr>
            <a:spLocks noGrp="1"/>
          </p:cNvSpPr>
          <p:nvPr>
            <p:ph idx="1"/>
          </p:nvPr>
        </p:nvSpPr>
        <p:spPr>
          <a:xfrm>
            <a:off x="622024" y="1964820"/>
            <a:ext cx="8208169" cy="4220825"/>
          </a:xfrm>
        </p:spPr>
        <p:txBody>
          <a:bodyPr/>
          <a:lstStyle/>
          <a:p>
            <a:pPr marL="0" indent="0">
              <a:buNone/>
            </a:pPr>
            <a:br>
              <a:rPr lang="de-DE" altLang="de-DE" sz="1500" dirty="0"/>
            </a:br>
            <a:br>
              <a:rPr lang="de-DE" altLang="de-DE" sz="1500" dirty="0"/>
            </a:br>
            <a:endParaRPr lang="de-DE" altLang="de-DE" sz="1500" dirty="0"/>
          </a:p>
          <a:p>
            <a:r>
              <a:rPr lang="de-DE" dirty="0"/>
              <a:t>Eintrag im KV-Bezirk des Wohnsitzes </a:t>
            </a:r>
          </a:p>
          <a:p>
            <a:pPr lvl="1"/>
            <a:r>
              <a:rPr lang="de-DE" b="1" dirty="0"/>
              <a:t>In gesperrten Gebieten: </a:t>
            </a:r>
            <a:r>
              <a:rPr lang="de-DE" dirty="0"/>
              <a:t>zusätzlich Eintrag </a:t>
            </a:r>
            <a:br>
              <a:rPr lang="de-DE" dirty="0"/>
            </a:br>
            <a:r>
              <a:rPr lang="de-DE" dirty="0"/>
              <a:t>in die Warteliste</a:t>
            </a:r>
          </a:p>
          <a:p>
            <a:pPr lvl="1"/>
            <a:r>
              <a:rPr lang="de-DE" dirty="0"/>
              <a:t>Warteliste dient der Dokumentation der Wartezeit auf einen Praxissitz und ist ein Kriterium für Auswahlentscheidungen im Nachbesetzungsverfahren</a:t>
            </a:r>
          </a:p>
          <a:p>
            <a:pPr lvl="1"/>
            <a:r>
              <a:rPr lang="de-DE" dirty="0"/>
              <a:t>Eintragungen in Wartelisten für mehrere Planungsbereiche sind möglich</a:t>
            </a:r>
          </a:p>
          <a:p>
            <a:pPr marL="0" indent="0">
              <a:buNone/>
            </a:pPr>
            <a:endParaRPr lang="de-DE" dirty="0"/>
          </a:p>
        </p:txBody>
      </p:sp>
      <p:sp>
        <p:nvSpPr>
          <p:cNvPr id="3" name="Textplatzhalter 2"/>
          <p:cNvSpPr>
            <a:spLocks noGrp="1"/>
          </p:cNvSpPr>
          <p:nvPr>
            <p:ph type="body" sz="quarter" idx="12"/>
          </p:nvPr>
        </p:nvSpPr>
        <p:spPr/>
        <p:txBody>
          <a:bodyPr/>
          <a:lstStyle/>
          <a:p>
            <a:r>
              <a:rPr lang="de-DE" dirty="0"/>
              <a:t>Gesetzliche Rahmenbedingungen - Die Zulassung zum/r Vertragsarzt/</a:t>
            </a:r>
            <a:r>
              <a:rPr lang="de-DE" dirty="0" err="1"/>
              <a:t>ärztin</a:t>
            </a:r>
            <a:endParaRPr lang="de-DE" dirty="0"/>
          </a:p>
        </p:txBody>
      </p:sp>
      <p:sp>
        <p:nvSpPr>
          <p:cNvPr id="15" name="Abgerundetes Rechteck 14"/>
          <p:cNvSpPr/>
          <p:nvPr/>
        </p:nvSpPr>
        <p:spPr bwMode="auto">
          <a:xfrm>
            <a:off x="899592" y="1948187"/>
            <a:ext cx="2135722" cy="638473"/>
          </a:xfrm>
          <a:prstGeom prst="roundRect">
            <a:avLst/>
          </a:prstGeom>
          <a:solidFill>
            <a:srgbClr val="BBD1A2">
              <a:alpha val="50000"/>
            </a:srgbClr>
          </a:solidFill>
          <a:ln>
            <a:solidFill>
              <a:srgbClr val="558A17"/>
            </a:solidFill>
          </a:ln>
          <a:effectLst/>
        </p:spPr>
        <p:txBody>
          <a:bodyPr vert="horz" wrap="non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1050" dirty="0"/>
              <a:t>Schritt 1</a:t>
            </a:r>
            <a:br>
              <a:rPr lang="de-DE" sz="1350" dirty="0"/>
            </a:br>
            <a:r>
              <a:rPr lang="de-DE" sz="1500" dirty="0"/>
              <a:t>Eintrag ins Arztregister</a:t>
            </a:r>
            <a:br>
              <a:rPr lang="de-DE" sz="1350" dirty="0"/>
            </a:br>
            <a:endParaRPr lang="de-DE" sz="750" dirty="0"/>
          </a:p>
        </p:txBody>
      </p:sp>
    </p:spTree>
    <p:extLst>
      <p:ext uri="{BB962C8B-B14F-4D97-AF65-F5344CB8AC3E}">
        <p14:creationId xmlns:p14="http://schemas.microsoft.com/office/powerpoint/2010/main" val="410035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29841" y="116632"/>
            <a:ext cx="8208169" cy="1106688"/>
          </a:xfrm>
        </p:spPr>
        <p:txBody>
          <a:bodyPr/>
          <a:lstStyle/>
          <a:p>
            <a:r>
              <a:rPr lang="de-DE" altLang="de-DE" dirty="0"/>
              <a:t>Der Weg in die eigene Praxis – </a:t>
            </a:r>
            <a:br>
              <a:rPr lang="de-DE" altLang="de-DE" dirty="0"/>
            </a:br>
            <a:r>
              <a:rPr lang="de-DE" dirty="0"/>
              <a:t>Vorbereitungsphase</a:t>
            </a:r>
          </a:p>
        </p:txBody>
      </p:sp>
      <p:sp>
        <p:nvSpPr>
          <p:cNvPr id="2" name="Inhaltsplatzhalter 1"/>
          <p:cNvSpPr>
            <a:spLocks noGrp="1"/>
          </p:cNvSpPr>
          <p:nvPr>
            <p:ph idx="1"/>
          </p:nvPr>
        </p:nvSpPr>
        <p:spPr/>
        <p:txBody>
          <a:bodyPr/>
          <a:lstStyle/>
          <a:p>
            <a:pPr marL="0" indent="0" defTabSz="762000">
              <a:buNone/>
            </a:pPr>
            <a:r>
              <a:rPr lang="de-DE" altLang="de-DE" b="1" dirty="0"/>
              <a:t>							Faktoren für die Standortwahl</a:t>
            </a:r>
            <a:br>
              <a:rPr lang="de-DE" altLang="de-DE" dirty="0"/>
            </a:br>
            <a:br>
              <a:rPr lang="de-DE" altLang="de-DE" dirty="0"/>
            </a:br>
            <a:endParaRPr lang="de-DE" altLang="de-DE" dirty="0"/>
          </a:p>
          <a:p>
            <a:pPr marL="0" indent="0">
              <a:buNone/>
            </a:pPr>
            <a:endParaRPr lang="de-DE" altLang="de-DE" dirty="0"/>
          </a:p>
          <a:p>
            <a:pPr marL="0" indent="0">
              <a:buNone/>
            </a:pPr>
            <a:r>
              <a:rPr lang="de-DE" altLang="de-DE" b="1" dirty="0"/>
              <a:t>Möglichkeiten der </a:t>
            </a:r>
            <a:br>
              <a:rPr lang="de-DE" altLang="de-DE" b="1" dirty="0"/>
            </a:br>
            <a:r>
              <a:rPr lang="de-DE" altLang="de-DE" b="1" dirty="0"/>
              <a:t>Praxissuche</a:t>
            </a:r>
          </a:p>
          <a:p>
            <a:pPr marL="257175" indent="-257175">
              <a:buFont typeface="Arial" panose="020B0604020202020204" pitchFamily="34" charset="0"/>
              <a:buChar char="•"/>
            </a:pPr>
            <a:r>
              <a:rPr lang="de-DE" altLang="de-DE" dirty="0"/>
              <a:t>persönliche Kontakte</a:t>
            </a:r>
          </a:p>
          <a:p>
            <a:pPr marL="257175" indent="-257175">
              <a:buFont typeface="Arial" panose="020B0604020202020204" pitchFamily="34" charset="0"/>
              <a:buChar char="•"/>
            </a:pPr>
            <a:r>
              <a:rPr lang="de-DE" altLang="de-DE" dirty="0"/>
              <a:t>regionales Ärzteblatt</a:t>
            </a:r>
          </a:p>
          <a:p>
            <a:pPr marL="257175" indent="-257175">
              <a:buFont typeface="Arial" panose="020B0604020202020204" pitchFamily="34" charset="0"/>
              <a:buChar char="•"/>
            </a:pPr>
            <a:r>
              <a:rPr lang="de-DE" altLang="de-DE" dirty="0"/>
              <a:t>Online-Praxisbörsen</a:t>
            </a:r>
          </a:p>
          <a:p>
            <a:pPr marL="257175" indent="-257175">
              <a:buFont typeface="Arial" panose="020B0604020202020204" pitchFamily="34" charset="0"/>
              <a:buChar char="•"/>
            </a:pPr>
            <a:r>
              <a:rPr lang="de-DE" dirty="0"/>
              <a:t>prof. Vermittler/innen</a:t>
            </a:r>
          </a:p>
        </p:txBody>
      </p:sp>
      <p:sp>
        <p:nvSpPr>
          <p:cNvPr id="3" name="Textplatzhalter 2"/>
          <p:cNvSpPr>
            <a:spLocks noGrp="1"/>
          </p:cNvSpPr>
          <p:nvPr>
            <p:ph type="body" sz="quarter" idx="12"/>
          </p:nvPr>
        </p:nvSpPr>
        <p:spPr/>
        <p:txBody>
          <a:bodyPr/>
          <a:lstStyle/>
          <a:p>
            <a:r>
              <a:rPr lang="de-DE" dirty="0"/>
              <a:t>Gesetzliche Rahmenbedingungen - Die Zulassung zum/r Vertragsarzt/</a:t>
            </a:r>
            <a:r>
              <a:rPr lang="de-DE" dirty="0" err="1"/>
              <a:t>ärztin</a:t>
            </a:r>
            <a:endParaRPr lang="de-DE" dirty="0"/>
          </a:p>
        </p:txBody>
      </p:sp>
      <p:sp>
        <p:nvSpPr>
          <p:cNvPr id="10" name="Abgerundetes Rechteck 9"/>
          <p:cNvSpPr/>
          <p:nvPr/>
        </p:nvSpPr>
        <p:spPr bwMode="auto">
          <a:xfrm>
            <a:off x="1154041" y="2261250"/>
            <a:ext cx="1624056" cy="766167"/>
          </a:xfrm>
          <a:prstGeom prst="roundRect">
            <a:avLst/>
          </a:prstGeom>
          <a:solidFill>
            <a:srgbClr val="BBD1A2"/>
          </a:solidFill>
          <a:ln>
            <a:solidFill>
              <a:srgbClr val="558A17"/>
            </a:solidFill>
          </a:ln>
          <a:effectLst/>
        </p:spPr>
        <p:txBody>
          <a:bodyPr vert="horz" wrap="non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1050" dirty="0"/>
              <a:t>Schritt 2</a:t>
            </a:r>
            <a:br>
              <a:rPr lang="de-DE" sz="1350" dirty="0"/>
            </a:br>
            <a:r>
              <a:rPr lang="de-DE" sz="1500" dirty="0"/>
              <a:t>Standortwahl </a:t>
            </a:r>
            <a:br>
              <a:rPr lang="de-DE" sz="1500" dirty="0"/>
            </a:br>
            <a:r>
              <a:rPr lang="de-DE" sz="1500" dirty="0"/>
              <a:t>und Praxissuche</a:t>
            </a:r>
          </a:p>
        </p:txBody>
      </p:sp>
      <p:grpSp>
        <p:nvGrpSpPr>
          <p:cNvPr id="7" name="Gruppieren 6"/>
          <p:cNvGrpSpPr/>
          <p:nvPr/>
        </p:nvGrpSpPr>
        <p:grpSpPr>
          <a:xfrm>
            <a:off x="5305447" y="2604735"/>
            <a:ext cx="1911812" cy="1911812"/>
            <a:chOff x="1639867" y="0"/>
            <a:chExt cx="2549083" cy="2549083"/>
          </a:xfrm>
        </p:grpSpPr>
        <p:sp>
          <p:nvSpPr>
            <p:cNvPr id="16" name="Ellipse 15"/>
            <p:cNvSpPr/>
            <p:nvPr/>
          </p:nvSpPr>
          <p:spPr>
            <a:xfrm>
              <a:off x="1639867" y="0"/>
              <a:ext cx="2549083" cy="2549083"/>
            </a:xfrm>
            <a:prstGeom prst="ellipse">
              <a:avLst/>
            </a:prstGeom>
            <a:solidFill>
              <a:schemeClr val="accent3">
                <a:alpha val="50000"/>
              </a:schemeClr>
            </a:solidFill>
            <a:ln w="25400">
              <a:solidFill>
                <a:schemeClr val="accent3"/>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a:lstStyle/>
            <a:p>
              <a:endParaRPr lang="de-DE"/>
            </a:p>
          </p:txBody>
        </p:sp>
        <p:sp>
          <p:nvSpPr>
            <p:cNvPr id="17" name="Ellipse 4"/>
            <p:cNvSpPr/>
            <p:nvPr/>
          </p:nvSpPr>
          <p:spPr>
            <a:xfrm>
              <a:off x="1979745" y="446089"/>
              <a:ext cx="1869327" cy="114708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r>
                <a:rPr lang="de-DE" sz="900" b="1" dirty="0">
                  <a:solidFill>
                    <a:schemeClr val="bg1"/>
                  </a:solidFill>
                </a:rPr>
                <a:t>Wirtschaftsstruktur und Wettbewerbssituation</a:t>
              </a:r>
              <a:br>
                <a:rPr lang="de-DE" sz="900" b="1" dirty="0">
                  <a:solidFill>
                    <a:schemeClr val="bg1"/>
                  </a:solidFill>
                </a:rPr>
              </a:br>
              <a:r>
                <a:rPr lang="de-DE" sz="825" dirty="0">
                  <a:solidFill>
                    <a:schemeClr val="bg1"/>
                  </a:solidFill>
                </a:rPr>
                <a:t>Einkommensniveau, Arbeitslosenquote, Wirtschaftsentwicklung, Arztdichte, Spezialisierungen</a:t>
              </a:r>
              <a:endParaRPr lang="de-DE" sz="825" dirty="0"/>
            </a:p>
          </p:txBody>
        </p:sp>
      </p:grpSp>
      <p:grpSp>
        <p:nvGrpSpPr>
          <p:cNvPr id="8" name="Gruppieren 7"/>
          <p:cNvGrpSpPr/>
          <p:nvPr/>
        </p:nvGrpSpPr>
        <p:grpSpPr>
          <a:xfrm>
            <a:off x="6008560" y="3839446"/>
            <a:ext cx="1911812" cy="1911812"/>
            <a:chOff x="2577352" y="1646282"/>
            <a:chExt cx="2549083" cy="2549083"/>
          </a:xfrm>
        </p:grpSpPr>
        <p:sp>
          <p:nvSpPr>
            <p:cNvPr id="14" name="Ellipse 13"/>
            <p:cNvSpPr/>
            <p:nvPr/>
          </p:nvSpPr>
          <p:spPr>
            <a:xfrm>
              <a:off x="2577352" y="1646282"/>
              <a:ext cx="2549083" cy="2549083"/>
            </a:xfrm>
            <a:prstGeom prst="ellipse">
              <a:avLst/>
            </a:prstGeom>
            <a:solidFill>
              <a:schemeClr val="accent3">
                <a:alpha val="50000"/>
              </a:schemeClr>
            </a:solidFill>
            <a:ln>
              <a:solidFill>
                <a:schemeClr val="accent3"/>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a:lstStyle/>
            <a:p>
              <a:endParaRPr lang="de-DE"/>
            </a:p>
          </p:txBody>
        </p:sp>
        <p:sp>
          <p:nvSpPr>
            <p:cNvPr id="15" name="Ellipse 6"/>
            <p:cNvSpPr/>
            <p:nvPr/>
          </p:nvSpPr>
          <p:spPr>
            <a:xfrm>
              <a:off x="3356947" y="2304796"/>
              <a:ext cx="1529449" cy="140199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r>
                <a:rPr lang="de-DE" sz="900" b="1" dirty="0">
                  <a:solidFill>
                    <a:schemeClr val="bg1"/>
                  </a:solidFill>
                </a:rPr>
                <a:t>Einwohnerstruktur</a:t>
              </a:r>
              <a:br>
                <a:rPr lang="de-DE" sz="900" dirty="0">
                  <a:solidFill>
                    <a:schemeClr val="bg1"/>
                  </a:solidFill>
                </a:rPr>
              </a:br>
              <a:r>
                <a:rPr lang="de-DE" sz="825" dirty="0">
                  <a:solidFill>
                    <a:schemeClr val="bg1"/>
                  </a:solidFill>
                </a:rPr>
                <a:t>Alters- und Sozial-struktur, Einwohnerzahl, Einzugsgebiet</a:t>
              </a:r>
              <a:endParaRPr lang="de-DE" sz="825" dirty="0"/>
            </a:p>
          </p:txBody>
        </p:sp>
      </p:grpSp>
      <p:grpSp>
        <p:nvGrpSpPr>
          <p:cNvPr id="11" name="Gruppieren 10"/>
          <p:cNvGrpSpPr/>
          <p:nvPr/>
        </p:nvGrpSpPr>
        <p:grpSpPr>
          <a:xfrm>
            <a:off x="4615601" y="3792875"/>
            <a:ext cx="1911812" cy="1911812"/>
            <a:chOff x="720073" y="1584187"/>
            <a:chExt cx="2549083" cy="2549083"/>
          </a:xfrm>
        </p:grpSpPr>
        <p:sp>
          <p:nvSpPr>
            <p:cNvPr id="12" name="Ellipse 11"/>
            <p:cNvSpPr/>
            <p:nvPr/>
          </p:nvSpPr>
          <p:spPr>
            <a:xfrm>
              <a:off x="720073" y="1584187"/>
              <a:ext cx="2549083" cy="2549083"/>
            </a:xfrm>
            <a:prstGeom prst="ellipse">
              <a:avLst/>
            </a:prstGeom>
            <a:solidFill>
              <a:schemeClr val="accent3">
                <a:alpha val="50000"/>
              </a:schemeClr>
            </a:solidFill>
            <a:ln>
              <a:solidFill>
                <a:schemeClr val="accent3"/>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a:lstStyle/>
            <a:p>
              <a:endParaRPr lang="de-DE"/>
            </a:p>
          </p:txBody>
        </p:sp>
        <p:sp>
          <p:nvSpPr>
            <p:cNvPr id="13" name="Ellipse 8"/>
            <p:cNvSpPr/>
            <p:nvPr/>
          </p:nvSpPr>
          <p:spPr>
            <a:xfrm>
              <a:off x="960112" y="2242700"/>
              <a:ext cx="1529449" cy="140199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r>
                <a:rPr lang="de-DE" sz="900" b="1" dirty="0">
                  <a:solidFill>
                    <a:schemeClr val="bg1"/>
                  </a:solidFill>
                </a:rPr>
                <a:t>Infrastruktur</a:t>
              </a:r>
              <a:br>
                <a:rPr lang="de-DE" sz="975" dirty="0">
                  <a:solidFill>
                    <a:schemeClr val="bg1"/>
                  </a:solidFill>
                </a:rPr>
              </a:br>
              <a:r>
                <a:rPr lang="de-DE" sz="825" dirty="0">
                  <a:solidFill>
                    <a:schemeClr val="bg1"/>
                  </a:solidFill>
                </a:rPr>
                <a:t>Schulen, Freizeitangebote, Kranken-häuser, Verkehrsanbindung, Berufsmöglichkeiten für den Partner</a:t>
              </a:r>
              <a:endParaRPr lang="de-DE" sz="825" dirty="0"/>
            </a:p>
          </p:txBody>
        </p:sp>
      </p:grpSp>
    </p:spTree>
    <p:extLst>
      <p:ext uri="{BB962C8B-B14F-4D97-AF65-F5344CB8AC3E}">
        <p14:creationId xmlns:p14="http://schemas.microsoft.com/office/powerpoint/2010/main" val="272559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FDA3159-84AE-44C8-860C-F23460E715A7}"/>
              </a:ext>
            </a:extLst>
          </p:cNvPr>
          <p:cNvSpPr>
            <a:spLocks noGrp="1"/>
          </p:cNvSpPr>
          <p:nvPr>
            <p:ph type="body" sz="quarter" idx="10"/>
          </p:nvPr>
        </p:nvSpPr>
        <p:spPr>
          <a:xfrm>
            <a:off x="539552" y="548680"/>
            <a:ext cx="6407449" cy="377428"/>
          </a:xfrm>
        </p:spPr>
        <p:txBody>
          <a:bodyPr/>
          <a:lstStyle/>
          <a:p>
            <a:r>
              <a:rPr lang="de-DE" dirty="0"/>
              <a:t>Definition des freien Berufs (Steuerrecht)</a:t>
            </a:r>
          </a:p>
        </p:txBody>
      </p:sp>
      <p:sp>
        <p:nvSpPr>
          <p:cNvPr id="3" name="Textplatzhalter 2">
            <a:extLst>
              <a:ext uri="{FF2B5EF4-FFF2-40B4-BE49-F238E27FC236}">
                <a16:creationId xmlns:a16="http://schemas.microsoft.com/office/drawing/2014/main" id="{AC7050DA-50FD-48B9-8388-153C504704D2}"/>
              </a:ext>
            </a:extLst>
          </p:cNvPr>
          <p:cNvSpPr>
            <a:spLocks noGrp="1"/>
          </p:cNvSpPr>
          <p:nvPr>
            <p:ph type="body" sz="quarter" idx="11"/>
          </p:nvPr>
        </p:nvSpPr>
        <p:spPr>
          <a:xfrm>
            <a:off x="432804" y="2060848"/>
            <a:ext cx="8297659" cy="4104456"/>
          </a:xfrm>
        </p:spPr>
        <p:txBody>
          <a:bodyPr/>
          <a:lstStyle/>
          <a:p>
            <a:pPr>
              <a:buFont typeface="Arial" panose="020B0604020202020204" pitchFamily="34" charset="0"/>
              <a:buChar char="•"/>
            </a:pPr>
            <a:r>
              <a:rPr lang="de-DE" sz="1400" dirty="0"/>
              <a:t>§ 18 Einkommensteuergesetz (EStG) definiert Freiberuflichkeit allgemein als selbständig ausgeübte wissenschaftliche, künstlerische, schriftstellerische, unterrichtende oder erzieherische Tätigkeit.</a:t>
            </a:r>
          </a:p>
          <a:p>
            <a:pPr>
              <a:buFont typeface="Arial" panose="020B0604020202020204" pitchFamily="34" charset="0"/>
              <a:buChar char="•"/>
            </a:pPr>
            <a:r>
              <a:rPr lang="de-DE" sz="1400" dirty="0"/>
              <a:t>eine freiberufliche Tätigkeit ist nach deutschem Recht kein Gewerbe.</a:t>
            </a:r>
          </a:p>
          <a:p>
            <a:r>
              <a:rPr lang="de-DE" sz="1400" dirty="0"/>
              <a:t>	</a:t>
            </a:r>
            <a:r>
              <a:rPr lang="de-DE" sz="1400" dirty="0">
                <a:solidFill>
                  <a:schemeClr val="bg2">
                    <a:lumMod val="75000"/>
                  </a:schemeClr>
                </a:solidFill>
              </a:rPr>
              <a:t>Leider</a:t>
            </a:r>
            <a:r>
              <a:rPr lang="de-DE" sz="1400" dirty="0"/>
              <a:t>:</a:t>
            </a:r>
          </a:p>
          <a:p>
            <a:pPr>
              <a:buFont typeface="Arial" panose="020B0604020202020204" pitchFamily="34" charset="0"/>
              <a:buChar char="•"/>
            </a:pPr>
            <a:r>
              <a:rPr lang="de-DE" sz="1400" dirty="0"/>
              <a:t>wird die selbständig ausgeübte Tätigkeit häufig mit wirtschaftlich selbständiger Tätigkeit gleichgesetzt.</a:t>
            </a:r>
          </a:p>
          <a:p>
            <a:endParaRPr lang="de-DE" sz="1600" dirty="0"/>
          </a:p>
        </p:txBody>
      </p:sp>
    </p:spTree>
    <p:extLst>
      <p:ext uri="{BB962C8B-B14F-4D97-AF65-F5344CB8AC3E}">
        <p14:creationId xmlns:p14="http://schemas.microsoft.com/office/powerpoint/2010/main" val="302547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01160-019F-6E32-7A10-749DAE2D2ACE}"/>
              </a:ext>
            </a:extLst>
          </p:cNvPr>
          <p:cNvSpPr>
            <a:spLocks noGrp="1"/>
          </p:cNvSpPr>
          <p:nvPr>
            <p:ph type="title"/>
          </p:nvPr>
        </p:nvSpPr>
        <p:spPr>
          <a:xfrm>
            <a:off x="629841" y="324000"/>
            <a:ext cx="8334647" cy="2384920"/>
          </a:xfrm>
        </p:spPr>
        <p:txBody>
          <a:bodyPr/>
          <a:lstStyle/>
          <a:p>
            <a:r>
              <a:rPr lang="de-DE" sz="1800" dirty="0"/>
              <a:t>Essener Resolution für Freiheit und Verantwortung </a:t>
            </a:r>
            <a:br>
              <a:rPr lang="de-DE" sz="1800" dirty="0"/>
            </a:br>
            <a:r>
              <a:rPr lang="de-DE" sz="1800" dirty="0"/>
              <a:t>in der ärztlichen Profession –  </a:t>
            </a:r>
            <a:r>
              <a:rPr lang="de-DE" sz="1600" dirty="0"/>
              <a:t>Auszug I</a:t>
            </a:r>
          </a:p>
        </p:txBody>
      </p:sp>
      <p:sp>
        <p:nvSpPr>
          <p:cNvPr id="3" name="Inhaltsplatzhalter 2">
            <a:extLst>
              <a:ext uri="{FF2B5EF4-FFF2-40B4-BE49-F238E27FC236}">
                <a16:creationId xmlns:a16="http://schemas.microsoft.com/office/drawing/2014/main" id="{3CCED76B-F410-E487-939A-98FD54AAFE1A}"/>
              </a:ext>
            </a:extLst>
          </p:cNvPr>
          <p:cNvSpPr>
            <a:spLocks noGrp="1"/>
          </p:cNvSpPr>
          <p:nvPr>
            <p:ph idx="1"/>
          </p:nvPr>
        </p:nvSpPr>
        <p:spPr/>
        <p:txBody>
          <a:bodyPr/>
          <a:lstStyle/>
          <a:p>
            <a:r>
              <a:rPr lang="de-DE" sz="1400" dirty="0"/>
              <a:t>Ärztinnen und Ärzte üben unabhängig von Stellung und Ort der ärztlichen Tätigkeit einen freien Beruf aus. Diese Freiberuflichkeit ergibt sich aus dem Selbstverständnis der ärztlichen Profession. Grundlegend dafür sind das ärztliche Berufsethos, die Gemeinwohlorientierung der ärztlichen Tätigkeit und die spezifisch ärztliche Fachkompetenz aus denen sich die Therapiefreiheit und Weisungsunabhängigkeit bei ärztlichen Entscheidungen ableiten. Ärztinnen und Ärzte richten ihr ärztliches Handeln am Wohl der Pat. aus, unabhängig von kommerziellen Erwartungshaltungen Dritter.</a:t>
            </a:r>
          </a:p>
          <a:p>
            <a:r>
              <a:rPr lang="de-DE" sz="1400" dirty="0"/>
              <a:t>Die ärztliche Profession beruht auf einer akademischen Ausbildung mit Approbation, einer hochqualifizierten Weiter- und kontinuierlichen Fortbildung….                                                           Im Zentrum stehen die Bereitschaft und Fähigkeit, sich auf die Individualität der Pat. und deren Behandlungsbedarf einzulassen und mit Ihnen gemeinsam die bestmögliche Therapie zu finden. </a:t>
            </a:r>
          </a:p>
          <a:p>
            <a:r>
              <a:rPr lang="de-DE" sz="1400" dirty="0"/>
              <a:t>Die individuelle Behandlung nach den Regeln der ärztlichen Kunst erfordert allerdings Rahmenbedingungen, die eine freie Berufsausübung sicherstellen. Die Freiheit, für das Wohl der Pat. zu handeln, ist das Fundament der besonderen Vertrauensbeziehung der Pat. zu ihren behandelnden </a:t>
            </a:r>
            <a:r>
              <a:rPr lang="de-DE" sz="1400" dirty="0" err="1"/>
              <a:t>Ärzten:innen</a:t>
            </a:r>
            <a:r>
              <a:rPr lang="de-DE" sz="1400" dirty="0"/>
              <a:t>…..Freiberuflichkeit findet ihren Ausdruck in der persönlichen Verantwortung, die </a:t>
            </a:r>
            <a:r>
              <a:rPr lang="de-DE" sz="1400" dirty="0" err="1"/>
              <a:t>Ärzten:innen</a:t>
            </a:r>
            <a:r>
              <a:rPr lang="de-DE" sz="1400" dirty="0"/>
              <a:t> ihren Pat. gegenüber übernehmen.</a:t>
            </a:r>
          </a:p>
        </p:txBody>
      </p:sp>
      <p:sp>
        <p:nvSpPr>
          <p:cNvPr id="4" name="Datumsplatzhalter 3">
            <a:extLst>
              <a:ext uri="{FF2B5EF4-FFF2-40B4-BE49-F238E27FC236}">
                <a16:creationId xmlns:a16="http://schemas.microsoft.com/office/drawing/2014/main" id="{6E39F159-FE0E-9ADF-DEAE-8070DA51D24B}"/>
              </a:ext>
            </a:extLst>
          </p:cNvPr>
          <p:cNvSpPr>
            <a:spLocks noGrp="1"/>
          </p:cNvSpPr>
          <p:nvPr>
            <p:ph type="dt" sz="half" idx="10"/>
          </p:nvPr>
        </p:nvSpPr>
        <p:spPr/>
        <p:txBody>
          <a:bodyPr/>
          <a:lstStyle/>
          <a:p>
            <a:endParaRPr lang="de-DE" sz="1200" dirty="0"/>
          </a:p>
        </p:txBody>
      </p:sp>
      <p:sp>
        <p:nvSpPr>
          <p:cNvPr id="6" name="Textplatzhalter 5">
            <a:extLst>
              <a:ext uri="{FF2B5EF4-FFF2-40B4-BE49-F238E27FC236}">
                <a16:creationId xmlns:a16="http://schemas.microsoft.com/office/drawing/2014/main" id="{F2D3C6DA-D06D-E2C2-43DE-E7B35B2ADEFF}"/>
              </a:ext>
            </a:extLst>
          </p:cNvPr>
          <p:cNvSpPr>
            <a:spLocks noGrp="1"/>
          </p:cNvSpPr>
          <p:nvPr>
            <p:ph type="body" sz="quarter" idx="12"/>
          </p:nvPr>
        </p:nvSpPr>
        <p:spPr>
          <a:xfrm>
            <a:off x="1565202" y="1224000"/>
            <a:ext cx="7272808" cy="260784"/>
          </a:xfrm>
        </p:spPr>
        <p:txBody>
          <a:bodyPr/>
          <a:lstStyle/>
          <a:p>
            <a:r>
              <a:rPr lang="de-DE" sz="1600" dirty="0"/>
              <a:t>127. Deutscher Ärztetag 19.05.2023</a:t>
            </a:r>
          </a:p>
        </p:txBody>
      </p:sp>
      <p:pic>
        <p:nvPicPr>
          <p:cNvPr id="7" name="Grafik 6" descr="Ein Bild, das Schrift, Symbol, Logo, Grafiken enthält.&#10;&#10;Automatisch generierte Beschreibung">
            <a:extLst>
              <a:ext uri="{FF2B5EF4-FFF2-40B4-BE49-F238E27FC236}">
                <a16:creationId xmlns:a16="http://schemas.microsoft.com/office/drawing/2014/main" id="{64FBB15C-105E-F863-493D-9C2B7CCE0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020526"/>
            <a:ext cx="881634" cy="752290"/>
          </a:xfrm>
          <a:prstGeom prst="rect">
            <a:avLst/>
          </a:prstGeom>
        </p:spPr>
      </p:pic>
    </p:spTree>
    <p:extLst>
      <p:ext uri="{BB962C8B-B14F-4D97-AF65-F5344CB8AC3E}">
        <p14:creationId xmlns:p14="http://schemas.microsoft.com/office/powerpoint/2010/main" val="49340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01160-019F-6E32-7A10-749DAE2D2ACE}"/>
              </a:ext>
            </a:extLst>
          </p:cNvPr>
          <p:cNvSpPr>
            <a:spLocks noGrp="1"/>
          </p:cNvSpPr>
          <p:nvPr>
            <p:ph type="title"/>
          </p:nvPr>
        </p:nvSpPr>
        <p:spPr>
          <a:xfrm>
            <a:off x="629841" y="324000"/>
            <a:ext cx="8334647" cy="2384920"/>
          </a:xfrm>
        </p:spPr>
        <p:txBody>
          <a:bodyPr/>
          <a:lstStyle/>
          <a:p>
            <a:r>
              <a:rPr lang="de-DE" sz="1800" dirty="0"/>
              <a:t>Essener Resolution für Freiheit und Verantwortung </a:t>
            </a:r>
            <a:br>
              <a:rPr lang="de-DE" sz="1800" dirty="0"/>
            </a:br>
            <a:r>
              <a:rPr lang="de-DE" sz="1800" dirty="0"/>
              <a:t>in der ärztlichen Profession –  </a:t>
            </a:r>
            <a:r>
              <a:rPr lang="de-DE" sz="1600" dirty="0"/>
              <a:t>Auszug II</a:t>
            </a:r>
          </a:p>
        </p:txBody>
      </p:sp>
      <p:sp>
        <p:nvSpPr>
          <p:cNvPr id="3" name="Inhaltsplatzhalter 2">
            <a:extLst>
              <a:ext uri="{FF2B5EF4-FFF2-40B4-BE49-F238E27FC236}">
                <a16:creationId xmlns:a16="http://schemas.microsoft.com/office/drawing/2014/main" id="{3CCED76B-F410-E487-939A-98FD54AAFE1A}"/>
              </a:ext>
            </a:extLst>
          </p:cNvPr>
          <p:cNvSpPr>
            <a:spLocks noGrp="1"/>
          </p:cNvSpPr>
          <p:nvPr>
            <p:ph idx="1"/>
          </p:nvPr>
        </p:nvSpPr>
        <p:spPr>
          <a:xfrm>
            <a:off x="629841" y="1872000"/>
            <a:ext cx="8262639" cy="4365312"/>
          </a:xfrm>
        </p:spPr>
        <p:txBody>
          <a:bodyPr/>
          <a:lstStyle/>
          <a:p>
            <a:r>
              <a:rPr lang="de-DE" sz="1400" dirty="0"/>
              <a:t>Freiheit und Verantwortung in der ärztlichen Profession sind untrennbar mit der ärztlichen Selbstverwaltung als Organisationsprinzip verbunden</a:t>
            </a:r>
            <a:r>
              <a:rPr lang="de-DE" dirty="0"/>
              <a:t>…..</a:t>
            </a:r>
            <a:r>
              <a:rPr lang="de-DE" sz="1400" dirty="0"/>
              <a:t>Die Ärztekammern stehen für das Prinzip der professionellen Selbstkontrolle, für die Einhaltung der ärztlichen Standards…..</a:t>
            </a:r>
          </a:p>
          <a:p>
            <a:r>
              <a:rPr lang="de-DE" sz="1400" dirty="0"/>
              <a:t>Unzureichende finanzielle und personelle Ressourcen trotz steigendem Behandlungsbedarf, eine zunehmende Kommerzialisierung in der Medizin, staatsdirigistische Eingriffe in die Selbstverwaltung sowie eine überbordende Kontrollbürokratie führen derzeit jedoch zu enormer Arbeitsverdichtung und vielfach auch Überlastung der Berufe im Gesundheitswesen. Eine medizinische Versorgung auf hohem Niveau für eine sich im demografischen Wandel befindende Gesellschaft ist unter diesen Voraussetzungen auf Dauer nicht zu gewährleisten.</a:t>
            </a:r>
          </a:p>
          <a:p>
            <a:r>
              <a:rPr lang="de-DE" sz="1400" dirty="0"/>
              <a:t>Umso wichtiger ist der frühzeitige Einbezug des ärztlichen Sachverstandes (und der LÄK und BÄK) in alle gesundheitspolitischen Reformvorhaben und in deren Umsetzung…..Mit dieser Kompetenz ist ein frühzeitiger Praxischeck hinsichtlich der Konsequenzen einer Reform möglich, können Verwerfungen vermieden werden und für die Patientenversorgung praxistaugliche Lösungen gefunden werden.</a:t>
            </a:r>
          </a:p>
          <a:p>
            <a:r>
              <a:rPr lang="de-DE" sz="1400" dirty="0"/>
              <a:t>Die Ärzteschaft fordert eine systematische und strukturelle Einbindung bei allen gesundheitspolitischen Prozessen, Reformvorhaben und Gesetzesverfahren….</a:t>
            </a:r>
          </a:p>
        </p:txBody>
      </p:sp>
      <p:sp>
        <p:nvSpPr>
          <p:cNvPr id="4" name="Datumsplatzhalter 3">
            <a:extLst>
              <a:ext uri="{FF2B5EF4-FFF2-40B4-BE49-F238E27FC236}">
                <a16:creationId xmlns:a16="http://schemas.microsoft.com/office/drawing/2014/main" id="{6E39F159-FE0E-9ADF-DEAE-8070DA51D24B}"/>
              </a:ext>
            </a:extLst>
          </p:cNvPr>
          <p:cNvSpPr>
            <a:spLocks noGrp="1"/>
          </p:cNvSpPr>
          <p:nvPr>
            <p:ph type="dt" sz="half" idx="10"/>
          </p:nvPr>
        </p:nvSpPr>
        <p:spPr/>
        <p:txBody>
          <a:bodyPr/>
          <a:lstStyle/>
          <a:p>
            <a:endParaRPr lang="de-DE" sz="1200" dirty="0"/>
          </a:p>
        </p:txBody>
      </p:sp>
      <p:sp>
        <p:nvSpPr>
          <p:cNvPr id="6" name="Textplatzhalter 5">
            <a:extLst>
              <a:ext uri="{FF2B5EF4-FFF2-40B4-BE49-F238E27FC236}">
                <a16:creationId xmlns:a16="http://schemas.microsoft.com/office/drawing/2014/main" id="{F2D3C6DA-D06D-E2C2-43DE-E7B35B2ADEFF}"/>
              </a:ext>
            </a:extLst>
          </p:cNvPr>
          <p:cNvSpPr>
            <a:spLocks noGrp="1"/>
          </p:cNvSpPr>
          <p:nvPr>
            <p:ph type="body" sz="quarter" idx="12"/>
          </p:nvPr>
        </p:nvSpPr>
        <p:spPr>
          <a:xfrm>
            <a:off x="1565202" y="1224000"/>
            <a:ext cx="7272808" cy="260784"/>
          </a:xfrm>
        </p:spPr>
        <p:txBody>
          <a:bodyPr/>
          <a:lstStyle/>
          <a:p>
            <a:r>
              <a:rPr lang="de-DE" sz="1600" dirty="0"/>
              <a:t>127. Deutscher Ärztetag 19.05.2023</a:t>
            </a:r>
          </a:p>
        </p:txBody>
      </p:sp>
      <p:pic>
        <p:nvPicPr>
          <p:cNvPr id="7" name="Grafik 6" descr="Ein Bild, das Schrift, Symbol, Logo, Grafiken enthält.&#10;&#10;Automatisch generierte Beschreibung">
            <a:extLst>
              <a:ext uri="{FF2B5EF4-FFF2-40B4-BE49-F238E27FC236}">
                <a16:creationId xmlns:a16="http://schemas.microsoft.com/office/drawing/2014/main" id="{64FBB15C-105E-F863-493D-9C2B7CCE0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020526"/>
            <a:ext cx="881634" cy="752290"/>
          </a:xfrm>
          <a:prstGeom prst="rect">
            <a:avLst/>
          </a:prstGeom>
        </p:spPr>
      </p:pic>
    </p:spTree>
    <p:extLst>
      <p:ext uri="{BB962C8B-B14F-4D97-AF65-F5344CB8AC3E}">
        <p14:creationId xmlns:p14="http://schemas.microsoft.com/office/powerpoint/2010/main" val="342332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9841" y="88822"/>
            <a:ext cx="5454327" cy="747962"/>
          </a:xfrm>
        </p:spPr>
        <p:txBody>
          <a:bodyPr/>
          <a:lstStyle/>
          <a:p>
            <a:r>
              <a:rPr lang="de-DE" sz="1800" dirty="0"/>
              <a:t>Selbständigkeit / Niederlassung – eine Perspektive?</a:t>
            </a:r>
          </a:p>
        </p:txBody>
      </p:sp>
      <p:sp>
        <p:nvSpPr>
          <p:cNvPr id="12" name="Inhaltsplatzhalter 2"/>
          <p:cNvSpPr>
            <a:spLocks noGrp="1"/>
          </p:cNvSpPr>
          <p:nvPr>
            <p:ph idx="1"/>
          </p:nvPr>
        </p:nvSpPr>
        <p:spPr>
          <a:xfrm>
            <a:off x="629841" y="1872000"/>
            <a:ext cx="8208169" cy="4220825"/>
          </a:xfrm>
        </p:spPr>
        <p:txBody>
          <a:bodyPr/>
          <a:lstStyle/>
          <a:p>
            <a:r>
              <a:rPr lang="de-DE" altLang="de-DE" sz="1600" dirty="0"/>
              <a:t>Umfrage unter </a:t>
            </a:r>
            <a:r>
              <a:rPr lang="de-DE" altLang="de-DE" sz="1600" dirty="0" err="1"/>
              <a:t>Klinikärzt:innen</a:t>
            </a:r>
            <a:r>
              <a:rPr lang="de-DE" altLang="de-DE" sz="1600" dirty="0"/>
              <a:t> und Niedergelassenen</a:t>
            </a:r>
          </a:p>
        </p:txBody>
      </p:sp>
      <p:sp>
        <p:nvSpPr>
          <p:cNvPr id="6" name="Textplatzhalter 5"/>
          <p:cNvSpPr>
            <a:spLocks noGrp="1"/>
          </p:cNvSpPr>
          <p:nvPr>
            <p:ph type="body" sz="quarter" idx="12"/>
          </p:nvPr>
        </p:nvSpPr>
        <p:spPr>
          <a:xfrm>
            <a:off x="629840" y="1224000"/>
            <a:ext cx="8208170" cy="260784"/>
          </a:xfrm>
        </p:spPr>
        <p:txBody>
          <a:bodyPr/>
          <a:lstStyle/>
          <a:p>
            <a:r>
              <a:rPr lang="de-DE" altLang="de-DE" sz="1400" dirty="0"/>
              <a:t>Rahmenbedingungen für Kliniken – Situation in der Klinik / Niederlassung</a:t>
            </a:r>
            <a:endParaRPr lang="de-DE" sz="1400" dirty="0"/>
          </a:p>
        </p:txBody>
      </p:sp>
      <p:sp>
        <p:nvSpPr>
          <p:cNvPr id="13" name="Abgerundete rechteckige Legende 12"/>
          <p:cNvSpPr/>
          <p:nvPr/>
        </p:nvSpPr>
        <p:spPr>
          <a:xfrm>
            <a:off x="690105" y="2641079"/>
            <a:ext cx="2099697" cy="405000"/>
          </a:xfrm>
          <a:prstGeom prst="wedgeRoundRectCallout">
            <a:avLst>
              <a:gd name="adj1" fmla="val 110748"/>
              <a:gd name="adj2" fmla="val 91722"/>
              <a:gd name="adj3" fmla="val 16667"/>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solidFill>
                  <a:schemeClr val="tx1"/>
                </a:solidFill>
              </a:rPr>
              <a:t>46%</a:t>
            </a:r>
            <a:r>
              <a:rPr lang="de-DE" sz="1050" dirty="0">
                <a:solidFill>
                  <a:schemeClr val="tx1"/>
                </a:solidFill>
              </a:rPr>
              <a:t> erwägen ihren </a:t>
            </a:r>
            <a:br>
              <a:rPr lang="de-DE" sz="1050" dirty="0">
                <a:solidFill>
                  <a:schemeClr val="tx1"/>
                </a:solidFill>
              </a:rPr>
            </a:br>
            <a:r>
              <a:rPr lang="de-DE" sz="1050" dirty="0">
                <a:solidFill>
                  <a:schemeClr val="tx1"/>
                </a:solidFill>
              </a:rPr>
              <a:t>jetzigen Job aufzugeben</a:t>
            </a:r>
          </a:p>
        </p:txBody>
      </p:sp>
      <p:sp>
        <p:nvSpPr>
          <p:cNvPr id="14" name="Abgerundete rechteckige Legende 13"/>
          <p:cNvSpPr/>
          <p:nvPr/>
        </p:nvSpPr>
        <p:spPr>
          <a:xfrm>
            <a:off x="683419" y="3202828"/>
            <a:ext cx="2099697" cy="405000"/>
          </a:xfrm>
          <a:prstGeom prst="wedgeRoundRectCallout">
            <a:avLst>
              <a:gd name="adj1" fmla="val 96487"/>
              <a:gd name="adj2" fmla="val 32098"/>
              <a:gd name="adj3" fmla="val 16667"/>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solidFill>
                  <a:schemeClr val="tx1"/>
                </a:solidFill>
              </a:rPr>
              <a:t>59%</a:t>
            </a:r>
            <a:r>
              <a:rPr lang="de-DE" sz="1050" dirty="0">
                <a:solidFill>
                  <a:schemeClr val="tx1"/>
                </a:solidFill>
              </a:rPr>
              <a:t> fühlen sich durch ihre Tätigkeit psychisch belastet</a:t>
            </a:r>
          </a:p>
        </p:txBody>
      </p:sp>
      <p:sp>
        <p:nvSpPr>
          <p:cNvPr id="15" name="Abgerundete rechteckige Legende 14"/>
          <p:cNvSpPr/>
          <p:nvPr/>
        </p:nvSpPr>
        <p:spPr>
          <a:xfrm>
            <a:off x="690105" y="3764577"/>
            <a:ext cx="2099697" cy="405000"/>
          </a:xfrm>
          <a:prstGeom prst="wedgeRoundRectCallout">
            <a:avLst>
              <a:gd name="adj1" fmla="val 96948"/>
              <a:gd name="adj2" fmla="val 1093"/>
              <a:gd name="adj3" fmla="val 16667"/>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solidFill>
                  <a:schemeClr val="tx1"/>
                </a:solidFill>
              </a:rPr>
              <a:t>30%</a:t>
            </a:r>
            <a:r>
              <a:rPr lang="de-DE" sz="1050" dirty="0">
                <a:solidFill>
                  <a:schemeClr val="tx1"/>
                </a:solidFill>
              </a:rPr>
              <a:t> bleibt ausreichend </a:t>
            </a:r>
            <a:br>
              <a:rPr lang="de-DE" sz="1050" dirty="0">
                <a:solidFill>
                  <a:schemeClr val="tx1"/>
                </a:solidFill>
              </a:rPr>
            </a:br>
            <a:r>
              <a:rPr lang="de-DE" sz="1050" dirty="0">
                <a:solidFill>
                  <a:schemeClr val="tx1"/>
                </a:solidFill>
              </a:rPr>
              <a:t>Zeit für die Patienten</a:t>
            </a:r>
          </a:p>
        </p:txBody>
      </p:sp>
      <p:sp>
        <p:nvSpPr>
          <p:cNvPr id="16" name="Abgerundete rechteckige Legende 15"/>
          <p:cNvSpPr/>
          <p:nvPr/>
        </p:nvSpPr>
        <p:spPr>
          <a:xfrm>
            <a:off x="683419" y="4326326"/>
            <a:ext cx="2099697" cy="540060"/>
          </a:xfrm>
          <a:prstGeom prst="wedgeRoundRectCallout">
            <a:avLst>
              <a:gd name="adj1" fmla="val 99707"/>
              <a:gd name="adj2" fmla="val -37658"/>
              <a:gd name="adj3" fmla="val 16667"/>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solidFill>
                  <a:schemeClr val="tx1"/>
                </a:solidFill>
              </a:rPr>
              <a:t>6% </a:t>
            </a:r>
            <a:r>
              <a:rPr lang="de-DE" sz="1050" dirty="0">
                <a:solidFill>
                  <a:schemeClr val="tx1"/>
                </a:solidFill>
              </a:rPr>
              <a:t>fühlen sich in ihrer ärztlichen Diagnose- und Therapiefreiheit immer frei</a:t>
            </a:r>
          </a:p>
        </p:txBody>
      </p:sp>
      <p:sp>
        <p:nvSpPr>
          <p:cNvPr id="17" name="Abgerundete rechteckige Legende 16"/>
          <p:cNvSpPr/>
          <p:nvPr/>
        </p:nvSpPr>
        <p:spPr>
          <a:xfrm>
            <a:off x="690105" y="5023135"/>
            <a:ext cx="2099697" cy="405000"/>
          </a:xfrm>
          <a:prstGeom prst="wedgeRoundRectCallout">
            <a:avLst>
              <a:gd name="adj1" fmla="val 106608"/>
              <a:gd name="adj2" fmla="val -89536"/>
              <a:gd name="adj3" fmla="val 16667"/>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bei </a:t>
            </a:r>
            <a:r>
              <a:rPr lang="de-DE" sz="1050" b="1" dirty="0">
                <a:solidFill>
                  <a:schemeClr val="tx1"/>
                </a:solidFill>
              </a:rPr>
              <a:t>77%</a:t>
            </a:r>
            <a:r>
              <a:rPr lang="de-DE" sz="1050" dirty="0">
                <a:solidFill>
                  <a:schemeClr val="tx1"/>
                </a:solidFill>
              </a:rPr>
              <a:t> leidet ihr Privat- und Familienleben unter der Arbeit</a:t>
            </a:r>
          </a:p>
        </p:txBody>
      </p:sp>
      <p:sp>
        <p:nvSpPr>
          <p:cNvPr id="18" name="Abgerundete rechteckige Legende 17"/>
          <p:cNvSpPr/>
          <p:nvPr/>
        </p:nvSpPr>
        <p:spPr>
          <a:xfrm flipH="1">
            <a:off x="6306729" y="2639187"/>
            <a:ext cx="2099697" cy="405000"/>
          </a:xfrm>
          <a:prstGeom prst="wedgeRoundRectCallout">
            <a:avLst>
              <a:gd name="adj1" fmla="val 106148"/>
              <a:gd name="adj2" fmla="val 94107"/>
              <a:gd name="adj3" fmla="val 16667"/>
            </a:avLst>
          </a:prstGeom>
          <a:solidFill>
            <a:srgbClr val="BBD1A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über </a:t>
            </a:r>
            <a:r>
              <a:rPr lang="de-DE" sz="1050" b="1" dirty="0"/>
              <a:t>80% </a:t>
            </a:r>
            <a:r>
              <a:rPr lang="de-DE" sz="1050" dirty="0"/>
              <a:t>würden ihren Beruf wieder ergreifen</a:t>
            </a:r>
          </a:p>
        </p:txBody>
      </p:sp>
      <p:sp>
        <p:nvSpPr>
          <p:cNvPr id="19" name="Abgerundete rechteckige Legende 18"/>
          <p:cNvSpPr/>
          <p:nvPr/>
        </p:nvSpPr>
        <p:spPr>
          <a:xfrm flipH="1">
            <a:off x="6306729" y="3200620"/>
            <a:ext cx="2099697" cy="405000"/>
          </a:xfrm>
          <a:prstGeom prst="wedgeRoundRectCallout">
            <a:avLst>
              <a:gd name="adj1" fmla="val 99708"/>
              <a:gd name="adj2" fmla="val 36868"/>
              <a:gd name="adj3" fmla="val 16667"/>
            </a:avLst>
          </a:prstGeom>
          <a:solidFill>
            <a:srgbClr val="BBD1A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über </a:t>
            </a:r>
            <a:r>
              <a:rPr lang="de-DE" sz="1050" b="1" dirty="0"/>
              <a:t>90% </a:t>
            </a:r>
            <a:r>
              <a:rPr lang="de-DE" sz="1050" dirty="0"/>
              <a:t>macht die Tätigkeit Spaß</a:t>
            </a:r>
          </a:p>
        </p:txBody>
      </p:sp>
      <p:sp>
        <p:nvSpPr>
          <p:cNvPr id="20" name="Abgerundete rechteckige Legende 19"/>
          <p:cNvSpPr/>
          <p:nvPr/>
        </p:nvSpPr>
        <p:spPr>
          <a:xfrm flipH="1">
            <a:off x="6306729" y="3762053"/>
            <a:ext cx="2099697" cy="405000"/>
          </a:xfrm>
          <a:prstGeom prst="wedgeRoundRectCallout">
            <a:avLst>
              <a:gd name="adj1" fmla="val 97868"/>
              <a:gd name="adj2" fmla="val 5863"/>
              <a:gd name="adj3" fmla="val 16667"/>
            </a:avLst>
          </a:prstGeom>
          <a:solidFill>
            <a:srgbClr val="BBD1A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t>42% </a:t>
            </a:r>
            <a:r>
              <a:rPr lang="de-DE" sz="1050" dirty="0"/>
              <a:t>bleibt ausreichend Zeit für die Patienten</a:t>
            </a:r>
          </a:p>
        </p:txBody>
      </p:sp>
      <p:sp>
        <p:nvSpPr>
          <p:cNvPr id="21" name="Abgerundete rechteckige Legende 20"/>
          <p:cNvSpPr/>
          <p:nvPr/>
        </p:nvSpPr>
        <p:spPr>
          <a:xfrm flipH="1">
            <a:off x="6284798" y="4323485"/>
            <a:ext cx="2099697" cy="540060"/>
          </a:xfrm>
          <a:prstGeom prst="wedgeRoundRectCallout">
            <a:avLst>
              <a:gd name="adj1" fmla="val 101088"/>
              <a:gd name="adj2" fmla="val -35869"/>
              <a:gd name="adj3" fmla="val 16667"/>
            </a:avLst>
          </a:prstGeom>
          <a:solidFill>
            <a:srgbClr val="BBD1A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t>68% </a:t>
            </a:r>
            <a:r>
              <a:rPr lang="de-DE" sz="1050" dirty="0"/>
              <a:t>können immer selbst entscheiden, wie sie ihre Arbeit (am Patienten) erledigen</a:t>
            </a:r>
          </a:p>
        </p:txBody>
      </p:sp>
      <p:sp>
        <p:nvSpPr>
          <p:cNvPr id="22" name="Abgerundete rechteckige Legende 21"/>
          <p:cNvSpPr/>
          <p:nvPr/>
        </p:nvSpPr>
        <p:spPr>
          <a:xfrm flipH="1">
            <a:off x="6300167" y="5019977"/>
            <a:ext cx="2099697" cy="405000"/>
          </a:xfrm>
          <a:prstGeom prst="wedgeRoundRectCallout">
            <a:avLst>
              <a:gd name="adj1" fmla="val 109368"/>
              <a:gd name="adj2" fmla="val -91921"/>
              <a:gd name="adj3" fmla="val 16667"/>
            </a:avLst>
          </a:prstGeom>
          <a:solidFill>
            <a:srgbClr val="BBD1A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t>60% </a:t>
            </a:r>
            <a:r>
              <a:rPr lang="de-DE" sz="1050" dirty="0"/>
              <a:t>empfinden das Arbeiten </a:t>
            </a:r>
            <a:br>
              <a:rPr lang="de-DE" sz="1050" dirty="0"/>
            </a:br>
            <a:r>
              <a:rPr lang="de-DE" sz="1050" dirty="0"/>
              <a:t>als familienfreundlich</a:t>
            </a:r>
          </a:p>
        </p:txBody>
      </p:sp>
      <p:pic>
        <p:nvPicPr>
          <p:cNvPr id="23"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193959" y="3200620"/>
            <a:ext cx="696419" cy="1757027"/>
          </a:xfrm>
          <a:prstGeom prst="rect">
            <a:avLst/>
          </a:prstGeom>
          <a:noFill/>
          <a:ln>
            <a:noFill/>
          </a:ln>
          <a:effectLst/>
          <a:extLst>
            <a:ext uri="{909E8E84-426E-40DD-AFC4-6F175D3DCCD1}">
              <a14:hiddenFill xmlns:a14="http://schemas.microsoft.com/office/drawing/2010/main">
                <a:solidFill>
                  <a:srgbClr val="033D5D"/>
                </a:solidFill>
              </a14:hiddenFill>
            </a:ext>
            <a:ext uri="{91240B29-F687-4F45-9708-019B960494DF}">
              <a14:hiddenLine xmlns:a14="http://schemas.microsoft.com/office/drawing/2010/main" w="15875">
                <a:solidFill>
                  <a:srgbClr val="033D5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feld 23"/>
          <p:cNvSpPr txBox="1"/>
          <p:nvPr/>
        </p:nvSpPr>
        <p:spPr>
          <a:xfrm rot="16200000">
            <a:off x="-921837" y="3801249"/>
            <a:ext cx="2785791" cy="461665"/>
          </a:xfrm>
          <a:prstGeom prst="rect">
            <a:avLst/>
          </a:prstGeom>
          <a:noFill/>
        </p:spPr>
        <p:txBody>
          <a:bodyPr wrap="square" rtlCol="0">
            <a:spAutoFit/>
          </a:bodyPr>
          <a:lstStyle/>
          <a:p>
            <a:pPr algn="ctr"/>
            <a:r>
              <a:rPr lang="de-DE" sz="2400" b="1" i="1" dirty="0">
                <a:solidFill>
                  <a:schemeClr val="bg1">
                    <a:lumMod val="75000"/>
                  </a:schemeClr>
                </a:solidFill>
              </a:rPr>
              <a:t>KLINIKÄRZTE</a:t>
            </a:r>
          </a:p>
        </p:txBody>
      </p:sp>
      <p:sp>
        <p:nvSpPr>
          <p:cNvPr id="25" name="Textfeld 24"/>
          <p:cNvSpPr txBox="1"/>
          <p:nvPr/>
        </p:nvSpPr>
        <p:spPr>
          <a:xfrm rot="5400000">
            <a:off x="7105030" y="3720047"/>
            <a:ext cx="2999413" cy="415498"/>
          </a:xfrm>
          <a:prstGeom prst="rect">
            <a:avLst/>
          </a:prstGeom>
          <a:noFill/>
        </p:spPr>
        <p:txBody>
          <a:bodyPr wrap="square" rtlCol="0">
            <a:spAutoFit/>
          </a:bodyPr>
          <a:lstStyle/>
          <a:p>
            <a:pPr algn="ctr"/>
            <a:r>
              <a:rPr lang="de-DE" sz="2100" b="1" i="1" dirty="0">
                <a:solidFill>
                  <a:srgbClr val="BBD1A2"/>
                </a:solidFill>
              </a:rPr>
              <a:t>NIEDERGELASSENE</a:t>
            </a:r>
          </a:p>
        </p:txBody>
      </p:sp>
      <p:sp>
        <p:nvSpPr>
          <p:cNvPr id="26" name="Inhaltsplatzhalter 2"/>
          <p:cNvSpPr txBox="1">
            <a:spLocks/>
          </p:cNvSpPr>
          <p:nvPr/>
        </p:nvSpPr>
        <p:spPr>
          <a:xfrm>
            <a:off x="683568" y="5427222"/>
            <a:ext cx="2538282" cy="223855"/>
          </a:xfrm>
          <a:prstGeom prst="rect">
            <a:avLst/>
          </a:prstGeom>
        </p:spPr>
        <p:txBody>
          <a:bodyPr/>
          <a:lstStyle>
            <a:lvl1pPr algn="l" rtl="0" eaLnBrk="0" fontAlgn="base" hangingPunct="0">
              <a:lnSpc>
                <a:spcPct val="110000"/>
              </a:lnSpc>
              <a:spcBef>
                <a:spcPct val="50000"/>
              </a:spcBef>
              <a:spcAft>
                <a:spcPct val="0"/>
              </a:spcAft>
              <a:tabLst>
                <a:tab pos="334963" algn="l"/>
                <a:tab pos="650875" algn="l"/>
                <a:tab pos="996950" algn="l"/>
              </a:tabLst>
              <a:defRPr sz="2200" kern="1200">
                <a:solidFill>
                  <a:schemeClr val="tx1"/>
                </a:solidFill>
                <a:latin typeface="+mn-lt"/>
                <a:ea typeface="+mn-ea"/>
                <a:cs typeface="+mn-cs"/>
              </a:defRPr>
            </a:lvl1pPr>
            <a:lvl2pPr marL="333375" indent="-331788" algn="l" rtl="0" eaLnBrk="0" fontAlgn="base" hangingPunct="0">
              <a:lnSpc>
                <a:spcPct val="110000"/>
              </a:lnSpc>
              <a:spcBef>
                <a:spcPct val="50000"/>
              </a:spcBef>
              <a:spcAft>
                <a:spcPct val="0"/>
              </a:spcAft>
              <a:buClr>
                <a:schemeClr val="tx1"/>
              </a:buClr>
              <a:buFont typeface="Wingdings" panose="05000000000000000000" pitchFamily="2" charset="2"/>
              <a:buChar char=""/>
              <a:tabLst>
                <a:tab pos="334963" algn="l"/>
                <a:tab pos="650875" algn="l"/>
                <a:tab pos="996950" algn="l"/>
              </a:tabLst>
              <a:defRPr sz="2200" kern="1200">
                <a:solidFill>
                  <a:schemeClr val="tx1"/>
                </a:solidFill>
                <a:latin typeface="+mn-lt"/>
                <a:ea typeface="+mn-ea"/>
                <a:cs typeface="+mn-cs"/>
              </a:defRPr>
            </a:lvl2pPr>
            <a:lvl3pPr marL="650875" indent="-315913" algn="l" rtl="0" eaLnBrk="0" fontAlgn="base" hangingPunct="0">
              <a:lnSpc>
                <a:spcPct val="110000"/>
              </a:lnSpc>
              <a:spcBef>
                <a:spcPct val="50000"/>
              </a:spcBef>
              <a:spcAft>
                <a:spcPct val="0"/>
              </a:spcAft>
              <a:buClr>
                <a:schemeClr val="tx1"/>
              </a:buClr>
              <a:buFont typeface="Wingdings" panose="05000000000000000000" pitchFamily="2" charset="2"/>
              <a:buChar char=""/>
              <a:tabLst>
                <a:tab pos="334963" algn="l"/>
                <a:tab pos="650875" algn="l"/>
                <a:tab pos="996950" algn="l"/>
              </a:tabLst>
              <a:defRPr sz="2200" kern="1200">
                <a:solidFill>
                  <a:schemeClr val="tx1"/>
                </a:solidFill>
                <a:latin typeface="+mn-lt"/>
                <a:ea typeface="+mn-ea"/>
                <a:cs typeface="+mn-cs"/>
              </a:defRPr>
            </a:lvl3pPr>
            <a:lvl4pPr marL="993775" indent="-341313" algn="l" rtl="0" eaLnBrk="0" fontAlgn="base" hangingPunct="0">
              <a:lnSpc>
                <a:spcPct val="110000"/>
              </a:lnSpc>
              <a:spcBef>
                <a:spcPct val="50000"/>
              </a:spcBef>
              <a:spcAft>
                <a:spcPct val="0"/>
              </a:spcAft>
              <a:buClr>
                <a:schemeClr val="tx1"/>
              </a:buClr>
              <a:buFont typeface="Wingdings" panose="05000000000000000000" pitchFamily="2" charset="2"/>
              <a:buChar char=""/>
              <a:tabLst>
                <a:tab pos="334963" algn="l"/>
                <a:tab pos="650875" algn="l"/>
                <a:tab pos="996950" algn="l"/>
              </a:tabLst>
              <a:defRPr sz="2200" kern="1200">
                <a:solidFill>
                  <a:schemeClr val="tx1"/>
                </a:solidFill>
                <a:latin typeface="+mn-lt"/>
                <a:ea typeface="+mn-ea"/>
                <a:cs typeface="+mn-cs"/>
              </a:defRPr>
            </a:lvl4pPr>
            <a:lvl5pPr marL="2671763" indent="-285750" algn="l" rtl="0" eaLnBrk="0" fontAlgn="base" hangingPunct="0">
              <a:lnSpc>
                <a:spcPct val="115000"/>
              </a:lnSpc>
              <a:spcBef>
                <a:spcPct val="50000"/>
              </a:spcBef>
              <a:spcAft>
                <a:spcPct val="0"/>
              </a:spcAft>
              <a:buClr>
                <a:schemeClr val="tx1"/>
              </a:buClr>
              <a:buChar char="•"/>
              <a:tabLst>
                <a:tab pos="334963" algn="l"/>
                <a:tab pos="650875" algn="l"/>
                <a:tab pos="996950" algn="l"/>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750" dirty="0"/>
              <a:t>Quellen: MB-Monitor 2015 und KBV-Ärztemonitor 2014  </a:t>
            </a:r>
          </a:p>
        </p:txBody>
      </p:sp>
    </p:spTree>
    <p:extLst>
      <p:ext uri="{BB962C8B-B14F-4D97-AF65-F5344CB8AC3E}">
        <p14:creationId xmlns:p14="http://schemas.microsoft.com/office/powerpoint/2010/main" val="173235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ieren 23"/>
          <p:cNvGrpSpPr/>
          <p:nvPr/>
        </p:nvGrpSpPr>
        <p:grpSpPr>
          <a:xfrm>
            <a:off x="3846483" y="3188916"/>
            <a:ext cx="2058592" cy="1374211"/>
            <a:chOff x="1701031" y="3656817"/>
            <a:chExt cx="1582737" cy="898525"/>
          </a:xfrm>
          <a:solidFill>
            <a:schemeClr val="bg1"/>
          </a:solidFill>
        </p:grpSpPr>
        <p:sp>
          <p:nvSpPr>
            <p:cNvPr id="25" name="AutoShape 8"/>
            <p:cNvSpPr>
              <a:spLocks noChangeArrowheads="1"/>
            </p:cNvSpPr>
            <p:nvPr>
              <p:custDataLst>
                <p:tags r:id="rId1"/>
              </p:custDataLst>
            </p:nvPr>
          </p:nvSpPr>
          <p:spPr bwMode="auto">
            <a:xfrm rot="16200000">
              <a:off x="2043137" y="3314711"/>
              <a:ext cx="898525" cy="1582737"/>
            </a:xfrm>
            <a:prstGeom prst="homePlate">
              <a:avLst>
                <a:gd name="adj" fmla="val 25000"/>
              </a:avLst>
            </a:prstGeom>
            <a:grpFill/>
            <a:ln>
              <a:solidFill>
                <a:schemeClr val="accent1"/>
              </a:solidFill>
            </a:ln>
            <a:effectLst/>
          </p:spPr>
          <p:txBody>
            <a:bodyPr vert="eaVert" lIns="67500" tIns="0" rIns="0" bIns="0" anchor="b"/>
            <a:lstStyle>
              <a:lvl1pPr>
                <a:lnSpc>
                  <a:spcPct val="110000"/>
                </a:lnSpc>
                <a:spcBef>
                  <a:spcPct val="50000"/>
                </a:spcBef>
                <a:defRPr sz="2200">
                  <a:solidFill>
                    <a:schemeClr val="tx1"/>
                  </a:solidFill>
                  <a:latin typeface="Arial" panose="020B0604020202020204" pitchFamily="34" charset="0"/>
                </a:defRPr>
              </a:lvl1pPr>
              <a:lvl2pPr marL="742950" indent="-28575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2pPr>
              <a:lvl3pPr marL="11430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4pPr>
              <a:lvl5pPr marL="2057400" indent="-228600">
                <a:lnSpc>
                  <a:spcPct val="115000"/>
                </a:lnSpc>
                <a:spcBef>
                  <a:spcPct val="50000"/>
                </a:spcBef>
                <a:buClr>
                  <a:schemeClr val="tx1"/>
                </a:buClr>
                <a:buChar char="•"/>
                <a:defRPr sz="2200">
                  <a:solidFill>
                    <a:schemeClr val="tx1"/>
                  </a:solidFill>
                  <a:latin typeface="Arial" panose="020B0604020202020204" pitchFamily="34" charset="0"/>
                </a:defRPr>
              </a:lvl5pPr>
              <a:lvl6pPr marL="25146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6pPr>
              <a:lvl7pPr marL="29718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7pPr>
              <a:lvl8pPr marL="34290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8pPr>
              <a:lvl9pPr marL="38862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9pPr>
            </a:lstStyle>
            <a:p>
              <a:pPr algn="ctr">
                <a:lnSpc>
                  <a:spcPct val="100000"/>
                </a:lnSpc>
              </a:pPr>
              <a:r>
                <a:rPr lang="de-DE" altLang="de-DE" sz="3300" dirty="0">
                  <a:solidFill>
                    <a:schemeClr val="accent1"/>
                  </a:solidFill>
                  <a:latin typeface="Freestyle Script" panose="030804020302050B0404" pitchFamily="66" charset="0"/>
                </a:rPr>
                <a:t>Meine Praxis</a:t>
              </a:r>
              <a:endParaRPr lang="de-DE" altLang="de-DE" sz="900" dirty="0">
                <a:solidFill>
                  <a:schemeClr val="accent1"/>
                </a:solidFill>
                <a:latin typeface="Freestyle Script" panose="030804020302050B0404" pitchFamily="66" charset="0"/>
              </a:endParaRPr>
            </a:p>
          </p:txBody>
        </p:sp>
        <p:sp>
          <p:nvSpPr>
            <p:cNvPr id="26" name="AutoShape 9"/>
            <p:cNvSpPr>
              <a:spLocks noChangeArrowheads="1"/>
            </p:cNvSpPr>
            <p:nvPr>
              <p:custDataLst>
                <p:tags r:id="rId2"/>
              </p:custDataLst>
            </p:nvPr>
          </p:nvSpPr>
          <p:spPr bwMode="auto">
            <a:xfrm>
              <a:off x="2305571" y="3831968"/>
              <a:ext cx="373658" cy="318353"/>
            </a:xfrm>
            <a:prstGeom prst="plus">
              <a:avLst>
                <a:gd name="adj" fmla="val 33694"/>
              </a:avLst>
            </a:prstGeom>
            <a:grpFill/>
            <a:ln>
              <a:solidFill>
                <a:schemeClr val="accent1"/>
              </a:solidFill>
            </a:ln>
            <a:effectLst/>
          </p:spPr>
          <p:txBody>
            <a:bodyPr anchor="ctr">
              <a:spAutoFit/>
            </a:bodyPr>
            <a:lstStyle>
              <a:lvl1pPr>
                <a:lnSpc>
                  <a:spcPct val="110000"/>
                </a:lnSpc>
                <a:spcBef>
                  <a:spcPct val="50000"/>
                </a:spcBef>
                <a:defRPr sz="2200">
                  <a:solidFill>
                    <a:schemeClr val="tx1"/>
                  </a:solidFill>
                  <a:latin typeface="Arial" panose="020B0604020202020204" pitchFamily="34" charset="0"/>
                </a:defRPr>
              </a:lvl1pPr>
              <a:lvl2pPr marL="742950" indent="-28575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2pPr>
              <a:lvl3pPr marL="11430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ct val="50000"/>
                </a:spcBef>
                <a:buClr>
                  <a:schemeClr val="tx1"/>
                </a:buClr>
                <a:buFont typeface="Wingdings" panose="05000000000000000000" pitchFamily="2" charset="2"/>
                <a:buChar char=""/>
                <a:defRPr sz="2200">
                  <a:solidFill>
                    <a:schemeClr val="tx1"/>
                  </a:solidFill>
                  <a:latin typeface="Arial" panose="020B0604020202020204" pitchFamily="34" charset="0"/>
                </a:defRPr>
              </a:lvl4pPr>
              <a:lvl5pPr marL="2057400" indent="-228600">
                <a:lnSpc>
                  <a:spcPct val="115000"/>
                </a:lnSpc>
                <a:spcBef>
                  <a:spcPct val="50000"/>
                </a:spcBef>
                <a:buClr>
                  <a:schemeClr val="tx1"/>
                </a:buClr>
                <a:buChar char="•"/>
                <a:defRPr sz="2200">
                  <a:solidFill>
                    <a:schemeClr val="tx1"/>
                  </a:solidFill>
                  <a:latin typeface="Arial" panose="020B0604020202020204" pitchFamily="34" charset="0"/>
                </a:defRPr>
              </a:lvl5pPr>
              <a:lvl6pPr marL="25146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6pPr>
              <a:lvl7pPr marL="29718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7pPr>
              <a:lvl8pPr marL="34290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8pPr>
              <a:lvl9pPr marL="3886200" indent="-228600" eaLnBrk="0" fontAlgn="base" hangingPunct="0">
                <a:lnSpc>
                  <a:spcPct val="115000"/>
                </a:lnSpc>
                <a:spcBef>
                  <a:spcPct val="50000"/>
                </a:spcBef>
                <a:spcAft>
                  <a:spcPct val="0"/>
                </a:spcAft>
                <a:buClr>
                  <a:schemeClr val="tx1"/>
                </a:buClr>
                <a:buChar char="•"/>
                <a:defRPr sz="2200">
                  <a:solidFill>
                    <a:schemeClr val="tx1"/>
                  </a:solidFill>
                  <a:latin typeface="Arial" panose="020B0604020202020204" pitchFamily="34" charset="0"/>
                </a:defRPr>
              </a:lvl9pPr>
            </a:lstStyle>
            <a:p>
              <a:pPr>
                <a:lnSpc>
                  <a:spcPct val="100000"/>
                </a:lnSpc>
              </a:pPr>
              <a:endParaRPr lang="de-DE" altLang="de-DE" sz="1650">
                <a:solidFill>
                  <a:schemeClr val="accent1"/>
                </a:solidFill>
              </a:endParaRPr>
            </a:p>
          </p:txBody>
        </p:sp>
      </p:grpSp>
      <p:sp>
        <p:nvSpPr>
          <p:cNvPr id="7171" name="Rectangle 2"/>
          <p:cNvSpPr>
            <a:spLocks noGrp="1" noChangeArrowheads="1"/>
          </p:cNvSpPr>
          <p:nvPr>
            <p:ph type="title"/>
          </p:nvPr>
        </p:nvSpPr>
        <p:spPr>
          <a:xfrm>
            <a:off x="704780" y="207964"/>
            <a:ext cx="5454327" cy="768637"/>
          </a:xfrm>
        </p:spPr>
        <p:txBody>
          <a:bodyPr/>
          <a:lstStyle/>
          <a:p>
            <a:r>
              <a:rPr lang="de-DE" sz="1800" dirty="0"/>
              <a:t>Selbständigkeit / Niederlassung – eine Perspektive?</a:t>
            </a:r>
            <a:endParaRPr lang="de-DE" altLang="de-DE" sz="1800" dirty="0"/>
          </a:p>
        </p:txBody>
      </p:sp>
      <p:sp>
        <p:nvSpPr>
          <p:cNvPr id="4" name="Textplatzhalter 3"/>
          <p:cNvSpPr>
            <a:spLocks noGrp="1"/>
          </p:cNvSpPr>
          <p:nvPr>
            <p:ph type="body" sz="quarter" idx="12"/>
          </p:nvPr>
        </p:nvSpPr>
        <p:spPr/>
        <p:txBody>
          <a:bodyPr/>
          <a:lstStyle/>
          <a:p>
            <a:r>
              <a:rPr lang="de-DE" altLang="de-DE" sz="1600" dirty="0"/>
              <a:t>Trends im ambulanten Gesundheitswesen</a:t>
            </a:r>
            <a:endParaRPr lang="de-DE" sz="1600" dirty="0"/>
          </a:p>
        </p:txBody>
      </p:sp>
      <p:sp>
        <p:nvSpPr>
          <p:cNvPr id="7" name="Inhaltsplatzhalter 9"/>
          <p:cNvSpPr txBox="1">
            <a:spLocks/>
          </p:cNvSpPr>
          <p:nvPr/>
        </p:nvSpPr>
        <p:spPr>
          <a:xfrm>
            <a:off x="629841" y="2261250"/>
            <a:ext cx="8208169" cy="3165619"/>
          </a:xfrm>
          <a:prstGeom prst="rect">
            <a:avLst/>
          </a:prstGeom>
        </p:spPr>
        <p:txBody>
          <a:bodyPr vert="horz" lIns="67500" tIns="35100" rIns="67500" bIns="35100" rtlCol="0" anchor="t" anchorCtr="0">
            <a:noAutofit/>
          </a:bodyPr>
          <a:lstStyle>
            <a:lvl1pPr marL="266700" indent="-266700" algn="l" defTabSz="914400" rtl="0" eaLnBrk="1" latinLnBrk="0" hangingPunct="1">
              <a:lnSpc>
                <a:spcPct val="110000"/>
              </a:lnSpc>
              <a:spcBef>
                <a:spcPts val="500"/>
              </a:spcBef>
              <a:spcAft>
                <a:spcPts val="900"/>
              </a:spcAft>
              <a:buFont typeface="Wingdings" panose="05000000000000000000" pitchFamily="2" charset="2"/>
              <a:buChar char=""/>
              <a:tabLst>
                <a:tab pos="271463" algn="l"/>
                <a:tab pos="541338" algn="l"/>
              </a:tabLst>
              <a:defRPr sz="2200" kern="1200">
                <a:solidFill>
                  <a:schemeClr val="tx1"/>
                </a:solidFill>
                <a:latin typeface="+mn-lt"/>
                <a:ea typeface="+mn-ea"/>
                <a:cs typeface="+mn-cs"/>
              </a:defRPr>
            </a:lvl1pPr>
            <a:lvl2pPr marL="542925" indent="-276225" algn="l" defTabSz="914400" rtl="0" eaLnBrk="1" latinLnBrk="0" hangingPunct="1">
              <a:lnSpc>
                <a:spcPct val="110000"/>
              </a:lnSpc>
              <a:spcBef>
                <a:spcPts val="500"/>
              </a:spcBef>
              <a:spcAft>
                <a:spcPts val="900"/>
              </a:spcAft>
              <a:buFont typeface="Wingdings" panose="05000000000000000000" pitchFamily="2" charset="2"/>
              <a:buChar char=""/>
              <a:tabLst>
                <a:tab pos="541338" algn="l"/>
              </a:tabLst>
              <a:defRPr sz="2200" kern="1200">
                <a:solidFill>
                  <a:schemeClr val="tx1"/>
                </a:solidFill>
                <a:latin typeface="+mn-lt"/>
                <a:ea typeface="+mn-ea"/>
                <a:cs typeface="+mn-cs"/>
              </a:defRPr>
            </a:lvl2pPr>
            <a:lvl3pPr marL="804863" indent="-263525"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3pPr>
            <a:lvl4pPr marL="1076325" indent="-271463"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4pPr>
            <a:lvl5pPr marL="1343025" indent="-266700"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tabLst>
                <a:tab pos="201216" algn="l"/>
              </a:tabLst>
            </a:pPr>
            <a:endParaRPr lang="de-DE" altLang="de-DE" sz="1500" b="1" dirty="0"/>
          </a:p>
        </p:txBody>
      </p:sp>
      <p:sp>
        <p:nvSpPr>
          <p:cNvPr id="8" name="Abgerundete rechteckige Legende 7"/>
          <p:cNvSpPr/>
          <p:nvPr/>
        </p:nvSpPr>
        <p:spPr>
          <a:xfrm>
            <a:off x="704780" y="2780928"/>
            <a:ext cx="2465153" cy="636137"/>
          </a:xfrm>
          <a:prstGeom prst="wedgeRoundRectCallout">
            <a:avLst>
              <a:gd name="adj1" fmla="val 60189"/>
              <a:gd name="adj2" fmla="val 39138"/>
              <a:gd name="adj3" fmla="val 16667"/>
            </a:avLst>
          </a:prstGeom>
          <a:solidFill>
            <a:srgbClr val="BBD1A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Es findet ein Wertewandel bei der ärztlichen Nachwuchsgeneration statt </a:t>
            </a:r>
            <a:br>
              <a:rPr lang="de-DE" sz="1050" dirty="0"/>
            </a:br>
            <a:r>
              <a:rPr lang="de-DE" sz="1050" b="1" dirty="0">
                <a:sym typeface="Wingdings" panose="05000000000000000000" pitchFamily="2" charset="2"/>
              </a:rPr>
              <a:t> </a:t>
            </a:r>
            <a:r>
              <a:rPr lang="de-DE" sz="1050" b="1" dirty="0"/>
              <a:t>Work-Life-Balance </a:t>
            </a:r>
          </a:p>
        </p:txBody>
      </p:sp>
      <p:sp>
        <p:nvSpPr>
          <p:cNvPr id="9" name="Abgerundete rechteckige Legende 8"/>
          <p:cNvSpPr/>
          <p:nvPr/>
        </p:nvSpPr>
        <p:spPr>
          <a:xfrm>
            <a:off x="412110" y="3606455"/>
            <a:ext cx="2312245" cy="476402"/>
          </a:xfrm>
          <a:prstGeom prst="wedgeRoundRectCallout">
            <a:avLst>
              <a:gd name="adj1" fmla="val 77695"/>
              <a:gd name="adj2" fmla="val 19964"/>
              <a:gd name="adj3" fmla="val 16667"/>
            </a:avLst>
          </a:prstGeom>
          <a:solidFill>
            <a:srgbClr val="F3CC99"/>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Über 60% des zukünftigen (Haus-)</a:t>
            </a:r>
            <a:br>
              <a:rPr lang="de-DE" sz="1050" dirty="0">
                <a:solidFill>
                  <a:schemeClr val="tx1"/>
                </a:solidFill>
              </a:rPr>
            </a:br>
            <a:r>
              <a:rPr lang="de-DE" sz="1050" dirty="0">
                <a:solidFill>
                  <a:schemeClr val="tx1"/>
                </a:solidFill>
              </a:rPr>
              <a:t>Arztnachwuchses sind weiblich</a:t>
            </a:r>
          </a:p>
        </p:txBody>
      </p:sp>
      <p:sp>
        <p:nvSpPr>
          <p:cNvPr id="13" name="Abgerundete rechteckige Legende 12"/>
          <p:cNvSpPr/>
          <p:nvPr/>
        </p:nvSpPr>
        <p:spPr>
          <a:xfrm>
            <a:off x="6228421" y="2261250"/>
            <a:ext cx="2286242" cy="965342"/>
          </a:xfrm>
          <a:prstGeom prst="wedgeRoundRectCallout">
            <a:avLst>
              <a:gd name="adj1" fmla="val -64124"/>
              <a:gd name="adj2" fmla="val 47258"/>
              <a:gd name="adj3" fmla="val 16667"/>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bg1"/>
                </a:solidFill>
              </a:rPr>
              <a:t>Eine große Anzahl der Praxis werden abgegeben </a:t>
            </a:r>
            <a:br>
              <a:rPr lang="de-DE" sz="1050" dirty="0">
                <a:solidFill>
                  <a:schemeClr val="bg1"/>
                </a:solidFill>
              </a:rPr>
            </a:br>
            <a:r>
              <a:rPr lang="de-DE" sz="1050" b="1" dirty="0">
                <a:solidFill>
                  <a:schemeClr val="bg1"/>
                </a:solidFill>
                <a:sym typeface="Wingdings" panose="05000000000000000000" pitchFamily="2" charset="2"/>
              </a:rPr>
              <a:t></a:t>
            </a:r>
            <a:r>
              <a:rPr lang="de-DE" sz="1050" b="1" dirty="0">
                <a:solidFill>
                  <a:schemeClr val="bg1"/>
                </a:solidFill>
              </a:rPr>
              <a:t> Praxisangebot steigt deutlich</a:t>
            </a:r>
          </a:p>
        </p:txBody>
      </p:sp>
      <p:sp>
        <p:nvSpPr>
          <p:cNvPr id="14" name="Abgerundete rechteckige Legende 13"/>
          <p:cNvSpPr/>
          <p:nvPr/>
        </p:nvSpPr>
        <p:spPr>
          <a:xfrm>
            <a:off x="6603069" y="3473580"/>
            <a:ext cx="2099697" cy="819515"/>
          </a:xfrm>
          <a:prstGeom prst="wedgeRoundRectCallout">
            <a:avLst>
              <a:gd name="adj1" fmla="val -76578"/>
              <a:gd name="adj2" fmla="val -6522"/>
              <a:gd name="adj3" fmla="val 16667"/>
            </a:avLst>
          </a:prstGeom>
          <a:solidFill>
            <a:srgbClr val="B4C4C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bg1"/>
                </a:solidFill>
              </a:rPr>
              <a:t>Der Niederlassungswunsch verschiebt sich nach hinten, zuerst Anstellung in der Arztpraxis oder MVZ</a:t>
            </a:r>
          </a:p>
        </p:txBody>
      </p:sp>
      <p:sp>
        <p:nvSpPr>
          <p:cNvPr id="15" name="Abgerundete rechteckige Legende 14"/>
          <p:cNvSpPr/>
          <p:nvPr/>
        </p:nvSpPr>
        <p:spPr>
          <a:xfrm>
            <a:off x="6375475" y="4414538"/>
            <a:ext cx="2342406" cy="686730"/>
          </a:xfrm>
          <a:prstGeom prst="wedgeRoundRectCallout">
            <a:avLst>
              <a:gd name="adj1" fmla="val -64307"/>
              <a:gd name="adj2" fmla="val -44609"/>
              <a:gd name="adj3" fmla="val 16667"/>
            </a:avLst>
          </a:prstGeom>
          <a:solidFill>
            <a:srgbClr val="558A17"/>
          </a:solidFill>
          <a:ln w="12700">
            <a:solidFill>
              <a:srgbClr val="558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bg1"/>
                </a:solidFill>
              </a:rPr>
              <a:t>Selbständigkeit ermöglicht Vereinbarkeit von Familie und Beruf </a:t>
            </a:r>
          </a:p>
        </p:txBody>
      </p:sp>
      <p:sp>
        <p:nvSpPr>
          <p:cNvPr id="19" name="Abgerundete rechteckige Legende 18"/>
          <p:cNvSpPr/>
          <p:nvPr/>
        </p:nvSpPr>
        <p:spPr>
          <a:xfrm flipH="1">
            <a:off x="636099" y="4401108"/>
            <a:ext cx="2099697" cy="540060"/>
          </a:xfrm>
          <a:prstGeom prst="wedgeRoundRectCallout">
            <a:avLst>
              <a:gd name="adj1" fmla="val -74302"/>
              <a:gd name="adj2" fmla="val -39348"/>
              <a:gd name="adj3" fmla="val 16667"/>
            </a:avLst>
          </a:prstGeom>
          <a:solidFill>
            <a:srgbClr val="E46F80"/>
          </a:solidFill>
          <a:ln w="12700">
            <a:solidFill>
              <a:srgbClr val="D20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Die Attraktivität des Standorts steht immer stärker im Focus</a:t>
            </a:r>
          </a:p>
        </p:txBody>
      </p:sp>
      <p:sp>
        <p:nvSpPr>
          <p:cNvPr id="20" name="Abgerundete rechteckige Legende 19"/>
          <p:cNvSpPr/>
          <p:nvPr/>
        </p:nvSpPr>
        <p:spPr>
          <a:xfrm flipH="1">
            <a:off x="2724354" y="5101268"/>
            <a:ext cx="3119767" cy="664332"/>
          </a:xfrm>
          <a:prstGeom prst="wedgeRoundRectCallout">
            <a:avLst>
              <a:gd name="adj1" fmla="val -17708"/>
              <a:gd name="adj2" fmla="val -91921"/>
              <a:gd name="adj3" fmla="val 16667"/>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(regionale) Sondereffekte aufgrund strategischer Ausrichtung von weiteren Marktteilnehmern (Kliniken, </a:t>
            </a:r>
            <a:r>
              <a:rPr lang="de-DE" sz="1050" dirty="0" err="1"/>
              <a:t>MVZ‘s</a:t>
            </a:r>
            <a:r>
              <a:rPr lang="de-DE" sz="1050" dirty="0"/>
              <a:t>, </a:t>
            </a:r>
            <a:r>
              <a:rPr lang="de-DE" sz="1050" dirty="0" err="1"/>
              <a:t>KVen</a:t>
            </a:r>
            <a:r>
              <a:rPr lang="de-DE" sz="1050" dirty="0"/>
              <a:t>, etc.)</a:t>
            </a:r>
          </a:p>
        </p:txBody>
      </p:sp>
      <p:pic>
        <p:nvPicPr>
          <p:cNvPr id="21"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469356" y="3104965"/>
            <a:ext cx="696419" cy="1757027"/>
          </a:xfrm>
          <a:prstGeom prst="rect">
            <a:avLst/>
          </a:prstGeom>
          <a:noFill/>
          <a:ln>
            <a:noFill/>
          </a:ln>
          <a:effectLst/>
          <a:extLst>
            <a:ext uri="{909E8E84-426E-40DD-AFC4-6F175D3DCCD1}">
              <a14:hiddenFill xmlns:a14="http://schemas.microsoft.com/office/drawing/2010/main">
                <a:solidFill>
                  <a:srgbClr val="033D5D"/>
                </a:solidFill>
              </a14:hiddenFill>
            </a:ext>
            <a:ext uri="{91240B29-F687-4F45-9708-019B960494DF}">
              <a14:hiddenLine xmlns:a14="http://schemas.microsoft.com/office/drawing/2010/main" w="15875">
                <a:solidFill>
                  <a:srgbClr val="033D5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78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5"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title"/>
          </p:nvPr>
        </p:nvSpPr>
        <p:spPr>
          <a:xfrm>
            <a:off x="629841" y="116632"/>
            <a:ext cx="5454327" cy="685579"/>
          </a:xfrm>
          <a:noFill/>
        </p:spPr>
        <p:txBody>
          <a:bodyPr/>
          <a:lstStyle/>
          <a:p>
            <a:r>
              <a:rPr lang="de-DE" altLang="de-DE" sz="1800" b="1" dirty="0"/>
              <a:t>Perspektive / die Anstellung als Sprungbrett für die Niederlassung</a:t>
            </a:r>
            <a:br>
              <a:rPr lang="de-DE" altLang="de-DE" sz="1800" b="1" dirty="0"/>
            </a:br>
            <a:endParaRPr lang="de-DE" sz="1800" dirty="0"/>
          </a:p>
        </p:txBody>
      </p:sp>
      <p:grpSp>
        <p:nvGrpSpPr>
          <p:cNvPr id="37" name="Gruppieren 36"/>
          <p:cNvGrpSpPr/>
          <p:nvPr/>
        </p:nvGrpSpPr>
        <p:grpSpPr>
          <a:xfrm>
            <a:off x="232647" y="1742817"/>
            <a:ext cx="8235486" cy="1026383"/>
            <a:chOff x="504223" y="2420889"/>
            <a:chExt cx="5198136" cy="2541258"/>
          </a:xfrm>
        </p:grpSpPr>
        <p:sp>
          <p:nvSpPr>
            <p:cNvPr id="31" name="Rectangle 3"/>
            <p:cNvSpPr txBox="1">
              <a:spLocks noChangeArrowheads="1"/>
            </p:cNvSpPr>
            <p:nvPr/>
          </p:nvSpPr>
          <p:spPr>
            <a:xfrm>
              <a:off x="681999" y="2428423"/>
              <a:ext cx="5020360" cy="2533724"/>
            </a:xfrm>
            <a:prstGeom prst="rect">
              <a:avLst/>
            </a:prstGeom>
          </p:spPr>
          <p:txBody>
            <a:bodyPr vert="horz" lIns="67500" tIns="35100" rIns="67500" bIns="35100" rtlCol="0" anchor="t" anchorCtr="0">
              <a:noAutofit/>
            </a:bodyPr>
            <a:lstStyle>
              <a:lvl1pPr marL="266700" indent="-266700" algn="l" defTabSz="914400" rtl="0" eaLnBrk="1" latinLnBrk="0" hangingPunct="1">
                <a:lnSpc>
                  <a:spcPct val="110000"/>
                </a:lnSpc>
                <a:spcBef>
                  <a:spcPts val="500"/>
                </a:spcBef>
                <a:spcAft>
                  <a:spcPts val="900"/>
                </a:spcAft>
                <a:buFont typeface="Wingdings" panose="05000000000000000000" pitchFamily="2" charset="2"/>
                <a:buChar char=""/>
                <a:tabLst>
                  <a:tab pos="271463" algn="l"/>
                  <a:tab pos="541338" algn="l"/>
                </a:tabLst>
                <a:defRPr sz="2200" kern="1200">
                  <a:solidFill>
                    <a:schemeClr val="tx1"/>
                  </a:solidFill>
                  <a:latin typeface="+mn-lt"/>
                  <a:ea typeface="+mn-ea"/>
                  <a:cs typeface="+mn-cs"/>
                </a:defRPr>
              </a:lvl1pPr>
              <a:lvl2pPr marL="541338" indent="-269875" algn="l" defTabSz="914400" rtl="0" eaLnBrk="1" latinLnBrk="0" hangingPunct="1">
                <a:lnSpc>
                  <a:spcPct val="110000"/>
                </a:lnSpc>
                <a:spcBef>
                  <a:spcPts val="500"/>
                </a:spcBef>
                <a:spcAft>
                  <a:spcPts val="900"/>
                </a:spcAft>
                <a:buFont typeface="Wingdings" panose="05000000000000000000" pitchFamily="2" charset="2"/>
                <a:buChar char=""/>
                <a:tabLst>
                  <a:tab pos="541338" algn="l"/>
                </a:tabLst>
                <a:defRPr sz="2200" kern="1200">
                  <a:solidFill>
                    <a:schemeClr val="tx1"/>
                  </a:solidFill>
                  <a:latin typeface="+mn-lt"/>
                  <a:ea typeface="+mn-ea"/>
                  <a:cs typeface="+mn-cs"/>
                </a:defRPr>
              </a:lvl2pPr>
              <a:lvl3pPr marL="804863" indent="-263525"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3pPr>
              <a:lvl4pPr marL="1076325" indent="-271463"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4pPr>
              <a:lvl5pPr marL="1343025" indent="-266700"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450"/>
                </a:spcAft>
              </a:pPr>
              <a:r>
                <a:rPr lang="de-DE" altLang="de-DE" sz="1125" dirty="0"/>
                <a:t>Ein/e Vertragsarzt, Ärztin mit einer Vollzulassung kann bis zu drei vollzeitbeschäftigte </a:t>
              </a:r>
              <a:r>
                <a:rPr lang="de-DE" altLang="de-DE" sz="1125" dirty="0" err="1"/>
                <a:t>Ärzte:innen</a:t>
              </a:r>
              <a:r>
                <a:rPr lang="de-DE" altLang="de-DE" sz="1125" dirty="0"/>
                <a:t> anstellen. </a:t>
              </a:r>
            </a:p>
            <a:p>
              <a:pPr lvl="1">
                <a:lnSpc>
                  <a:spcPct val="100000"/>
                </a:lnSpc>
                <a:spcAft>
                  <a:spcPts val="450"/>
                </a:spcAft>
              </a:pPr>
              <a:r>
                <a:rPr lang="de-DE" altLang="de-DE" sz="1125" dirty="0"/>
                <a:t>Anstellung ist auch in Zweigpraxen und Berufsausübungsgemeinschaften möglich.  </a:t>
              </a:r>
            </a:p>
            <a:p>
              <a:pPr lvl="1">
                <a:lnSpc>
                  <a:spcPct val="100000"/>
                </a:lnSpc>
                <a:spcAft>
                  <a:spcPts val="450"/>
                </a:spcAft>
              </a:pPr>
              <a:r>
                <a:rPr lang="de-DE" altLang="de-DE" sz="1125" dirty="0"/>
                <a:t>Möglich ist auch Teilzeitbeschäftigung bei mehreren Vertragsärzten/innen.</a:t>
              </a:r>
            </a:p>
          </p:txBody>
        </p:sp>
        <p:grpSp>
          <p:nvGrpSpPr>
            <p:cNvPr id="36" name="Gruppieren 35"/>
            <p:cNvGrpSpPr/>
            <p:nvPr/>
          </p:nvGrpSpPr>
          <p:grpSpPr>
            <a:xfrm>
              <a:off x="504223" y="2420889"/>
              <a:ext cx="5182980" cy="2303784"/>
              <a:chOff x="504223" y="2420889"/>
              <a:chExt cx="5182980" cy="2303784"/>
            </a:xfrm>
          </p:grpSpPr>
          <p:sp>
            <p:nvSpPr>
              <p:cNvPr id="26" name="Abgerundetes Rechteck 25"/>
              <p:cNvSpPr/>
              <p:nvPr/>
            </p:nvSpPr>
            <p:spPr>
              <a:xfrm>
                <a:off x="717554" y="2420889"/>
                <a:ext cx="4969649" cy="2303784"/>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350" dirty="0" err="1">
                  <a:solidFill>
                    <a:schemeClr val="bg1"/>
                  </a:solidFill>
                </a:endParaRPr>
              </a:p>
            </p:txBody>
          </p:sp>
          <p:sp>
            <p:nvSpPr>
              <p:cNvPr id="28" name="Ellipse 27"/>
              <p:cNvSpPr/>
              <p:nvPr/>
            </p:nvSpPr>
            <p:spPr>
              <a:xfrm>
                <a:off x="504223" y="2428425"/>
                <a:ext cx="255631" cy="1002754"/>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2100" dirty="0">
                    <a:solidFill>
                      <a:schemeClr val="accent1"/>
                    </a:solidFill>
                  </a:rPr>
                  <a:t>§</a:t>
                </a:r>
                <a:endParaRPr lang="de-DE" sz="1350" dirty="0">
                  <a:solidFill>
                    <a:schemeClr val="accent1"/>
                  </a:solidFill>
                </a:endParaRPr>
              </a:p>
            </p:txBody>
          </p:sp>
        </p:grpSp>
      </p:grpSp>
      <p:grpSp>
        <p:nvGrpSpPr>
          <p:cNvPr id="38" name="Gruppieren 37"/>
          <p:cNvGrpSpPr/>
          <p:nvPr/>
        </p:nvGrpSpPr>
        <p:grpSpPr>
          <a:xfrm>
            <a:off x="189851" y="3275021"/>
            <a:ext cx="4372856" cy="1458162"/>
            <a:chOff x="6048998" y="2420888"/>
            <a:chExt cx="5784307" cy="1944216"/>
          </a:xfrm>
        </p:grpSpPr>
        <p:sp>
          <p:nvSpPr>
            <p:cNvPr id="32" name="Abgerundetes Rechteck 31"/>
            <p:cNvSpPr/>
            <p:nvPr/>
          </p:nvSpPr>
          <p:spPr>
            <a:xfrm>
              <a:off x="6477628" y="2420888"/>
              <a:ext cx="5057148" cy="194421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350" dirty="0" err="1">
                <a:solidFill>
                  <a:schemeClr val="bg1"/>
                </a:solidFill>
              </a:endParaRPr>
            </a:p>
          </p:txBody>
        </p:sp>
        <p:sp>
          <p:nvSpPr>
            <p:cNvPr id="27" name="Textfeld 26"/>
            <p:cNvSpPr txBox="1"/>
            <p:nvPr/>
          </p:nvSpPr>
          <p:spPr>
            <a:xfrm>
              <a:off x="6406187" y="2420888"/>
              <a:ext cx="5427118" cy="1877437"/>
            </a:xfrm>
            <a:prstGeom prst="rect">
              <a:avLst/>
            </a:prstGeom>
            <a:noFill/>
          </p:spPr>
          <p:txBody>
            <a:bodyPr wrap="square" rtlCol="0">
              <a:spAutoFit/>
            </a:bodyPr>
            <a:lstStyle/>
            <a:p>
              <a:pPr marL="419100" lvl="1" indent="-214313">
                <a:spcBef>
                  <a:spcPct val="40000"/>
                </a:spcBef>
                <a:buFont typeface="Arial" panose="020B0604020202020204" pitchFamily="34" charset="0"/>
                <a:buChar char="•"/>
              </a:pPr>
              <a:r>
                <a:rPr lang="de-DE" altLang="de-DE" sz="1125" dirty="0"/>
                <a:t>Schutz durch arbeitsrechtliche Vorgaben </a:t>
              </a:r>
            </a:p>
            <a:p>
              <a:pPr marL="419100" lvl="1" indent="-214313">
                <a:spcBef>
                  <a:spcPct val="40000"/>
                </a:spcBef>
                <a:buFont typeface="Arial" panose="020B0604020202020204" pitchFamily="34" charset="0"/>
                <a:buChar char="•"/>
              </a:pPr>
              <a:r>
                <a:rPr lang="de-DE" altLang="de-DE" sz="1125" dirty="0"/>
                <a:t>Bessere Work-Life-Balance</a:t>
              </a:r>
            </a:p>
            <a:p>
              <a:pPr marL="419100" lvl="1" indent="-214313">
                <a:spcBef>
                  <a:spcPct val="40000"/>
                </a:spcBef>
                <a:buFont typeface="Arial" panose="020B0604020202020204" pitchFamily="34" charset="0"/>
                <a:buChar char="•"/>
              </a:pPr>
              <a:r>
                <a:rPr lang="de-DE" altLang="de-DE" sz="1125" dirty="0"/>
                <a:t>Höhere Flexibilität hinsichtlich Ort und Arbeitszeit</a:t>
              </a:r>
            </a:p>
            <a:p>
              <a:pPr marL="419100" lvl="1" indent="-214313">
                <a:spcBef>
                  <a:spcPct val="40000"/>
                </a:spcBef>
                <a:buFont typeface="Arial" panose="020B0604020202020204" pitchFamily="34" charset="0"/>
                <a:buChar char="•"/>
              </a:pPr>
              <a:r>
                <a:rPr lang="de-DE" altLang="de-DE" sz="1125" dirty="0"/>
                <a:t>Medizinische Verantwortung liegt in letzter Instanz </a:t>
              </a:r>
              <a:br>
                <a:rPr lang="de-DE" altLang="de-DE" sz="1125" dirty="0"/>
              </a:br>
              <a:r>
                <a:rPr lang="de-DE" altLang="de-DE" sz="1125" dirty="0"/>
                <a:t>beim Praxisinhaber/in</a:t>
              </a:r>
            </a:p>
            <a:p>
              <a:pPr marL="419100" lvl="1" indent="-214313">
                <a:spcBef>
                  <a:spcPct val="40000"/>
                </a:spcBef>
                <a:buFont typeface="Arial" panose="020B0604020202020204" pitchFamily="34" charset="0"/>
                <a:buChar char="•"/>
              </a:pPr>
              <a:r>
                <a:rPr lang="de-DE" altLang="de-DE" sz="1125" dirty="0"/>
                <a:t>Kein wirtschaftliches Risiko als Unternehmer</a:t>
              </a:r>
              <a:endParaRPr lang="de-DE" sz="1125" dirty="0"/>
            </a:p>
          </p:txBody>
        </p:sp>
        <p:sp>
          <p:nvSpPr>
            <p:cNvPr id="40" name="Ellipse 39"/>
            <p:cNvSpPr/>
            <p:nvPr/>
          </p:nvSpPr>
          <p:spPr>
            <a:xfrm>
              <a:off x="6048998" y="2434234"/>
              <a:ext cx="576000" cy="576064"/>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2400" dirty="0">
                  <a:solidFill>
                    <a:schemeClr val="accent1"/>
                  </a:solidFill>
                </a:rPr>
                <a:t>+</a:t>
              </a:r>
              <a:endParaRPr lang="de-DE" sz="1350" dirty="0">
                <a:solidFill>
                  <a:schemeClr val="accent1"/>
                </a:solidFill>
              </a:endParaRPr>
            </a:p>
          </p:txBody>
        </p:sp>
      </p:grpSp>
      <p:grpSp>
        <p:nvGrpSpPr>
          <p:cNvPr id="42" name="Gruppieren 41"/>
          <p:cNvGrpSpPr/>
          <p:nvPr/>
        </p:nvGrpSpPr>
        <p:grpSpPr>
          <a:xfrm>
            <a:off x="4866671" y="3275022"/>
            <a:ext cx="4102826" cy="1458162"/>
            <a:chOff x="6370520" y="4500755"/>
            <a:chExt cx="5288923" cy="1054696"/>
          </a:xfrm>
        </p:grpSpPr>
        <p:sp>
          <p:nvSpPr>
            <p:cNvPr id="34" name="Abgerundetes Rechteck 33"/>
            <p:cNvSpPr/>
            <p:nvPr/>
          </p:nvSpPr>
          <p:spPr>
            <a:xfrm>
              <a:off x="6479778" y="4500755"/>
              <a:ext cx="5054998" cy="105469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350" dirty="0" err="1">
                <a:solidFill>
                  <a:schemeClr val="bg1"/>
                </a:solidFill>
              </a:endParaRPr>
            </a:p>
          </p:txBody>
        </p:sp>
        <p:sp>
          <p:nvSpPr>
            <p:cNvPr id="35" name="Textfeld 34"/>
            <p:cNvSpPr txBox="1"/>
            <p:nvPr/>
          </p:nvSpPr>
          <p:spPr>
            <a:xfrm>
              <a:off x="6370520" y="4514403"/>
              <a:ext cx="5288923" cy="685335"/>
            </a:xfrm>
            <a:prstGeom prst="rect">
              <a:avLst/>
            </a:prstGeom>
            <a:noFill/>
          </p:spPr>
          <p:txBody>
            <a:bodyPr wrap="square" rtlCol="0">
              <a:spAutoFit/>
            </a:bodyPr>
            <a:lstStyle/>
            <a:p>
              <a:pPr marL="419100" lvl="1" indent="-214313">
                <a:spcBef>
                  <a:spcPct val="40000"/>
                </a:spcBef>
                <a:buFont typeface="Arial" panose="020B0604020202020204" pitchFamily="34" charset="0"/>
                <a:buChar char="•"/>
              </a:pPr>
              <a:r>
                <a:rPr lang="de-DE" altLang="de-DE" sz="1125" dirty="0"/>
                <a:t>Geringerer Verdienst (im Vergleich zur Niederlassung)</a:t>
              </a:r>
            </a:p>
            <a:p>
              <a:pPr marL="419100" lvl="1" indent="-214313">
                <a:spcBef>
                  <a:spcPct val="40000"/>
                </a:spcBef>
                <a:buFont typeface="Arial" panose="020B0604020202020204" pitchFamily="34" charset="0"/>
                <a:buChar char="•"/>
              </a:pPr>
              <a:r>
                <a:rPr lang="de-DE" altLang="de-DE" sz="1125" dirty="0"/>
                <a:t>Einflussnahme auf Abläufe nur sehr </a:t>
              </a:r>
              <a:br>
                <a:rPr lang="de-DE" altLang="de-DE" sz="1125" dirty="0"/>
              </a:br>
              <a:r>
                <a:rPr lang="de-DE" altLang="de-DE" sz="1125" dirty="0"/>
                <a:t>eingeschränkt möglich</a:t>
              </a:r>
            </a:p>
            <a:p>
              <a:pPr marL="419100" lvl="1" indent="-214313">
                <a:spcBef>
                  <a:spcPct val="40000"/>
                </a:spcBef>
                <a:buFont typeface="Arial" panose="020B0604020202020204" pitchFamily="34" charset="0"/>
                <a:buChar char="•"/>
              </a:pPr>
              <a:r>
                <a:rPr lang="de-DE" altLang="de-DE" sz="1125" dirty="0"/>
                <a:t>Selbstverwirklichung nur eingeschränkt möglich</a:t>
              </a:r>
              <a:endParaRPr lang="de-DE" sz="1125" dirty="0"/>
            </a:p>
          </p:txBody>
        </p:sp>
      </p:grpSp>
      <p:sp>
        <p:nvSpPr>
          <p:cNvPr id="47" name="Textfeld 46"/>
          <p:cNvSpPr txBox="1"/>
          <p:nvPr/>
        </p:nvSpPr>
        <p:spPr>
          <a:xfrm>
            <a:off x="2087724" y="5101225"/>
            <a:ext cx="4752528" cy="739946"/>
          </a:xfrm>
          <a:prstGeom prst="rect">
            <a:avLst/>
          </a:prstGeom>
          <a:noFill/>
        </p:spPr>
        <p:txBody>
          <a:bodyPr wrap="square" rtlCol="0">
            <a:spAutoFit/>
          </a:bodyPr>
          <a:lstStyle/>
          <a:p>
            <a:pPr marL="214313" indent="-214313">
              <a:spcBef>
                <a:spcPts val="450"/>
              </a:spcBef>
              <a:buFont typeface="Wingdings" panose="05000000000000000000" pitchFamily="2" charset="2"/>
              <a:buChar char="à"/>
            </a:pPr>
            <a:r>
              <a:rPr lang="de-DE" sz="1125" dirty="0">
                <a:solidFill>
                  <a:srgbClr val="558A17"/>
                </a:solidFill>
              </a:rPr>
              <a:t>Möglichkeit für berufliche Orientierung nach der Assistentenzeit</a:t>
            </a:r>
          </a:p>
          <a:p>
            <a:pPr marL="214313" indent="-214313">
              <a:spcBef>
                <a:spcPts val="450"/>
              </a:spcBef>
              <a:buFont typeface="Wingdings" panose="05000000000000000000" pitchFamily="2" charset="2"/>
              <a:buChar char="à"/>
            </a:pPr>
            <a:r>
              <a:rPr lang="de-DE" sz="1125" dirty="0">
                <a:solidFill>
                  <a:srgbClr val="558A17"/>
                </a:solidFill>
              </a:rPr>
              <a:t>Zeit für ärztliche Weiterbildung</a:t>
            </a:r>
          </a:p>
          <a:p>
            <a:pPr marL="214313" indent="-214313">
              <a:spcBef>
                <a:spcPts val="450"/>
              </a:spcBef>
              <a:buFont typeface="Wingdings" panose="05000000000000000000" pitchFamily="2" charset="2"/>
              <a:buChar char="à"/>
            </a:pPr>
            <a:r>
              <a:rPr lang="de-DE" sz="1125" dirty="0">
                <a:solidFill>
                  <a:srgbClr val="558A17"/>
                </a:solidFill>
              </a:rPr>
              <a:t>„Trainingsphase“ vor der Niederlassung</a:t>
            </a:r>
          </a:p>
        </p:txBody>
      </p:sp>
      <p:sp>
        <p:nvSpPr>
          <p:cNvPr id="25" name="Inhaltsplatzhalter 9"/>
          <p:cNvSpPr txBox="1">
            <a:spLocks/>
          </p:cNvSpPr>
          <p:nvPr/>
        </p:nvSpPr>
        <p:spPr>
          <a:xfrm>
            <a:off x="629841" y="1628800"/>
            <a:ext cx="8208169" cy="3472425"/>
          </a:xfrm>
          <a:prstGeom prst="rect">
            <a:avLst/>
          </a:prstGeom>
        </p:spPr>
        <p:txBody>
          <a:bodyPr vert="horz" lIns="67500" tIns="35100" rIns="67500" bIns="35100" rtlCol="0" anchor="t" anchorCtr="0">
            <a:noAutofit/>
          </a:bodyPr>
          <a:lstStyle>
            <a:lvl1pPr marL="266700" indent="-266700" algn="l" defTabSz="914400" rtl="0" eaLnBrk="1" latinLnBrk="0" hangingPunct="1">
              <a:lnSpc>
                <a:spcPct val="110000"/>
              </a:lnSpc>
              <a:spcBef>
                <a:spcPts val="500"/>
              </a:spcBef>
              <a:spcAft>
                <a:spcPts val="900"/>
              </a:spcAft>
              <a:buFont typeface="Wingdings" panose="05000000000000000000" pitchFamily="2" charset="2"/>
              <a:buChar char=""/>
              <a:tabLst>
                <a:tab pos="271463" algn="l"/>
                <a:tab pos="541338" algn="l"/>
              </a:tabLst>
              <a:defRPr sz="2200" kern="1200">
                <a:solidFill>
                  <a:schemeClr val="tx1"/>
                </a:solidFill>
                <a:latin typeface="+mn-lt"/>
                <a:ea typeface="+mn-ea"/>
                <a:cs typeface="+mn-cs"/>
              </a:defRPr>
            </a:lvl1pPr>
            <a:lvl2pPr marL="542925" indent="-276225" algn="l" defTabSz="914400" rtl="0" eaLnBrk="1" latinLnBrk="0" hangingPunct="1">
              <a:lnSpc>
                <a:spcPct val="110000"/>
              </a:lnSpc>
              <a:spcBef>
                <a:spcPts val="500"/>
              </a:spcBef>
              <a:spcAft>
                <a:spcPts val="900"/>
              </a:spcAft>
              <a:buFont typeface="Wingdings" panose="05000000000000000000" pitchFamily="2" charset="2"/>
              <a:buChar char=""/>
              <a:tabLst>
                <a:tab pos="541338" algn="l"/>
              </a:tabLst>
              <a:defRPr sz="2200" kern="1200">
                <a:solidFill>
                  <a:schemeClr val="tx1"/>
                </a:solidFill>
                <a:latin typeface="+mn-lt"/>
                <a:ea typeface="+mn-ea"/>
                <a:cs typeface="+mn-cs"/>
              </a:defRPr>
            </a:lvl2pPr>
            <a:lvl3pPr marL="804863" indent="-263525"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3pPr>
            <a:lvl4pPr marL="1076325" indent="-271463"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4pPr>
            <a:lvl5pPr marL="1343025" indent="-266700" algn="l" defTabSz="914400" rtl="0" eaLnBrk="1" latinLnBrk="0" hangingPunct="1">
              <a:lnSpc>
                <a:spcPct val="110000"/>
              </a:lnSpc>
              <a:spcBef>
                <a:spcPts val="500"/>
              </a:spcBef>
              <a:spcAft>
                <a:spcPts val="900"/>
              </a:spcAft>
              <a:buFont typeface="Wingdings" panose="05000000000000000000" pitchFamily="2" charset="2"/>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tabLst>
                <a:tab pos="201216" algn="l"/>
              </a:tabLst>
            </a:pPr>
            <a:endParaRPr lang="de-DE" altLang="de-DE" sz="1600" b="1" dirty="0"/>
          </a:p>
        </p:txBody>
      </p:sp>
      <p:sp>
        <p:nvSpPr>
          <p:cNvPr id="19" name="Ellipse 18"/>
          <p:cNvSpPr/>
          <p:nvPr/>
        </p:nvSpPr>
        <p:spPr>
          <a:xfrm flipH="1" flipV="1">
            <a:off x="4647463" y="3274353"/>
            <a:ext cx="453169" cy="461552"/>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2400" dirty="0">
                <a:solidFill>
                  <a:schemeClr val="accent1"/>
                </a:solidFill>
              </a:rPr>
              <a:t>-</a:t>
            </a:r>
            <a:endParaRPr lang="de-DE" sz="1500" dirty="0">
              <a:solidFill>
                <a:schemeClr val="accent1"/>
              </a:solidFill>
            </a:endParaRPr>
          </a:p>
        </p:txBody>
      </p:sp>
    </p:spTree>
    <p:extLst>
      <p:ext uri="{BB962C8B-B14F-4D97-AF65-F5344CB8AC3E}">
        <p14:creationId xmlns:p14="http://schemas.microsoft.com/office/powerpoint/2010/main" val="772110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99035" y="116632"/>
            <a:ext cx="5485134" cy="720152"/>
          </a:xfrm>
        </p:spPr>
        <p:txBody>
          <a:bodyPr/>
          <a:lstStyle/>
          <a:p>
            <a:r>
              <a:rPr lang="de-DE" altLang="de-DE" dirty="0"/>
              <a:t>Der Weg in die eigene Praxis – </a:t>
            </a:r>
            <a:r>
              <a:rPr lang="de-DE" dirty="0"/>
              <a:t>Vorbereitungsphase</a:t>
            </a:r>
          </a:p>
        </p:txBody>
      </p:sp>
      <p:sp>
        <p:nvSpPr>
          <p:cNvPr id="2" name="Inhaltsplatzhalter 1"/>
          <p:cNvSpPr>
            <a:spLocks noGrp="1"/>
          </p:cNvSpPr>
          <p:nvPr>
            <p:ph idx="1"/>
          </p:nvPr>
        </p:nvSpPr>
        <p:spPr/>
        <p:txBody>
          <a:bodyPr/>
          <a:lstStyle/>
          <a:p>
            <a:pPr marL="0" indent="0">
              <a:buNone/>
            </a:pPr>
            <a:r>
              <a:rPr lang="de-DE" altLang="de-DE" sz="1800" b="1" dirty="0"/>
              <a:t>Zulassungsvoraussetzungen als Vertragsarzt/</a:t>
            </a:r>
            <a:r>
              <a:rPr lang="de-DE" altLang="de-DE" sz="1800" b="1" dirty="0" err="1"/>
              <a:t>ärztin</a:t>
            </a:r>
            <a:endParaRPr lang="de-DE" altLang="de-DE" sz="1800" dirty="0"/>
          </a:p>
          <a:p>
            <a:pPr marL="0" indent="0">
              <a:buNone/>
            </a:pPr>
            <a:r>
              <a:rPr lang="de-DE" altLang="de-DE" sz="1800" dirty="0"/>
              <a:t>Nur ein/e zugelassene/er Ärztin/Arzt darf gesetzlich krankenversicherte Patienten/innen ambulant behandeln und über die gesetzliche Krankenversicherung abrechnen.</a:t>
            </a:r>
          </a:p>
          <a:p>
            <a:pPr marL="0" indent="0">
              <a:buNone/>
            </a:pPr>
            <a:endParaRPr lang="de-DE" dirty="0"/>
          </a:p>
        </p:txBody>
      </p:sp>
      <p:sp>
        <p:nvSpPr>
          <p:cNvPr id="4" name="Textplatzhalter 3"/>
          <p:cNvSpPr>
            <a:spLocks noGrp="1"/>
          </p:cNvSpPr>
          <p:nvPr>
            <p:ph type="body" sz="quarter" idx="12"/>
          </p:nvPr>
        </p:nvSpPr>
        <p:spPr/>
        <p:txBody>
          <a:bodyPr/>
          <a:lstStyle/>
          <a:p>
            <a:r>
              <a:rPr lang="de-DE" dirty="0"/>
              <a:t>Gesetzliche Rahmenbedingungen</a:t>
            </a:r>
          </a:p>
        </p:txBody>
      </p:sp>
      <p:sp>
        <p:nvSpPr>
          <p:cNvPr id="3" name="Abgerundetes Rechteck 2"/>
          <p:cNvSpPr/>
          <p:nvPr/>
        </p:nvSpPr>
        <p:spPr bwMode="auto">
          <a:xfrm>
            <a:off x="898059" y="3689363"/>
            <a:ext cx="2135722" cy="766167"/>
          </a:xfrm>
          <a:prstGeom prst="roundRect">
            <a:avLst/>
          </a:prstGeom>
          <a:solidFill>
            <a:srgbClr val="BBD1A2">
              <a:alpha val="50000"/>
            </a:srgbClr>
          </a:solidFill>
          <a:ln>
            <a:solidFill>
              <a:srgbClr val="558A17"/>
            </a:solidFill>
          </a:ln>
          <a:effectLst/>
        </p:spPr>
        <p:txBody>
          <a:bodyPr vert="horz" wrap="non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1050" dirty="0"/>
              <a:t>Schritt 1</a:t>
            </a:r>
            <a:br>
              <a:rPr lang="de-DE" sz="1350" dirty="0"/>
            </a:br>
            <a:r>
              <a:rPr lang="de-DE" sz="1500" dirty="0"/>
              <a:t>Eintrag ins Arztregister</a:t>
            </a:r>
            <a:br>
              <a:rPr lang="de-DE" sz="1350" dirty="0"/>
            </a:br>
            <a:r>
              <a:rPr lang="de-DE" sz="750" dirty="0"/>
              <a:t>(optional: Eintrag in die Warteliste </a:t>
            </a:r>
            <a:br>
              <a:rPr lang="de-DE" sz="750" dirty="0"/>
            </a:br>
            <a:r>
              <a:rPr lang="de-DE" sz="750" dirty="0"/>
              <a:t>der KV in </a:t>
            </a:r>
            <a:r>
              <a:rPr lang="de-DE" sz="750" dirty="0">
                <a:solidFill>
                  <a:srgbClr val="C00000"/>
                </a:solidFill>
              </a:rPr>
              <a:t>gesperrten</a:t>
            </a:r>
            <a:r>
              <a:rPr lang="de-DE" sz="750" dirty="0"/>
              <a:t> Gebieten)</a:t>
            </a:r>
          </a:p>
        </p:txBody>
      </p:sp>
      <p:sp>
        <p:nvSpPr>
          <p:cNvPr id="9" name="Abgerundetes Rechteck 8"/>
          <p:cNvSpPr/>
          <p:nvPr/>
        </p:nvSpPr>
        <p:spPr bwMode="auto">
          <a:xfrm>
            <a:off x="3948687" y="3689152"/>
            <a:ext cx="1624056" cy="766167"/>
          </a:xfrm>
          <a:prstGeom prst="roundRect">
            <a:avLst/>
          </a:prstGeom>
          <a:solidFill>
            <a:srgbClr val="BBD1A2"/>
          </a:solidFill>
          <a:ln>
            <a:solidFill>
              <a:srgbClr val="558A17"/>
            </a:solidFill>
          </a:ln>
          <a:effectLst/>
        </p:spPr>
        <p:txBody>
          <a:bodyPr vert="horz" wrap="non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1050" dirty="0"/>
              <a:t>Schritt 2</a:t>
            </a:r>
            <a:br>
              <a:rPr lang="de-DE" sz="1350" dirty="0"/>
            </a:br>
            <a:r>
              <a:rPr lang="de-DE" sz="1500" dirty="0"/>
              <a:t>Standortwahl </a:t>
            </a:r>
            <a:br>
              <a:rPr lang="de-DE" sz="1500" dirty="0"/>
            </a:br>
            <a:r>
              <a:rPr lang="de-DE" sz="1500" dirty="0"/>
              <a:t>und Praxissuche</a:t>
            </a:r>
          </a:p>
        </p:txBody>
      </p:sp>
      <p:sp>
        <p:nvSpPr>
          <p:cNvPr id="10" name="Abgerundetes Rechteck 9"/>
          <p:cNvSpPr/>
          <p:nvPr/>
        </p:nvSpPr>
        <p:spPr bwMode="auto">
          <a:xfrm>
            <a:off x="6508565" y="3689363"/>
            <a:ext cx="2093891" cy="766167"/>
          </a:xfrm>
          <a:prstGeom prst="roundRect">
            <a:avLst/>
          </a:prstGeom>
          <a:solidFill>
            <a:srgbClr val="558A17"/>
          </a:solidFill>
          <a:ln>
            <a:solidFill>
              <a:srgbClr val="558A17"/>
            </a:solidFill>
          </a:ln>
          <a:effectLst/>
        </p:spPr>
        <p:txBody>
          <a:bodyPr vert="horz" wrap="none" lIns="68580" tIns="34290" rIns="68580" bIns="34290" numCol="1" rtlCol="0" anchor="t" anchorCtr="0" compatLnSpc="1">
            <a:prstTxWarp prst="textNoShape">
              <a:avLst/>
            </a:prstTxWarp>
            <a:spAutoFit/>
          </a:bodyPr>
          <a:lstStyle/>
          <a:p>
            <a:pPr algn="ctr" eaLnBrk="0" fontAlgn="base" hangingPunct="0">
              <a:spcBef>
                <a:spcPct val="50000"/>
              </a:spcBef>
              <a:spcAft>
                <a:spcPct val="0"/>
              </a:spcAft>
            </a:pPr>
            <a:r>
              <a:rPr lang="de-DE" sz="1050" dirty="0">
                <a:solidFill>
                  <a:schemeClr val="bg1"/>
                </a:solidFill>
              </a:rPr>
              <a:t>Schritt 3</a:t>
            </a:r>
            <a:br>
              <a:rPr lang="de-DE" sz="1350" dirty="0">
                <a:solidFill>
                  <a:schemeClr val="bg1"/>
                </a:solidFill>
              </a:rPr>
            </a:br>
            <a:r>
              <a:rPr lang="de-DE" sz="1500" dirty="0">
                <a:solidFill>
                  <a:schemeClr val="bg1"/>
                </a:solidFill>
              </a:rPr>
              <a:t>Antrag an den </a:t>
            </a:r>
            <a:br>
              <a:rPr lang="de-DE" sz="1500" dirty="0">
                <a:solidFill>
                  <a:schemeClr val="bg1"/>
                </a:solidFill>
              </a:rPr>
            </a:br>
            <a:r>
              <a:rPr lang="de-DE" sz="1500" dirty="0">
                <a:solidFill>
                  <a:schemeClr val="bg1"/>
                </a:solidFill>
              </a:rPr>
              <a:t>Zulassungsausschuss</a:t>
            </a:r>
          </a:p>
        </p:txBody>
      </p:sp>
    </p:spTree>
    <p:extLst>
      <p:ext uri="{BB962C8B-B14F-4D97-AF65-F5344CB8AC3E}">
        <p14:creationId xmlns:p14="http://schemas.microsoft.com/office/powerpoint/2010/main" val="31485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ViHx6UABkmBTJlbCXL2a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a8rGNUkjkSpHl2zkfspZ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ViHx6UABkmBTJlbCXL2a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ViHx6UABkmBTJlbCXL2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ViHx6UABkmBTJlbCXL2a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ViHx6UABkmBTJlbCXL2a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ViHx6UABkmBTJlbCXL2aw"/>
</p:tagLst>
</file>

<file path=ppt/theme/theme1.xml><?xml version="1.0" encoding="utf-8"?>
<a:theme xmlns:a="http://schemas.openxmlformats.org/drawingml/2006/main" name="MLP PowerPoint Konzernvorlage">
  <a:themeElements>
    <a:clrScheme name="Benutzerdefiniert 1">
      <a:dk1>
        <a:sysClr val="windowText" lastClr="000000"/>
      </a:dk1>
      <a:lt1>
        <a:sysClr val="window" lastClr="FFFFFF"/>
      </a:lt1>
      <a:dk2>
        <a:srgbClr val="688B9E"/>
      </a:dk2>
      <a:lt2>
        <a:srgbClr val="86AFB1"/>
      </a:lt2>
      <a:accent1>
        <a:srgbClr val="033D5D"/>
      </a:accent1>
      <a:accent2>
        <a:srgbClr val="9FC9E7"/>
      </a:accent2>
      <a:accent3>
        <a:srgbClr val="558A17"/>
      </a:accent3>
      <a:accent4>
        <a:srgbClr val="E07E00"/>
      </a:accent4>
      <a:accent5>
        <a:srgbClr val="B4B6B1"/>
      </a:accent5>
      <a:accent6>
        <a:srgbClr val="D9EAF6"/>
      </a:accent6>
      <a:hlink>
        <a:srgbClr val="558A17"/>
      </a:hlink>
      <a:folHlink>
        <a:srgbClr val="B4B6B1"/>
      </a:folHlink>
    </a:clrScheme>
    <a:fontScheme name="ML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9525">
          <a:noFill/>
        </a:ln>
      </a:spPr>
      <a:bodyPr rtlCol="0" anchor="ctr"/>
      <a:lstStyle>
        <a:defPPr>
          <a:lnSpc>
            <a:spcPct val="110000"/>
          </a:lnSpc>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P Konzernvorlage_16_9_Templates_2015.pptx" id="{9B74F75C-2189-41B7-BBC0-C46EB756367E}" vid="{725468FE-F75E-4BFF-89A7-FEC7A93A72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ecmsFollowUpDate xmlns="cedc0ed0-9cb0-4f63-b4d9-e88e9cff9308" xsi:nil="true"/>
    <ecmsNewUntil xmlns="cedc0ed0-9cb0-4f63-b4d9-e88e9cff9308">2018-11-30T23:00:00+00:00</ecmsNewUntil>
    <ecmsOldCoreMediaVersion xmlns="cedc0ed0-9cb0-4f63-b4d9-e88e9cff9308">5</ecmsOldCoreMediaVersion>
    <ecmsShowInInternet xmlns="cedc0ed0-9cb0-4f63-b4d9-e88e9cff9308">false</ecmsShowInInternet>
    <ecmsSourceName xmlns="cedc0ed0-9cb0-4f63-b4d9-e88e9cff9308" xsi:nil="true"/>
    <ecmsImageMap xmlns="cedc0ed0-9cb0-4f63-b4d9-e88e9cff9308">-1;#-</ecmsImageMap>
    <ecmsTextDepartment xmlns="cedc0ed0-9cb0-4f63-b4d9-e88e9cff9308">- Keine Angabe -</ecmsTextDepartment>
    <ecmsDateOfCurrentState xmlns="cedc0ed0-9cb0-4f63-b4d9-e88e9cff9308">2018-11-30T23:00:00+00:00</ecmsDateOfCurrentState>
    <ecmsIsIndexing xmlns="cedc0ed0-9cb0-4f63-b4d9-e88e9cff9308">false</ecmsIsIndexing>
    <ecmsCustomerStatus xmlns="cedc0ed0-9cb0-4f63-b4d9-e88e9cff9308">3;#Berufseinsteiger;#4;#Berufserfahrene;#7;#Existenzgründer / Selbstständige</ecmsCustomerStatus>
    <ecmsTextCompany xmlns="cedc0ed0-9cb0-4f63-b4d9-e88e9cff9308" xsi:nil="true"/>
    <ecmsIsStickyNews xmlns="cedc0ed0-9cb0-4f63-b4d9-e88e9cff9308">false</ecmsIsStickyNews>
    <ecmsNewsChannel xmlns="cedc0ed0-9cb0-4f63-b4d9-e88e9cff9308">-1;#- Bitte wählen -</ecmsNewsChannel>
    <ecmsYear xmlns="cedc0ed0-9cb0-4f63-b4d9-e88e9cff9308">2018</ecmsYear>
    <ecmsHasDataTransferClause xmlns="cedc0ed0-9cb0-4f63-b4d9-e88e9cff9308">false</ecmsHasDataTransferClause>
    <ecmsTeaserVideoTitle xmlns="cedc0ed0-9cb0-4f63-b4d9-e88e9cff9308" xsi:nil="true"/>
    <ecmsAdditionalKeywords xmlns="cedc0ed0-9cb0-4f63-b4d9-e88e9cff9308">18;#Sonstiges</ecmsAdditionalKeywords>
    <ecmsHasDownloads xmlns="cedc0ed0-9cb0-4f63-b4d9-e88e9cff9308">false</ecmsHasDownloads>
    <ecmsLinksAsText xmlns="cedc0ed0-9cb0-4f63-b4d9-e88e9cff9308" xsi:nil="true"/>
    <ecmsViewDefault xmlns="cedc0ed0-9cb0-4f63-b4d9-e88e9cff9308" xsi:nil="true"/>
    <ecmsTextContext xmlns="cedc0ed0-9cb0-4f63-b4d9-e88e9cff9308">Akquise</ecmsTextContext>
    <ecmsCompany xmlns="cedc0ed0-9cb0-4f63-b4d9-e88e9cff9308" xsi:nil="true"/>
    <ecmsTeaserText xmlns="cedc0ed0-9cb0-4f63-b4d9-e88e9cff9308">Niederlassungsseminar für Mediziner</ecmsTeaserText>
    <ecmsLogBook xmlns="cedc0ed0-9cb0-4f63-b4d9-e88e9cff9308" xsi:nil="true"/>
    <ecmsShowOnTouchpoint xmlns="cedc0ed0-9cb0-4f63-b4d9-e88e9cff9308">false</ecmsShowOnTouchpoint>
    <ecmsDownloadDocumentType xmlns="cedc0ed0-9cb0-4f63-b4d9-e88e9cff9308" xsi:nil="true"/>
    <ecmsSourceInfo xmlns="cedc0ed0-9cb0-4f63-b4d9-e88e9cff9308" xsi:nil="true"/>
    <ecmsProductClass xmlns="cedc0ed0-9cb0-4f63-b4d9-e88e9cff9308">81;#Sonstige</ecmsProductClass>
    <ecmsSourceGuid xmlns="cedc0ed0-9cb0-4f63-b4d9-e88e9cff9308">34c6fcec-8032-4c83-ade5-6e701bef7570</ecmsSourceGuid>
    <ecmsDepartment xmlns="cedc0ed0-9cb0-4f63-b4d9-e88e9cff9308">8;#- Keine Angabe -</ecmsDepartment>
    <ecmsEmployeeServicesDepartment xmlns="cedc0ed0-9cb0-4f63-b4d9-e88e9cff9308" xsi:nil="true"/>
    <ecmsTopNewsForGroups xmlns="cedc0ed0-9cb0-4f63-b4d9-e88e9cff9308">-1;#-</ecmsTopNewsForGroups>
    <ecmsContext xmlns="cedc0ed0-9cb0-4f63-b4d9-e88e9cff9308">7;#Akquise</ecmsContext>
    <ecmsOldContext xmlns="cedc0ed0-9cb0-4f63-b4d9-e88e9cff9308" xsi:nil="true"/>
    <ecmsInformationType xmlns="cedc0ed0-9cb0-4f63-b4d9-e88e9cff9308">15;#Kundenseminar;#22;#Sonstige</ecmsInformationType>
    <ecmsTeaserVideoUrl xmlns="cedc0ed0-9cb0-4f63-b4d9-e88e9cff9308">
      <Url xsi:nil="true"/>
      <Description xsi:nil="true"/>
    </ecmsTeaserVideoUrl>
    <ecmsSourceID xmlns="cedc0ed0-9cb0-4f63-b4d9-e88e9cff9308" xsi:nil="true"/>
    <ecmsCustomerDivision xmlns="cedc0ed0-9cb0-4f63-b4d9-e88e9cff9308">2;#Med</ecmsCustomerDivision>
    <ecmsDestinationLinkTitle xmlns="cedc0ed0-9cb0-4f63-b4d9-e88e9cff9308" xsi:nil="true"/>
    <ecmsImportantNewsForGroups xmlns="cedc0ed0-9cb0-4f63-b4d9-e88e9cff9308" xsi:nil="true"/>
    <ecmsDestinationLink xmlns="cedc0ed0-9cb0-4f63-b4d9-e88e9cff9308">
      <Url xsi:nil="true"/>
      <Description xsi:nil="true"/>
    </ecmsDestinationLink>
    <ecmsReadRights xmlns="cedc0ed0-9cb0-4f63-b4d9-e88e9cff9308">22;#Alle MLPler</ecmsReadRights>
    <ecmsHasCompanyFooter xmlns="cedc0ed0-9cb0-4f63-b4d9-e88e9cff9308">false</ecmsHasCompanyFooter>
    <ecmsIsRecommendationPortfolio xmlns="cedc0ed0-9cb0-4f63-b4d9-e88e9cff9308">false</ecmsIsRecommendationPortfolio>
    <ecmsBuzzwords xmlns="cedc0ed0-9cb0-4f63-b4d9-e88e9cff9308">PowerPoint Vorlage Präsentationslayout</ecmsBuzzwords>
    <ecmsSourceVersion xmlns="cedc0ed0-9cb0-4f63-b4d9-e88e9cff9308">5.0</ecmsSourceVersion>
    <ecmsTextNewsChannel xmlns="cedc0ed0-9cb0-4f63-b4d9-e88e9cff9308" xsi:nil="true"/>
    <ecmsIsSpecialAction xmlns="cedc0ed0-9cb0-4f63-b4d9-e88e9cff9308">false</ecmsIsSpecialAction>
    <ecmsEmployeeServicesCategory xmlns="cedc0ed0-9cb0-4f63-b4d9-e88e9cff9308">-1;#-</ecmsEmployeeServicesCategory>
    <ecmsTeaserImage xmlns="cedc0ed0-9cb0-4f63-b4d9-e88e9cff9308" xsi:nil="true"/>
    <ecmsOldCoreMediaID xmlns="cedc0ed0-9cb0-4f63-b4d9-e88e9cff9308">615290</ecmsOldCoreMediaID>
    <ecmsTeaserVideoID xmlns="cedc0ed0-9cb0-4f63-b4d9-e88e9cff9308" xsi:nil="true"/>
    <ecmsPublishingStatus xmlns="cedc0ed0-9cb0-4f63-b4d9-e88e9cff9308">In Bearbeitung</ecmsPublishingStatus>
    <ecmsPublishingDate xmlns="cedc0ed0-9cb0-4f63-b4d9-e88e9cff9308">2018-12-13T11:10:16+00:00</ecmsPublishingDate>
    <ecmsOldCoreMediaRecycleBin xmlns="cedc0ed0-9cb0-4f63-b4d9-e88e9cff9308">false</ecmsOldCoreMediaRecycleBin>
    <ecmsOldCoreMediaLocation xmlns="cedc0ed0-9cb0-4f63-b4d9-e88e9cff9308">root/FDL/Inside/6. Leitfäden &amp; Vorlagen/Kommunikationsrichtlinien</ecmsOldCoreMediaLocation>
  </documentManagement>
</p:properties>
</file>

<file path=customXml/item3.xml><?xml version="1.0" encoding="utf-8"?>
<ct:contentTypeSchema xmlns:ct="http://schemas.microsoft.com/office/2006/metadata/contentType" xmlns:ma="http://schemas.microsoft.com/office/2006/metadata/properties/metaAttributes" ct:_="" ma:_="" ma:contentTypeName="ECMS PowerPoint" ma:contentTypeID="0x0101004E6A562863A54B9690C632545BB32E760010F69A594B254907B0B14728F959283B00D51A42768B4B431FAB1A3175F45F5050004EFF0FB17F1855448DB55340C7E2194F" ma:contentTypeVersion="3" ma:contentTypeDescription="Ein neues Dokument erstellen." ma:contentTypeScope="" ma:versionID="55e686488d84ac1e53ef5c01e2da3d22">
  <xsd:schema xmlns:xsd="http://www.w3.org/2001/XMLSchema" xmlns:xs="http://www.w3.org/2001/XMLSchema" xmlns:p="http://schemas.microsoft.com/office/2006/metadata/properties" xmlns:ns1="http://schemas.microsoft.com/sharepoint/v3" xmlns:ns2="cedc0ed0-9cb0-4f63-b4d9-e88e9cff9308" targetNamespace="http://schemas.microsoft.com/office/2006/metadata/properties" ma:root="true" ma:fieldsID="06c3c42bfd279faecb73d4813ebb9dfb" ns1:_="" ns2:_="">
    <xsd:import namespace="http://schemas.microsoft.com/sharepoint/v3"/>
    <xsd:import namespace="cedc0ed0-9cb0-4f63-b4d9-e88e9cff9308"/>
    <xsd:element name="properties">
      <xsd:complexType>
        <xsd:sequence>
          <xsd:element name="documentManagement">
            <xsd:complexType>
              <xsd:all>
                <xsd:element ref="ns1:PublishingStartDate" minOccurs="0"/>
                <xsd:element ref="ns1:PublishingExpirationDate" minOccurs="0"/>
                <xsd:element ref="ns2:ecmsTeaserText" minOccurs="0"/>
                <xsd:element ref="ns2:ecmsTeaserImage" minOccurs="0"/>
                <xsd:element ref="ns2:ecmsTeaserVideoID" minOccurs="0"/>
                <xsd:element ref="ns2:ecmsTeaserVideoUrl" minOccurs="0"/>
                <xsd:element ref="ns2:ecmsTeaserVideoTitle" minOccurs="0"/>
                <xsd:element ref="ns2:ecmsDateOfCurrentState"/>
                <xsd:element ref="ns2:ecmsYear" minOccurs="0"/>
                <xsd:element ref="ns2:ecmsFollowUpDate" minOccurs="0"/>
                <xsd:element ref="ns2:ecmsViewDefault" minOccurs="0"/>
                <xsd:element ref="ns2:ecmsReadRights"/>
                <xsd:element ref="ns2:ecmsOldContext" minOccurs="0"/>
                <xsd:element ref="ns2:ecmsOldCoreMediaID" minOccurs="0"/>
                <xsd:element ref="ns2:ecmsOldCoreMediaVersion" minOccurs="0"/>
                <xsd:element ref="ns2:ecmsOldCoreMediaLocation" minOccurs="0"/>
                <xsd:element ref="ns2:ecmsOldCoreMediaRecycleBin" minOccurs="0"/>
                <xsd:element ref="ns2:ecmsDestinationLink" minOccurs="0"/>
                <xsd:element ref="ns2:ecmsDestinationLinkTitle" minOccurs="0"/>
                <xsd:element ref="ns2:ecmsIsIndexing" minOccurs="0"/>
                <xsd:element ref="ns2:ecmsShowInInternet" minOccurs="0"/>
                <xsd:element ref="ns2:ecmsShowOnTouchpoint" minOccurs="0"/>
                <xsd:element ref="ns2:ecmsBuzzwords" minOccurs="0"/>
                <xsd:element ref="ns2:ecmsSourceInfo" minOccurs="0"/>
                <xsd:element ref="ns2:ecmsSourceGuid" minOccurs="0"/>
                <xsd:element ref="ns2:ecmsSourceID" minOccurs="0"/>
                <xsd:element ref="ns2:ecmsSourceName" minOccurs="0"/>
                <xsd:element ref="ns2:ecmsSourceVersion" minOccurs="0"/>
                <xsd:element ref="ns2:ecmsLogBook" minOccurs="0"/>
                <xsd:element ref="ns2:ecmsLinksAsText" minOccurs="0"/>
                <xsd:element ref="ns2:ecmsPublishingStatus" minOccurs="0"/>
                <xsd:element ref="ns2:ecmsPublishingDate" minOccurs="0"/>
                <xsd:element ref="ns2:ecmsDownloadDocumentType" minOccurs="0"/>
                <xsd:element ref="ns2:ecmsTextNewsChannel" minOccurs="0"/>
                <xsd:element ref="ns2:ecmsNewsChannel" minOccurs="0"/>
                <xsd:element ref="ns2:ecmsTextDepartment" minOccurs="0"/>
                <xsd:element ref="ns2:ecmsDepartment" minOccurs="0"/>
                <xsd:element ref="ns2:ecmsTextContext" minOccurs="0"/>
                <xsd:element ref="ns2:ecmsContext"/>
                <xsd:element ref="ns2:ecmsInformationType" minOccurs="0"/>
                <xsd:element ref="ns2:ecmsEmployeeServicesCategory" minOccurs="0"/>
                <xsd:element ref="ns2:ecmsEmployeeServicesDepartment" minOccurs="0"/>
                <xsd:element ref="ns2:ecmsImportantNewsForGroups" minOccurs="0"/>
                <xsd:element ref="ns2:ecmsTopNewsForGroups" minOccurs="0"/>
                <xsd:element ref="ns2:ecmsIsStickyNews" minOccurs="0"/>
                <xsd:element ref="ns2:ecmsCustomerStatus" minOccurs="0"/>
                <xsd:element ref="ns2:ecmsCustomerDivision" minOccurs="0"/>
                <xsd:element ref="ns2:ecmsProductClass" minOccurs="0"/>
                <xsd:element ref="ns2:ecmsCompany" minOccurs="0"/>
                <xsd:element ref="ns2:ecmsTextCompany" minOccurs="0"/>
                <xsd:element ref="ns2:ecmsIsSpecialAction" minOccurs="0"/>
                <xsd:element ref="ns2:ecmsIsRecommendationPortfolio" minOccurs="0"/>
                <xsd:element ref="ns2:ecmsAdditionalKeywords" minOccurs="0"/>
                <xsd:element ref="ns2:ecmsHasCompanyFooter" minOccurs="0"/>
                <xsd:element ref="ns2:ecmsHasDataTransferClause" minOccurs="0"/>
                <xsd:element ref="ns2:ecmsHasDownloads" minOccurs="0"/>
                <xsd:element ref="ns2:ecmsNewUntil" minOccurs="0"/>
                <xsd:element ref="ns2:ecmsImageMa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Veröffentlichungsdatum" ma:description="Geplantes Startdatum ist eine Websitespalte, die über das Feature zum Veröffentlichen erstellt wird. Es wird zur Angabe des Datums und der Uhrzeit verwendet, wann diese Seite Besuchern zum ersten Mal angezeigt wird." ma:internalName="PublishingStartDate" ma:readOnly="false">
      <xsd:simpleType>
        <xsd:restriction base="dms:Unknown"/>
      </xsd:simpleType>
    </xsd:element>
    <xsd:element name="PublishingExpirationDate" ma:index="9" nillable="true" ma:displayName="Geplantes Endedatum" ma:description="Geplantes Enddatum ist eine Websitespalte, die über das Feature zum Veröffentlichen erstellt wird. Es wird zur Angabe des Datums und der Uhrzeit verwendet, wann diese Seite Besuchern nicht mehr angezeigt wird."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dc0ed0-9cb0-4f63-b4d9-e88e9cff9308" elementFormDefault="qualified">
    <xsd:import namespace="http://schemas.microsoft.com/office/2006/documentManagement/types"/>
    <xsd:import namespace="http://schemas.microsoft.com/office/infopath/2007/PartnerControls"/>
    <xsd:element name="ecmsTeaserText" ma:index="10" nillable="true" ma:displayName="Startseite Text" ma:internalName="ecmsTeaserText" ma:readOnly="false">
      <xsd:simpleType>
        <xsd:restriction base="dms:Note"/>
      </xsd:simpleType>
    </xsd:element>
    <xsd:element name="ecmsTeaserImage" ma:index="11" nillable="true" ma:displayName="Startseite Bild" ma:internalName="ecmsTeaserImage">
      <xsd:simpleType>
        <xsd:restriction base="dms:Unknown"/>
      </xsd:simpleType>
    </xsd:element>
    <xsd:element name="ecmsTeaserVideoID" ma:index="12" nillable="true" ma:displayName="Startseite Video ID" ma:internalName="ecmsTeaserVideoID">
      <xsd:simpleType>
        <xsd:restriction base="dms:Text"/>
      </xsd:simpleType>
    </xsd:element>
    <xsd:element name="ecmsTeaserVideoUrl" ma:index="13" nillable="true" ma:displayName="Startseite Video Url" ma:internalName="ecmsTeaserVideoUrl">
      <xsd:complexType>
        <xsd:complexContent>
          <xsd:extension base="dms:URL">
            <xsd:sequence>
              <xsd:element name="Url" type="dms:ValidUrl" minOccurs="0" nillable="true"/>
              <xsd:element name="Description" type="xsd:string" nillable="true"/>
            </xsd:sequence>
          </xsd:extension>
        </xsd:complexContent>
      </xsd:complexType>
    </xsd:element>
    <xsd:element name="ecmsTeaserVideoTitle" ma:index="14" nillable="true" ma:displayName="Startseite Video Überschrift" ma:internalName="ecmsTeaserVideoTitle">
      <xsd:simpleType>
        <xsd:restriction base="dms:Text"/>
      </xsd:simpleType>
    </xsd:element>
    <xsd:element name="ecmsDateOfCurrentState" ma:index="15" ma:displayName="Datum Stand" ma:format="DateTime" ma:indexed="true" ma:internalName="ecmsDateOfCurrentState">
      <xsd:simpleType>
        <xsd:restriction base="dms:DateTime"/>
      </xsd:simpleType>
    </xsd:element>
    <xsd:element name="ecmsYear" ma:index="16" nillable="true" ma:displayName="Jahr" ma:indexed="true" ma:internalName="ecmsYear">
      <xsd:simpleType>
        <xsd:restriction base="dms:Text"/>
      </xsd:simpleType>
    </xsd:element>
    <xsd:element name="ecmsFollowUpDate" ma:index="17" nillable="true" ma:displayName="Wiedervorlagedatum" ma:format="DateOnly" ma:internalName="ecmsFollowUpDate">
      <xsd:simpleType>
        <xsd:restriction base="dms:DateTime"/>
      </xsd:simpleType>
    </xsd:element>
    <xsd:element name="ecmsViewDefault" ma:index="18" nillable="true" ma:displayName="Ansicht (Default)" ma:internalName="ecmsViewDefault" ma:readOnly="false">
      <xsd:simpleType>
        <xsd:restriction base="dms:Unknown"/>
      </xsd:simpleType>
    </xsd:element>
    <xsd:element name="ecmsReadRights" ma:index="19" ma:displayName="Leseberechtigung" ma:internalName="ecmsReadRights">
      <xsd:simpleType>
        <xsd:restriction base="dms:Unknown"/>
      </xsd:simpleType>
    </xsd:element>
    <xsd:element name="ecmsOldContext" ma:index="20" nillable="true" ma:displayName="Alt-Kontext" ma:internalName="ecmsOldContext" ma:readOnly="true">
      <xsd:simpleType>
        <xsd:restriction base="dms:Text"/>
      </xsd:simpleType>
    </xsd:element>
    <xsd:element name="ecmsOldCoreMediaID" ma:index="21" nillable="true" ma:displayName="CoreMedia DocID" ma:internalName="ecmsOldCoreMediaID">
      <xsd:simpleType>
        <xsd:restriction base="dms:Note">
          <xsd:maxLength value="255"/>
        </xsd:restriction>
      </xsd:simpleType>
    </xsd:element>
    <xsd:element name="ecmsOldCoreMediaVersion" ma:index="22" nillable="true" ma:displayName="CoreMedia DocVersion" ma:internalName="ecmsOldCoreMediaVersion">
      <xsd:simpleType>
        <xsd:restriction base="dms:Text"/>
      </xsd:simpleType>
    </xsd:element>
    <xsd:element name="ecmsOldCoreMediaLocation" ma:index="23" nillable="true" ma:displayName="CoreMedia Lokation" ma:internalName="ecmsOldCoreMediaLocation">
      <xsd:simpleType>
        <xsd:restriction base="dms:Text"/>
      </xsd:simpleType>
    </xsd:element>
    <xsd:element name="ecmsOldCoreMediaRecycleBin" ma:index="24" nillable="true" ma:displayName="CoreMedia RecylceBin" ma:internalName="ecmsOldCoreMediaRecycleBin">
      <xsd:simpleType>
        <xsd:restriction base="dms:Boolean"/>
      </xsd:simpleType>
    </xsd:element>
    <xsd:element name="ecmsDestinationLink" ma:index="25" nillable="true" ma:displayName="Ziellink" ma:internalName="ecmsDestinationLink">
      <xsd:complexType>
        <xsd:complexContent>
          <xsd:extension base="dms:URL">
            <xsd:sequence>
              <xsd:element name="Url" type="dms:ValidUrl" minOccurs="0" nillable="true"/>
              <xsd:element name="Description" type="xsd:string" nillable="true"/>
            </xsd:sequence>
          </xsd:extension>
        </xsd:complexContent>
      </xsd:complexType>
    </xsd:element>
    <xsd:element name="ecmsDestinationLinkTitle" ma:index="26" nillable="true" ma:displayName="Ziellink Überschrift" ma:internalName="ecmsDestinationLinkTitle">
      <xsd:simpleType>
        <xsd:restriction base="dms:Text"/>
      </xsd:simpleType>
    </xsd:element>
    <xsd:element name="ecmsIsIndexing" ma:index="27" nillable="true" ma:displayName="Indexing" ma:default="0" ma:internalName="ecmsIsIndexing">
      <xsd:simpleType>
        <xsd:restriction base="dms:Boolean"/>
      </xsd:simpleType>
    </xsd:element>
    <xsd:element name="ecmsShowInInternet" ma:index="28" nillable="true" ma:displayName="Sichtbar auf der Homepage" ma:internalName="ecmsShowInInternet">
      <xsd:simpleType>
        <xsd:restriction base="dms:Boolean"/>
      </xsd:simpleType>
    </xsd:element>
    <xsd:element name="ecmsShowOnTouchpoint" ma:index="29" nillable="true" ma:displayName="Auf Touchpoints anzeigen" ma:internalName="ecmsShowOnTouchpoint">
      <xsd:simpleType>
        <xsd:restriction base="dms:Boolean"/>
      </xsd:simpleType>
    </xsd:element>
    <xsd:element name="ecmsBuzzwords" ma:index="30" nillable="true" ma:displayName="Sonstige Schlagworte" ma:internalName="ecmsBuzzwords">
      <xsd:simpleType>
        <xsd:restriction base="dms:Text"/>
      </xsd:simpleType>
    </xsd:element>
    <xsd:element name="ecmsSourceInfo" ma:index="31" nillable="true" ma:displayName="Quelle" ma:internalName="ecmsSourceInfo">
      <xsd:simpleType>
        <xsd:restriction base="dms:Text"/>
      </xsd:simpleType>
    </xsd:element>
    <xsd:element name="ecmsSourceGuid" ma:index="32" nillable="true" ma:displayName="Original GUID" ma:internalName="ecmsSourceGuid">
      <xsd:simpleType>
        <xsd:restriction base="dms:Text"/>
      </xsd:simpleType>
    </xsd:element>
    <xsd:element name="ecmsSourceID" ma:index="33" nillable="true" ma:displayName="Original ID" ma:internalName="ecmsSourceID">
      <xsd:simpleType>
        <xsd:restriction base="dms:Text"/>
      </xsd:simpleType>
    </xsd:element>
    <xsd:element name="ecmsSourceName" ma:index="34" nillable="true" ma:displayName="Original Name" ma:internalName="ecmsSourceName">
      <xsd:simpleType>
        <xsd:restriction base="dms:Text"/>
      </xsd:simpleType>
    </xsd:element>
    <xsd:element name="ecmsSourceVersion" ma:index="35" nillable="true" ma:displayName="Original Version" ma:internalName="ecmsSourceVersion">
      <xsd:simpleType>
        <xsd:restriction base="dms:Text"/>
      </xsd:simpleType>
    </xsd:element>
    <xsd:element name="ecmsLogBook" ma:index="36" nillable="true" ma:displayName="Ereignishistorie" ma:internalName="ecmsLogBook">
      <xsd:simpleType>
        <xsd:restriction base="dms:Unknown"/>
      </xsd:simpleType>
    </xsd:element>
    <xsd:element name="ecmsLinksAsText" ma:index="37" nillable="true" ma:displayName="Linklist" ma:internalName="ecmsLinksAsText">
      <xsd:simpleType>
        <xsd:restriction base="dms:Unknown"/>
      </xsd:simpleType>
    </xsd:element>
    <xsd:element name="ecmsPublishingStatus" ma:index="38" nillable="true" ma:displayName="Publizierungsstatus" ma:default="Neu" ma:internalName="ecmsPublishingStatus">
      <xsd:simpleType>
        <xsd:restriction base="dms:Choice">
          <xsd:enumeration value="Neu"/>
          <xsd:enumeration value="Publiziert"/>
          <xsd:enumeration value="Depubliziert"/>
          <xsd:enumeration value="In Bearbeitung"/>
        </xsd:restriction>
      </xsd:simpleType>
    </xsd:element>
    <xsd:element name="ecmsPublishingDate" ma:index="39" nillable="true" ma:displayName="Veröffentlichungsdatum" ma:default="[today]" ma:format="DateOnly" ma:internalName="ecmsPublishingDate">
      <xsd:simpleType>
        <xsd:restriction base="dms:DateTime"/>
      </xsd:simpleType>
    </xsd:element>
    <xsd:element name="ecmsDownloadDocumentType" ma:index="40" nillable="true" ma:displayName="Dokumenten Typ" ma:internalName="ecmsDownloadDocumentType">
      <xsd:simpleType>
        <xsd:restriction base="dms:Text"/>
      </xsd:simpleType>
    </xsd:element>
    <xsd:element name="ecmsTextNewsChannel" ma:index="41" nillable="true" ma:displayName="News Kanal (indiziert)" ma:internalName="ecmsTextNewsChannel">
      <xsd:simpleType>
        <xsd:restriction base="dms:Text"/>
      </xsd:simpleType>
    </xsd:element>
    <xsd:element name="ecmsNewsChannel" ma:index="42" nillable="true" ma:displayName="News Kanal" ma:internalName="ecmsNewsChannel" ma:readOnly="false">
      <xsd:simpleType>
        <xsd:restriction base="dms:Unknown"/>
      </xsd:simpleType>
    </xsd:element>
    <xsd:element name="ecmsTextDepartment" ma:index="43" nillable="true" ma:displayName="Fachbereich (indiziert)" ma:internalName="ecmsTextDepartment">
      <xsd:simpleType>
        <xsd:restriction base="dms:Text"/>
      </xsd:simpleType>
    </xsd:element>
    <xsd:element name="ecmsDepartment" ma:index="44" nillable="true" ma:displayName="Fachbereich" ma:internalName="ecmsDepartment" ma:readOnly="false">
      <xsd:simpleType>
        <xsd:restriction base="dms:Unknown"/>
      </xsd:simpleType>
    </xsd:element>
    <xsd:element name="ecmsTextContext" ma:index="45" nillable="true" ma:displayName="Kontext (indiziert)" ma:internalName="ecmsTextContext">
      <xsd:simpleType>
        <xsd:restriction base="dms:Text"/>
      </xsd:simpleType>
    </xsd:element>
    <xsd:element name="ecmsContext" ma:index="46" ma:displayName="Kontext" ma:internalName="ecmsContext" ma:readOnly="false">
      <xsd:simpleType>
        <xsd:restriction base="dms:Unknown"/>
      </xsd:simpleType>
    </xsd:element>
    <xsd:element name="ecmsInformationType" ma:index="47" nillable="true" ma:displayName="Informationsart" ma:internalName="ecmsInformationType" ma:readOnly="false">
      <xsd:simpleType>
        <xsd:restriction base="dms:Unknown"/>
      </xsd:simpleType>
    </xsd:element>
    <xsd:element name="ecmsEmployeeServicesCategory" ma:index="48" nillable="true" ma:displayName="Kategorie Leistungen für MLPler" ma:internalName="ecmsEmployeeServicesCategory">
      <xsd:simpleType>
        <xsd:restriction base="dms:Unknown"/>
      </xsd:simpleType>
    </xsd:element>
    <xsd:element name="ecmsEmployeeServicesDepartment" ma:index="49" nillable="true" ma:displayName="Fachbereich Leistungen für MLPler" ma:internalName="ecmsEmployeeServicesDepartment">
      <xsd:simpleType>
        <xsd:restriction base="dms:Unknown"/>
      </xsd:simpleType>
    </xsd:element>
    <xsd:element name="ecmsImportantNewsForGroups" ma:index="50" nillable="true" ma:displayName="Wichtige Mitteilung für Zielgruppe" ma:internalName="ecmsImportantNewsForGroups">
      <xsd:simpleType>
        <xsd:restriction base="dms:Unknown"/>
      </xsd:simpleType>
    </xsd:element>
    <xsd:element name="ecmsTopNewsForGroups" ma:index="51" nillable="true" ma:displayName="Top Meldung für Zielgruppe" ma:internalName="ecmsTopNewsForGroups">
      <xsd:simpleType>
        <xsd:restriction base="dms:Unknown"/>
      </xsd:simpleType>
    </xsd:element>
    <xsd:element name="ecmsIsStickyNews" ma:index="52" nillable="true" ma:displayName="Sticky News" ma:internalName="ecmsIsStickyNews">
      <xsd:simpleType>
        <xsd:restriction base="dms:Boolean"/>
      </xsd:simpleType>
    </xsd:element>
    <xsd:element name="ecmsCustomerStatus" ma:index="53" nillable="true" ma:displayName="Kundensituation" ma:internalName="ecmsCustomerStatus">
      <xsd:simpleType>
        <xsd:restriction base="dms:Unknown"/>
      </xsd:simpleType>
    </xsd:element>
    <xsd:element name="ecmsCustomerDivision" ma:index="54" nillable="true" ma:displayName="Kundengruppe" ma:internalName="ecmsCustomerDivision">
      <xsd:simpleType>
        <xsd:restriction base="dms:Unknown"/>
      </xsd:simpleType>
    </xsd:element>
    <xsd:element name="ecmsProductClass" ma:index="55" nillable="true" ma:displayName="Produktgattung" ma:internalName="ecmsProductClass">
      <xsd:simpleType>
        <xsd:restriction base="dms:Unknown"/>
      </xsd:simpleType>
    </xsd:element>
    <xsd:element name="ecmsCompany" ma:index="56" nillable="true" ma:displayName="Gesellschaft" ma:internalName="ecmsCompany">
      <xsd:simpleType>
        <xsd:restriction base="dms:Unknown"/>
      </xsd:simpleType>
    </xsd:element>
    <xsd:element name="ecmsTextCompany" ma:index="57" nillable="true" ma:displayName="Gesellschaft (indiziert)" ma:internalName="ecmsTextCompany">
      <xsd:simpleType>
        <xsd:restriction base="dms:Note"/>
      </xsd:simpleType>
    </xsd:element>
    <xsd:element name="ecmsIsSpecialAction" ma:index="58" nillable="true" ma:displayName="Sonderaktion" ma:default="0" ma:internalName="ecmsIsSpecialAction">
      <xsd:simpleType>
        <xsd:restriction base="dms:Boolean"/>
      </xsd:simpleType>
    </xsd:element>
    <xsd:element name="ecmsIsRecommendationPortfolio" ma:index="59" nillable="true" ma:displayName="Empfehlungsportfolio" ma:default="0" ma:internalName="ecmsIsRecommendationPortfolio">
      <xsd:simpleType>
        <xsd:restriction base="dms:Boolean"/>
      </xsd:simpleType>
    </xsd:element>
    <xsd:element name="ecmsAdditionalKeywords" ma:index="60" nillable="true" ma:displayName="Stichworte" ma:internalName="ecmsAdditionalKeywords">
      <xsd:simpleType>
        <xsd:restriction base="dms:Unknown"/>
      </xsd:simpleType>
    </xsd:element>
    <xsd:element name="ecmsHasCompanyFooter" ma:index="61" nillable="true" ma:displayName="Konzern Fusszeile" ma:default="1" ma:internalName="ecmsHasCompanyFooter">
      <xsd:simpleType>
        <xsd:restriction base="dms:Boolean"/>
      </xsd:simpleType>
    </xsd:element>
    <xsd:element name="ecmsHasDataTransferClause" ma:index="62" nillable="true" ma:displayName="Datenübermittlungsklausel" ma:default="1" ma:internalName="ecmsHasDataTransferClause">
      <xsd:simpleType>
        <xsd:restriction base="dms:Boolean"/>
      </xsd:simpleType>
    </xsd:element>
    <xsd:element name="ecmsHasDownloads" ma:index="63" nillable="true" ma:displayName="Downloads anbei" ma:internalName="ecmsHasDownloads">
      <xsd:simpleType>
        <xsd:restriction base="dms:Boolean"/>
      </xsd:simpleType>
    </xsd:element>
    <xsd:element name="ecmsNewUntil" ma:index="64" nillable="true" ma:displayName="Neu bis" ma:default="" ma:format="DateOnly" ma:internalName="ecmsNewUntil">
      <xsd:simpleType>
        <xsd:restriction base="dms:DateTime"/>
      </xsd:simpleType>
    </xsd:element>
    <xsd:element name="ecmsImageMap" ma:index="65" nillable="true" ma:displayName="Bilderstrecke" ma:internalName="ecmsImageMap">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axOccurs="1" ma:index="4" ma:displayName="Überschrif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Urls xmlns="http://schemas.microsoft.com/sharepoint/v3/contenttype/forms/url">
  <Display>_layouts/15/ECMS/CustomApplicationPages/DisplayPage.aspx</Display>
  <Edit>_layouts/15/ECMS/CustomApplicationPages/EditPage.aspx</Edit>
  <New>_layouts/15/ECMS/CustomApplicationPages/NewPage.aspx</New>
</FormUrls>
</file>

<file path=customXml/itemProps1.xml><?xml version="1.0" encoding="utf-8"?>
<ds:datastoreItem xmlns:ds="http://schemas.openxmlformats.org/officeDocument/2006/customXml" ds:itemID="{9EBB2B56-9E44-4C79-A028-6E7BC6B23B9C}">
  <ds:schemaRefs>
    <ds:schemaRef ds:uri="http://schemas.microsoft.com/sharepoint/v3/contenttype/forms"/>
  </ds:schemaRefs>
</ds:datastoreItem>
</file>

<file path=customXml/itemProps2.xml><?xml version="1.0" encoding="utf-8"?>
<ds:datastoreItem xmlns:ds="http://schemas.openxmlformats.org/officeDocument/2006/customXml" ds:itemID="{24D72188-F617-4B8A-9366-729E5233792E}">
  <ds:schemaRefs>
    <ds:schemaRef ds:uri="cedc0ed0-9cb0-4f63-b4d9-e88e9cff9308"/>
    <ds:schemaRef ds:uri="http://schemas.microsoft.com/office/2006/documentManagement/types"/>
    <ds:schemaRef ds:uri="http://schemas.microsoft.com/office/2006/metadata/properties"/>
    <ds:schemaRef ds:uri="http://purl.org/dc/elements/1.1/"/>
    <ds:schemaRef ds:uri="http://www.w3.org/XML/1998/namespace"/>
    <ds:schemaRef ds:uri="http://purl.org/dc/terms/"/>
    <ds:schemaRef ds:uri="http://purl.org/dc/dcmitype/"/>
    <ds:schemaRef ds:uri="http://schemas.microsoft.com/sharepoint/v3"/>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4E424DF-B215-4487-8FF5-ED2A7EFA01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dc0ed0-9cb0-4f63-b4d9-e88e9cff9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E2D9A52-A8CA-4F1C-9A3B-1329B0E12D72}">
  <ds:schemaRefs>
    <ds:schemaRef ds:uri="http://schemas.microsoft.com/sharepoint/v3/contenttype/forms/url"/>
  </ds:schemaRefs>
</ds:datastoreItem>
</file>

<file path=docProps/app.xml><?xml version="1.0" encoding="utf-8"?>
<Properties xmlns="http://schemas.openxmlformats.org/officeDocument/2006/extended-properties" xmlns:vt="http://schemas.openxmlformats.org/officeDocument/2006/docPropsVTypes">
  <Template>MLP Konzernvorlage_16_9_Templates_2015</Template>
  <TotalTime>0</TotalTime>
  <Words>2994</Words>
  <Application>Microsoft Office PowerPoint</Application>
  <PresentationFormat>Bildschirmpräsentation (4:3)</PresentationFormat>
  <Paragraphs>307</Paragraphs>
  <Slides>28</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28</vt:i4>
      </vt:variant>
    </vt:vector>
  </HeadingPairs>
  <TitlesOfParts>
    <vt:vector size="33" baseType="lpstr">
      <vt:lpstr>Arial</vt:lpstr>
      <vt:lpstr>Calibri</vt:lpstr>
      <vt:lpstr>Freestyle Script</vt:lpstr>
      <vt:lpstr>Wingdings</vt:lpstr>
      <vt:lpstr>MLP PowerPoint Konzernvorlage</vt:lpstr>
      <vt:lpstr>Möglichkeiten vertragsärztlicher Tätigkeiten in der Nuklearmedizin (ohne MVZ)  </vt:lpstr>
      <vt:lpstr>PowerPoint-Präsentation</vt:lpstr>
      <vt:lpstr>PowerPoint-Präsentation</vt:lpstr>
      <vt:lpstr>Essener Resolution für Freiheit und Verantwortung  in der ärztlichen Profession –  Auszug I</vt:lpstr>
      <vt:lpstr>Essener Resolution für Freiheit und Verantwortung  in der ärztlichen Profession –  Auszug II</vt:lpstr>
      <vt:lpstr>Selbständigkeit / Niederlassung – eine Perspektive?</vt:lpstr>
      <vt:lpstr>Selbständigkeit / Niederlassung – eine Perspektive?</vt:lpstr>
      <vt:lpstr>Perspektive / die Anstellung als Sprungbrett für die Niederlassung </vt:lpstr>
      <vt:lpstr>Der Weg in die eigene Praxis – Vorbereitungsphase</vt:lpstr>
      <vt:lpstr>Der Weg in die eigene Praxis – Vorbereitungsphase</vt:lpstr>
      <vt:lpstr>Der Weg in die eigene Praxis – Vorbereitungsphase</vt:lpstr>
      <vt:lpstr>Der Weg in die eigene Praxis – Vorbereitungsphase</vt:lpstr>
      <vt:lpstr>Der Weg in die eigene Praxis – Vorbereitungsphase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Essener Resolution für Freiheit und Verantwortung  in der ärztlichen Profession – </vt:lpstr>
      <vt:lpstr>PowerPoint-Präsentation</vt:lpstr>
      <vt:lpstr>Essener Resolution für Freiheit und Verantwortung  in der ärztlichen Profession – </vt:lpstr>
      <vt:lpstr>Ihr Weg in die eigene Praxis – Vorbereitungsphase</vt:lpstr>
      <vt:lpstr>Der Weg in die eigene Praxis –  Vorbereitungsphase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Niederlassungsseminar für Mediziner</dc:title>
  <dc:subject/>
  <dc:creator/>
  <cp:lastModifiedBy/>
  <cp:revision>1</cp:revision>
  <dcterms:created xsi:type="dcterms:W3CDTF">2018-12-13T10:54:06Z</dcterms:created>
  <dcterms:modified xsi:type="dcterms:W3CDTF">2023-08-31T13:14:16Z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0x0101004E6A562863A54B9690C632545BB32E760010F69A594B254907B0B14728F959283B00D51A42768B4B431FAB1A3175F45F5050004EFF0FB17F1855448DB55340C7E2194F</vt:lpwstr>
  </property>
  <property fmtid="{D5CDD505-2E9C-101B-9397-08002B2CF9AE}" pid="3" name="_AdHocReviewCycleID">
    <vt:i4>-710220018</vt:i4>
  </property>
  <property fmtid="{D5CDD505-2E9C-101B-9397-08002B2CF9AE}" pid="4" name="_NewReviewCycle">
    <vt:lpwstr/>
  </property>
  <property fmtid="{D5CDD505-2E9C-101B-9397-08002B2CF9AE}" pid="5" name="_PreviousAdHocReviewCycleID">
    <vt:i4>-710220018</vt:i4>
  </property>
</Properties>
</file>