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4" r:id="rId16"/>
    <p:sldId id="275" r:id="rId17"/>
    <p:sldId id="282" r:id="rId18"/>
    <p:sldId id="281" r:id="rId19"/>
    <p:sldId id="277" r:id="rId20"/>
    <p:sldId id="278" r:id="rId21"/>
    <p:sldId id="280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06451612903225"/>
          <c:y val="2.6066350710900472E-2"/>
          <c:w val="0.70843672456575679"/>
          <c:h val="0.744075829383886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Sensitivität</c:v>
                </c:pt>
              </c:strCache>
            </c:strRef>
          </c:tx>
          <c:spPr>
            <a:solidFill>
              <a:srgbClr val="800080"/>
            </a:solidFill>
            <a:ln w="25270">
              <a:noFill/>
            </a:ln>
          </c:spPr>
          <c:invertIfNegative val="0"/>
          <c:dLbls>
            <c:dLbl>
              <c:idx val="0"/>
              <c:layout>
                <c:manualLayout>
                  <c:x val="6.6057779468421618E-2"/>
                  <c:y val="-1.6791924504725886E-2"/>
                </c:manualLayout>
              </c:layout>
              <c:tx>
                <c:rich>
                  <a:bodyPr/>
                  <a:lstStyle/>
                  <a:p>
                    <a:pPr>
                      <a:defRPr sz="1393" b="1" i="0" u="none" strike="noStrike" baseline="0">
                        <a:solidFill>
                          <a:srgbClr val="80008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>
                        <a:solidFill>
                          <a:srgbClr val="800080"/>
                        </a:solidFill>
                      </a:rPr>
                      <a:t>0,88</a:t>
                    </a:r>
                  </a:p>
                </c:rich>
              </c:tx>
              <c:spPr>
                <a:noFill/>
                <a:ln w="2527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EE9-456B-9131-52CDC79AEE36}"/>
                </c:ext>
              </c:extLst>
            </c:dLbl>
            <c:dLbl>
              <c:idx val="1"/>
              <c:layout>
                <c:manualLayout>
                  <c:x val="7.7865100366434792E-2"/>
                  <c:y val="-1.2842386924454774E-2"/>
                </c:manualLayout>
              </c:layout>
              <c:spPr>
                <a:noFill/>
                <a:ln w="25270">
                  <a:noFill/>
                </a:ln>
              </c:spPr>
              <c:txPr>
                <a:bodyPr/>
                <a:lstStyle/>
                <a:p>
                  <a:pPr>
                    <a:defRPr sz="1393" b="1" i="0" u="none" strike="noStrike" baseline="0">
                      <a:solidFill>
                        <a:srgbClr val="80008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E9-456B-9131-52CDC79AEE36}"/>
                </c:ext>
              </c:extLst>
            </c:dLbl>
            <c:dLbl>
              <c:idx val="2"/>
              <c:layout>
                <c:manualLayout>
                  <c:x val="1.664239541466624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D38CCD32-88E5-4C19-A91B-862A13E8294C}" type="VALUE">
                      <a:rPr lang="en-US" smtClean="0"/>
                      <a:pPr/>
                      <a:t>[WERT]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EE9-456B-9131-52CDC79AEE36}"/>
                </c:ext>
              </c:extLst>
            </c:dLbl>
            <c:spPr>
              <a:noFill/>
              <a:ln w="2527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3" b="1" i="0" u="none" strike="noStrike" baseline="0">
                    <a:solidFill>
                      <a:srgbClr val="80008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Spätaufnahme visuell</c:v>
                </c:pt>
                <c:pt idx="1">
                  <c:v>Zeitverlauf visuell</c:v>
                </c:pt>
                <c:pt idx="2">
                  <c:v>Zeitverlauf quantitativ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0.88</c:v>
                </c:pt>
                <c:pt idx="1">
                  <c:v>0.86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E9-456B-9131-52CDC79AEE3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Spezifität</c:v>
                </c:pt>
              </c:strCache>
            </c:strRef>
          </c:tx>
          <c:spPr>
            <a:solidFill>
              <a:srgbClr val="C65D06"/>
            </a:solidFill>
            <a:ln w="25270">
              <a:noFill/>
            </a:ln>
          </c:spPr>
          <c:invertIfNegative val="0"/>
          <c:dLbls>
            <c:dLbl>
              <c:idx val="0"/>
              <c:layout>
                <c:manualLayout>
                  <c:x val="0.2490706636964497"/>
                  <c:y val="-2.3505836826956283E-2"/>
                </c:manualLayout>
              </c:layout>
              <c:spPr>
                <a:noFill/>
                <a:ln w="25270">
                  <a:noFill/>
                </a:ln>
              </c:spPr>
              <c:txPr>
                <a:bodyPr/>
                <a:lstStyle/>
                <a:p>
                  <a:pPr>
                    <a:defRPr sz="1393" b="1" i="0" u="none" strike="noStrike" baseline="0">
                      <a:solidFill>
                        <a:srgbClr val="C65D0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E9-456B-9131-52CDC79AEE36}"/>
                </c:ext>
              </c:extLst>
            </c:dLbl>
            <c:dLbl>
              <c:idx val="1"/>
              <c:layout>
                <c:manualLayout>
                  <c:x val="0.11919052694575549"/>
                  <c:y val="-1.007787642820257E-2"/>
                </c:manualLayout>
              </c:layout>
              <c:spPr>
                <a:noFill/>
                <a:ln w="25270">
                  <a:noFill/>
                </a:ln>
              </c:spPr>
              <c:txPr>
                <a:bodyPr/>
                <a:lstStyle/>
                <a:p>
                  <a:pPr>
                    <a:defRPr sz="1393" b="1" i="0" u="none" strike="noStrike" baseline="0">
                      <a:solidFill>
                        <a:srgbClr val="C65D0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E9-456B-9131-52CDC79AEE36}"/>
                </c:ext>
              </c:extLst>
            </c:dLbl>
            <c:dLbl>
              <c:idx val="2"/>
              <c:layout>
                <c:manualLayout>
                  <c:x val="4.0261627111876086E-2"/>
                  <c:y val="-1.7976680080159069E-2"/>
                </c:manualLayout>
              </c:layout>
              <c:spPr>
                <a:noFill/>
                <a:ln w="25270">
                  <a:noFill/>
                </a:ln>
              </c:spPr>
              <c:txPr>
                <a:bodyPr/>
                <a:lstStyle/>
                <a:p>
                  <a:pPr>
                    <a:defRPr sz="1393" b="1" i="0" u="none" strike="noStrike" baseline="0">
                      <a:solidFill>
                        <a:srgbClr val="C65D0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E9-456B-9131-52CDC79AEE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C65D06"/>
                    </a:solidFill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Spätaufnahme visuell</c:v>
                </c:pt>
                <c:pt idx="1">
                  <c:v>Zeitverlauf visuell</c:v>
                </c:pt>
                <c:pt idx="2">
                  <c:v>Zeitverlauf quantitativ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0.56999999999999995</c:v>
                </c:pt>
                <c:pt idx="1">
                  <c:v>0.79</c:v>
                </c:pt>
                <c:pt idx="2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EE9-456B-9131-52CDC79AEE3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Genauigkeit</c:v>
                </c:pt>
              </c:strCache>
            </c:strRef>
          </c:tx>
          <c:spPr>
            <a:solidFill>
              <a:srgbClr val="0000FF"/>
            </a:solidFill>
            <a:ln w="25270">
              <a:noFill/>
            </a:ln>
          </c:spPr>
          <c:invertIfNegative val="0"/>
          <c:dLbls>
            <c:dLbl>
              <c:idx val="0"/>
              <c:layout>
                <c:manualLayout>
                  <c:x val="0.16641967949532466"/>
                  <c:y val="-2.5480662823595068E-2"/>
                </c:manualLayout>
              </c:layout>
              <c:spPr>
                <a:noFill/>
                <a:ln w="25270">
                  <a:noFill/>
                </a:ln>
              </c:spPr>
              <c:txPr>
                <a:bodyPr/>
                <a:lstStyle/>
                <a:p>
                  <a:pPr>
                    <a:defRPr sz="1393" b="1" i="0" u="none" strike="noStrike" baseline="0">
                      <a:solidFill>
                        <a:srgbClr val="0000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E9-456B-9131-52CDC79AEE36}"/>
                </c:ext>
              </c:extLst>
            </c:dLbl>
            <c:dLbl>
              <c:idx val="1"/>
              <c:layout>
                <c:manualLayout>
                  <c:x val="0.10272030590905934"/>
                  <c:y val="-9.6827840110965124E-3"/>
                </c:manualLayout>
              </c:layout>
              <c:spPr>
                <a:noFill/>
                <a:ln w="25270">
                  <a:noFill/>
                </a:ln>
              </c:spPr>
              <c:txPr>
                <a:bodyPr/>
                <a:lstStyle/>
                <a:p>
                  <a:pPr>
                    <a:defRPr sz="1393" b="1" i="0" u="none" strike="noStrike" baseline="0">
                      <a:solidFill>
                        <a:srgbClr val="0000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E9-456B-9131-52CDC79AEE36}"/>
                </c:ext>
              </c:extLst>
            </c:dLbl>
            <c:dLbl>
              <c:idx val="2"/>
              <c:layout>
                <c:manualLayout>
                  <c:x val="2.0069321707934296E-2"/>
                  <c:y val="-1.7581837830352373E-2"/>
                </c:manualLayout>
              </c:layout>
              <c:spPr>
                <a:noFill/>
                <a:ln w="25270">
                  <a:noFill/>
                </a:ln>
              </c:spPr>
              <c:txPr>
                <a:bodyPr/>
                <a:lstStyle/>
                <a:p>
                  <a:pPr>
                    <a:defRPr sz="1393" b="1" i="0" u="none" strike="noStrike" baseline="0">
                      <a:solidFill>
                        <a:srgbClr val="0000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E9-456B-9131-52CDC79AEE36}"/>
                </c:ext>
              </c:extLst>
            </c:dLbl>
            <c:spPr>
              <a:noFill/>
              <a:ln w="2527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3" b="1" i="0" u="none" strike="noStrike" baseline="0">
                    <a:solidFill>
                      <a:srgbClr val="0000FF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Spätaufnahme visuell</c:v>
                </c:pt>
                <c:pt idx="1">
                  <c:v>Zeitverlauf visuell</c:v>
                </c:pt>
                <c:pt idx="2">
                  <c:v>Zeitverlauf quantitativ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0.71</c:v>
                </c:pt>
                <c:pt idx="1">
                  <c:v>0.82</c:v>
                </c:pt>
                <c:pt idx="2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EE9-456B-9131-52CDC79AE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2706536"/>
        <c:axId val="142706928"/>
      </c:barChart>
      <c:catAx>
        <c:axId val="142706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63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42706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2706928"/>
        <c:scaling>
          <c:orientation val="minMax"/>
          <c:max val="1.2"/>
        </c:scaling>
        <c:delete val="0"/>
        <c:axPos val="b"/>
        <c:majorGridlines>
          <c:spPr>
            <a:ln w="1263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63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42706536"/>
        <c:crosses val="autoZero"/>
        <c:crossBetween val="between"/>
      </c:valAx>
      <c:spPr>
        <a:noFill/>
        <a:ln w="12635">
          <a:solidFill>
            <a:srgbClr val="FFFFFF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2073683091837324"/>
          <c:y val="0.89245207732671217"/>
          <c:w val="0.51736972704714645"/>
          <c:h val="7.8199052132701424E-2"/>
        </c:manualLayout>
      </c:layout>
      <c:overlay val="0"/>
      <c:spPr>
        <a:noFill/>
        <a:ln w="3159">
          <a:solidFill>
            <a:schemeClr val="tx1"/>
          </a:solidFill>
          <a:prstDash val="solid"/>
        </a:ln>
      </c:spPr>
      <c:txPr>
        <a:bodyPr/>
        <a:lstStyle/>
        <a:p>
          <a:pPr>
            <a:defRPr sz="1462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9F207-FD66-4662-95E3-9E605FB66331}" type="datetimeFigureOut">
              <a:rPr lang="de-DE" smtClean="0"/>
              <a:t>14.09.2023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9DB452A-7E0E-4BE6-8F12-22A1DCF9DA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738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9F207-FD66-4662-95E3-9E605FB66331}" type="datetimeFigureOut">
              <a:rPr lang="de-DE" smtClean="0"/>
              <a:t>14.09.2023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9DB452A-7E0E-4BE6-8F12-22A1DCF9DA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1437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9F207-FD66-4662-95E3-9E605FB66331}" type="datetimeFigureOut">
              <a:rPr lang="de-DE" smtClean="0"/>
              <a:t>14.09.2023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9DB452A-7E0E-4BE6-8F12-22A1DCF9DA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541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10363200" cy="1143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de-DE" noProof="0"/>
              <a:t>Diagramm durch Klicken auf Symbol hinzufügen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754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10363200" cy="1143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214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3B6FD-2E04-4F0B-9CE1-531A0AEF1BB3}" type="datetimeFigureOut">
              <a:rPr lang="de-DE"/>
              <a:pPr>
                <a:defRPr/>
              </a:pPr>
              <a:t>14.09.2023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5F691-FEEB-497F-B985-212487AE274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66292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A635E2E-5D17-4B17-B725-F7E1AD9FBA1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310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9F207-FD66-4662-95E3-9E605FB66331}" type="datetimeFigureOut">
              <a:rPr lang="de-DE" smtClean="0"/>
              <a:t>14.09.2023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9DB452A-7E0E-4BE6-8F12-22A1DCF9DA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716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9F207-FD66-4662-95E3-9E605FB66331}" type="datetimeFigureOut">
              <a:rPr lang="de-DE" smtClean="0"/>
              <a:t>14.09.2023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9DB452A-7E0E-4BE6-8F12-22A1DCF9DA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341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9F207-FD66-4662-95E3-9E605FB66331}" type="datetimeFigureOut">
              <a:rPr lang="de-DE" smtClean="0"/>
              <a:t>14.09.2023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9DB452A-7E0E-4BE6-8F12-22A1DCF9DA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243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9F207-FD66-4662-95E3-9E605FB66331}" type="datetimeFigureOut">
              <a:rPr lang="de-DE" smtClean="0"/>
              <a:t>14.09.2023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9DB452A-7E0E-4BE6-8F12-22A1DCF9DA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2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9F207-FD66-4662-95E3-9E605FB66331}" type="datetimeFigureOut">
              <a:rPr lang="de-DE" smtClean="0"/>
              <a:t>14.09.2023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9DB452A-7E0E-4BE6-8F12-22A1DCF9DA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624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9F207-FD66-4662-95E3-9E605FB66331}" type="datetimeFigureOut">
              <a:rPr lang="de-DE" smtClean="0"/>
              <a:t>14.09.2023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9DB452A-7E0E-4BE6-8F12-22A1DCF9DA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9F207-FD66-4662-95E3-9E605FB66331}" type="datetimeFigureOut">
              <a:rPr lang="de-DE" smtClean="0"/>
              <a:t>14.09.2023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9DB452A-7E0E-4BE6-8F12-22A1DCF9DA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37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9F207-FD66-4662-95E3-9E605FB66331}" type="datetimeFigureOut">
              <a:rPr lang="de-DE" smtClean="0"/>
              <a:t>14.09.2023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9DB452A-7E0E-4BE6-8F12-22A1DCF9DA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282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7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0C0"/>
        </a:buClr>
        <a:buSzPct val="8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SzPct val="80000"/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8186" y="1087073"/>
            <a:ext cx="9675628" cy="1470025"/>
          </a:xfrm>
        </p:spPr>
        <p:txBody>
          <a:bodyPr anchor="ctr" anchorCtr="0"/>
          <a:lstStyle/>
          <a:p>
            <a:r>
              <a:rPr lang="de-DE" dirty="0"/>
              <a:t>Nuklearmedizinische Prothesendiagnostik</a:t>
            </a:r>
            <a:br>
              <a:rPr lang="de-DE" dirty="0"/>
            </a:br>
            <a:r>
              <a:rPr lang="de-DE" dirty="0"/>
              <a:t>„althergebracht“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149634" y="3219847"/>
            <a:ext cx="3892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latin typeface="+mj-lt"/>
              </a:rPr>
              <a:t>Rigobert</a:t>
            </a:r>
            <a:r>
              <a:rPr lang="de-DE" sz="2800" dirty="0">
                <a:latin typeface="+mj-lt"/>
              </a:rPr>
              <a:t> Klett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E5A9B7B-EBA2-735C-F548-3698CDB16AA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77" y="4783008"/>
            <a:ext cx="2056702" cy="143969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87DF146-B918-2743-9CC6-09C8FD474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056" y="4783008"/>
            <a:ext cx="2811768" cy="14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03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21437"/>
            <a:ext cx="7772400" cy="1143000"/>
          </a:xfrm>
        </p:spPr>
        <p:txBody>
          <a:bodyPr/>
          <a:lstStyle/>
          <a:p>
            <a:r>
              <a:rPr lang="de-DE" altLang="de-DE" dirty="0"/>
              <a:t>Knie-TEP, zementiert</a:t>
            </a:r>
            <a:br>
              <a:rPr lang="de-DE" altLang="de-DE" dirty="0"/>
            </a:br>
            <a:r>
              <a:rPr lang="de-DE" altLang="de-DE" sz="2800" dirty="0">
                <a:solidFill>
                  <a:schemeClr val="accent5"/>
                </a:solidFill>
              </a:rPr>
              <a:t>Quantifizierung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9651" y="2033041"/>
            <a:ext cx="7702550" cy="1690719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dirty="0"/>
              <a:t>Maximaler Quotient &gt; 5,0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dirty="0"/>
              <a:t>Quotient medial / lateral &gt; 1,18</a:t>
            </a:r>
            <a:endParaRPr lang="de-DE" altLang="de-DE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dirty="0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dirty="0">
                <a:solidFill>
                  <a:srgbClr val="0070C0"/>
                </a:solidFill>
              </a:rPr>
              <a:t>locker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57687" y="4027213"/>
            <a:ext cx="3546475" cy="1428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dirty="0"/>
              <a:t>Sensitivität:      0,9</a:t>
            </a:r>
          </a:p>
          <a:p>
            <a:pPr>
              <a:lnSpc>
                <a:spcPct val="90000"/>
              </a:lnSpc>
            </a:pPr>
            <a:r>
              <a:rPr lang="de-DE" altLang="de-DE" dirty="0"/>
              <a:t>Spezifität:         1,0</a:t>
            </a:r>
          </a:p>
          <a:p>
            <a:pPr>
              <a:lnSpc>
                <a:spcPct val="90000"/>
              </a:lnSpc>
            </a:pPr>
            <a:r>
              <a:rPr lang="de-DE" altLang="de-DE" dirty="0"/>
              <a:t>Genauigkeit:     0,94</a:t>
            </a:r>
          </a:p>
        </p:txBody>
      </p:sp>
      <p:sp>
        <p:nvSpPr>
          <p:cNvPr id="100357" name="AutoShape 5"/>
          <p:cNvSpPr>
            <a:spLocks noChangeAspect="1" noChangeArrowheads="1"/>
          </p:cNvSpPr>
          <p:nvPr/>
        </p:nvSpPr>
        <p:spPr bwMode="auto">
          <a:xfrm>
            <a:off x="6041235" y="2878400"/>
            <a:ext cx="179381" cy="404348"/>
          </a:xfrm>
          <a:prstGeom prst="downArrow">
            <a:avLst>
              <a:gd name="adj1" fmla="val 50000"/>
              <a:gd name="adj2" fmla="val 56354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algn="ctr" eaLnBrk="0" hangingPunct="0"/>
            <a:endParaRPr lang="de-DE" altLang="de-DE" sz="2400" dirty="0">
              <a:solidFill>
                <a:srgbClr val="00FFFF"/>
              </a:solidFill>
              <a:highlight>
                <a:srgbClr val="FF0000"/>
              </a:highlight>
              <a:latin typeface="Times New Roman" panose="02020603050405020304" pitchFamily="18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2460874" y="5896975"/>
            <a:ext cx="7270252" cy="461947"/>
            <a:chOff x="574675" y="6038849"/>
            <a:chExt cx="7270252" cy="461947"/>
          </a:xfrm>
        </p:grpSpPr>
        <p:sp>
          <p:nvSpPr>
            <p:cNvPr id="100359" name="Text Box 7"/>
            <p:cNvSpPr txBox="1">
              <a:spLocks noChangeArrowheads="1"/>
            </p:cNvSpPr>
            <p:nvPr/>
          </p:nvSpPr>
          <p:spPr bwMode="auto">
            <a:xfrm>
              <a:off x="574675" y="6038850"/>
              <a:ext cx="2519363" cy="461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altLang="de-DE" sz="2400" dirty="0"/>
                <a:t>Sensitivität:   1,0</a:t>
              </a:r>
            </a:p>
          </p:txBody>
        </p:sp>
        <p:sp>
          <p:nvSpPr>
            <p:cNvPr id="100360" name="AutoShape 8"/>
            <p:cNvSpPr>
              <a:spLocks noChangeAspect="1" noChangeArrowheads="1"/>
            </p:cNvSpPr>
            <p:nvPr/>
          </p:nvSpPr>
          <p:spPr bwMode="auto">
            <a:xfrm rot="16200000">
              <a:off x="3476900" y="6038849"/>
              <a:ext cx="204223" cy="461946"/>
            </a:xfrm>
            <a:prstGeom prst="downArrow">
              <a:avLst>
                <a:gd name="adj1" fmla="val 50000"/>
                <a:gd name="adj2" fmla="val 56354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0" hangingPunct="0"/>
              <a:endParaRPr lang="de-DE" altLang="de-DE" sz="24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0361" name="Text Box 9"/>
            <p:cNvSpPr txBox="1">
              <a:spLocks noChangeArrowheads="1"/>
            </p:cNvSpPr>
            <p:nvPr/>
          </p:nvSpPr>
          <p:spPr bwMode="auto">
            <a:xfrm>
              <a:off x="4171452" y="6038849"/>
              <a:ext cx="3673475" cy="461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altLang="de-DE" sz="2400" dirty="0"/>
                <a:t>Maximaler Quotient &lt; 3,3</a:t>
              </a:r>
            </a:p>
          </p:txBody>
        </p:sp>
      </p:grp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186690" y="6529406"/>
            <a:ext cx="33480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dirty="0">
                <a:solidFill>
                  <a:schemeClr val="accent5"/>
                </a:solidFill>
              </a:rPr>
              <a:t>Klett R, et al. Nuklearmedizin 2008:163-166</a:t>
            </a:r>
          </a:p>
        </p:txBody>
      </p:sp>
    </p:spTree>
    <p:extLst>
      <p:ext uri="{BB962C8B-B14F-4D97-AF65-F5344CB8AC3E}">
        <p14:creationId xmlns:p14="http://schemas.microsoft.com/office/powerpoint/2010/main" val="2823080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512841"/>
            <a:ext cx="8229600" cy="658586"/>
          </a:xfrm>
        </p:spPr>
        <p:txBody>
          <a:bodyPr/>
          <a:lstStyle/>
          <a:p>
            <a:r>
              <a:rPr lang="de-DE" altLang="de-DE" dirty="0"/>
              <a:t>Mediale Schlittenprothese</a:t>
            </a:r>
          </a:p>
        </p:txBody>
      </p:sp>
      <p:grpSp>
        <p:nvGrpSpPr>
          <p:cNvPr id="117772" name="Group 12"/>
          <p:cNvGrpSpPr>
            <a:grpSpLocks/>
          </p:cNvGrpSpPr>
          <p:nvPr/>
        </p:nvGrpSpPr>
        <p:grpSpPr bwMode="auto">
          <a:xfrm>
            <a:off x="1268016" y="2028065"/>
            <a:ext cx="2127250" cy="3987800"/>
            <a:chOff x="295" y="1071"/>
            <a:chExt cx="1340" cy="2512"/>
          </a:xfrm>
        </p:grpSpPr>
        <p:pic>
          <p:nvPicPr>
            <p:cNvPr id="11776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071"/>
              <a:ext cx="1340" cy="1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770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" y="2296"/>
              <a:ext cx="1326" cy="1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7773" name="Group 13"/>
          <p:cNvGrpSpPr>
            <a:grpSpLocks/>
          </p:cNvGrpSpPr>
          <p:nvPr/>
        </p:nvGrpSpPr>
        <p:grpSpPr bwMode="auto">
          <a:xfrm>
            <a:off x="4663282" y="2028065"/>
            <a:ext cx="2039937" cy="3987800"/>
            <a:chOff x="2200" y="1071"/>
            <a:chExt cx="1285" cy="2512"/>
          </a:xfrm>
        </p:grpSpPr>
        <p:pic>
          <p:nvPicPr>
            <p:cNvPr id="117769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" y="1071"/>
              <a:ext cx="1272" cy="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771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2416"/>
              <a:ext cx="1285" cy="1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7775" name="Rectangle 15"/>
          <p:cNvSpPr>
            <a:spLocks noChangeArrowheads="1"/>
          </p:cNvSpPr>
          <p:nvPr/>
        </p:nvSpPr>
        <p:spPr bwMode="auto">
          <a:xfrm>
            <a:off x="148909" y="6496209"/>
            <a:ext cx="280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200" dirty="0">
                <a:solidFill>
                  <a:schemeClr val="accent5"/>
                </a:solidFill>
              </a:rPr>
              <a:t>Wong MY, et al. </a:t>
            </a:r>
            <a:r>
              <a:rPr lang="de-DE" altLang="de-DE" sz="1200" dirty="0" err="1">
                <a:solidFill>
                  <a:schemeClr val="accent5"/>
                </a:solidFill>
              </a:rPr>
              <a:t>Knee</a:t>
            </a:r>
            <a:r>
              <a:rPr lang="de-DE" altLang="de-DE" sz="1200" dirty="0">
                <a:solidFill>
                  <a:schemeClr val="accent5"/>
                </a:solidFill>
              </a:rPr>
              <a:t> 2012:592-596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CE56B9D-8110-EB8F-A952-5C6CFE1FB00A}"/>
              </a:ext>
            </a:extLst>
          </p:cNvPr>
          <p:cNvGrpSpPr/>
          <p:nvPr/>
        </p:nvGrpSpPr>
        <p:grpSpPr>
          <a:xfrm>
            <a:off x="7971235" y="2028065"/>
            <a:ext cx="2952750" cy="4163242"/>
            <a:chOff x="8577580" y="2028065"/>
            <a:chExt cx="2952750" cy="4163242"/>
          </a:xfrm>
        </p:grpSpPr>
        <p:sp>
          <p:nvSpPr>
            <p:cNvPr id="117774" name="Text Box 14"/>
            <p:cNvSpPr txBox="1">
              <a:spLocks noChangeArrowheads="1"/>
            </p:cNvSpPr>
            <p:nvPr/>
          </p:nvSpPr>
          <p:spPr bwMode="auto">
            <a:xfrm>
              <a:off x="8577580" y="4754619"/>
              <a:ext cx="2952750" cy="1436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600" dirty="0"/>
                <a:t>Regressionsanalyse, n = 39</a:t>
              </a:r>
            </a:p>
            <a:p>
              <a:pPr>
                <a:spcBef>
                  <a:spcPct val="50000"/>
                </a:spcBef>
              </a:pPr>
              <a:r>
                <a:rPr lang="de-DE" altLang="de-DE" sz="1600" dirty="0">
                  <a:solidFill>
                    <a:srgbClr val="0070C0"/>
                  </a:solidFill>
                </a:rPr>
                <a:t>Kein Zusammenhang von Veränderungen in Röntgen und Szintigraphie mit Lockerung oder Infekt</a:t>
              </a:r>
            </a:p>
          </p:txBody>
        </p:sp>
        <p:pic>
          <p:nvPicPr>
            <p:cNvPr id="117776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2099" y="2028065"/>
              <a:ext cx="1763713" cy="2457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8572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560403"/>
            <a:ext cx="8229600" cy="1021715"/>
          </a:xfrm>
        </p:spPr>
        <p:txBody>
          <a:bodyPr/>
          <a:lstStyle/>
          <a:p>
            <a:r>
              <a:rPr lang="de-DE" altLang="de-DE" dirty="0"/>
              <a:t>? Kombination mit Röntgenbild ?</a:t>
            </a:r>
            <a:br>
              <a:rPr lang="de-DE" altLang="de-DE" dirty="0"/>
            </a:br>
            <a:r>
              <a:rPr lang="de-DE" altLang="de-DE" sz="2800" dirty="0">
                <a:solidFill>
                  <a:schemeClr val="accent5"/>
                </a:solidFill>
              </a:rPr>
              <a:t>Beschwerden linke Hüfte</a:t>
            </a:r>
          </a:p>
        </p:txBody>
      </p:sp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197" y="1894610"/>
            <a:ext cx="2197894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290" y="1862534"/>
            <a:ext cx="1453515" cy="444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288" y="1854596"/>
            <a:ext cx="1487805" cy="446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1683" name="Group 6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268159"/>
              </p:ext>
            </p:extLst>
          </p:nvPr>
        </p:nvGraphicFramePr>
        <p:xfrm>
          <a:off x="1134150" y="4210014"/>
          <a:ext cx="3455988" cy="1647190"/>
        </p:xfrm>
        <a:graphic>
          <a:graphicData uri="http://schemas.openxmlformats.org/drawingml/2006/table">
            <a:tbl>
              <a:tblPr/>
              <a:tblGrid>
                <a:gridCol w="1049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Sensitivität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Spezifität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ohne Röntgen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0,96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mit Röntgen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0,92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1684" name="Text Box 68"/>
          <p:cNvSpPr txBox="1">
            <a:spLocks noChangeArrowheads="1"/>
          </p:cNvSpPr>
          <p:nvPr/>
        </p:nvSpPr>
        <p:spPr bwMode="auto">
          <a:xfrm>
            <a:off x="215384" y="6427506"/>
            <a:ext cx="3095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dirty="0" err="1">
                <a:solidFill>
                  <a:schemeClr val="accent5"/>
                </a:solidFill>
              </a:rPr>
              <a:t>Aliabadi</a:t>
            </a:r>
            <a:r>
              <a:rPr lang="de-DE" altLang="de-DE" sz="1200" dirty="0">
                <a:solidFill>
                  <a:schemeClr val="accent5"/>
                </a:solidFill>
              </a:rPr>
              <a:t> P, et al. </a:t>
            </a:r>
            <a:r>
              <a:rPr lang="de-DE" altLang="de-DE" sz="1200" dirty="0" err="1">
                <a:solidFill>
                  <a:schemeClr val="accent5"/>
                </a:solidFill>
              </a:rPr>
              <a:t>Radiology</a:t>
            </a:r>
            <a:r>
              <a:rPr lang="de-DE" altLang="de-DE" sz="1200" dirty="0">
                <a:solidFill>
                  <a:schemeClr val="accent5"/>
                </a:solidFill>
              </a:rPr>
              <a:t> 1989:203-206</a:t>
            </a:r>
          </a:p>
        </p:txBody>
      </p:sp>
    </p:spTree>
    <p:extLst>
      <p:ext uri="{BB962C8B-B14F-4D97-AF65-F5344CB8AC3E}">
        <p14:creationId xmlns:p14="http://schemas.microsoft.com/office/powerpoint/2010/main" val="1334790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 noChangeAspect="1"/>
          </p:cNvGrpSpPr>
          <p:nvPr/>
        </p:nvGrpSpPr>
        <p:grpSpPr bwMode="auto">
          <a:xfrm>
            <a:off x="1329352" y="2480755"/>
            <a:ext cx="3849116" cy="2798444"/>
            <a:chOff x="230" y="709"/>
            <a:chExt cx="2689" cy="1955"/>
          </a:xfrm>
        </p:grpSpPr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" y="709"/>
              <a:ext cx="2689" cy="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646"/>
              <a:ext cx="2680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398" y="2395982"/>
            <a:ext cx="4286250" cy="296799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279917" y="700568"/>
            <a:ext cx="3632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de-DE" sz="3600" dirty="0">
                <a:solidFill>
                  <a:srgbClr val="0070C0"/>
                </a:solidFill>
                <a:latin typeface="+mj-lt"/>
              </a:rPr>
              <a:t>? SPECT – CT ?</a:t>
            </a:r>
            <a:endParaRPr lang="de-DE" sz="3600" dirty="0"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821054" y="5541164"/>
            <a:ext cx="37969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>
                <a:solidFill>
                  <a:schemeClr val="accent5"/>
                </a:solidFill>
              </a:rPr>
              <a:t>Mit freundlicher Genehmigung W.U. Kampen</a:t>
            </a:r>
          </a:p>
        </p:txBody>
      </p:sp>
    </p:spTree>
    <p:extLst>
      <p:ext uri="{BB962C8B-B14F-4D97-AF65-F5344CB8AC3E}">
        <p14:creationId xmlns:p14="http://schemas.microsoft.com/office/powerpoint/2010/main" val="2888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199" y="547025"/>
            <a:ext cx="8229600" cy="1065481"/>
          </a:xfrm>
        </p:spPr>
        <p:txBody>
          <a:bodyPr/>
          <a:lstStyle/>
          <a:p>
            <a:r>
              <a:rPr lang="de-DE" altLang="de-DE" dirty="0"/>
              <a:t>Septische Prothesenlockerung</a:t>
            </a:r>
            <a:br>
              <a:rPr lang="de-DE" altLang="de-DE" dirty="0"/>
            </a:br>
            <a:r>
              <a:rPr lang="de-DE" altLang="de-DE" sz="2800" dirty="0">
                <a:solidFill>
                  <a:schemeClr val="accent5"/>
                </a:solidFill>
              </a:rPr>
              <a:t>Skelettszintigraphie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33353" y="1974230"/>
            <a:ext cx="3125289" cy="865187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altLang="de-DE" sz="1600" dirty="0"/>
              <a:t>Metaanalyse 1990 bis 2013</a:t>
            </a:r>
          </a:p>
          <a:p>
            <a:pPr>
              <a:spcBef>
                <a:spcPct val="50000"/>
              </a:spcBef>
            </a:pPr>
            <a:r>
              <a:rPr lang="de-DE" altLang="de-DE" sz="1600" dirty="0"/>
              <a:t>20 Studien, 704 Patienten</a:t>
            </a:r>
          </a:p>
        </p:txBody>
      </p:sp>
      <p:graphicFrame>
        <p:nvGraphicFramePr>
          <p:cNvPr id="122949" name="Group 6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47644735"/>
              </p:ext>
            </p:extLst>
          </p:nvPr>
        </p:nvGraphicFramePr>
        <p:xfrm>
          <a:off x="3647279" y="3245759"/>
          <a:ext cx="4897438" cy="2460626"/>
        </p:xfrm>
        <a:graphic>
          <a:graphicData uri="http://schemas.openxmlformats.org/drawingml/2006/table">
            <a:tbl>
              <a:tblPr/>
              <a:tblGrid>
                <a:gridCol w="163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3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de-DE" alt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Sensitivität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Spezifität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gesamt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(0,72- 0,90)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(0,65 – 0,80)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Hüft-TEP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0,78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Knie-TEP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0,55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2950" name="Text Box 70"/>
          <p:cNvSpPr txBox="1">
            <a:spLocks noChangeArrowheads="1"/>
          </p:cNvSpPr>
          <p:nvPr/>
        </p:nvSpPr>
        <p:spPr bwMode="auto">
          <a:xfrm>
            <a:off x="180974" y="6473349"/>
            <a:ext cx="3600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dirty="0" err="1">
                <a:solidFill>
                  <a:schemeClr val="accent5"/>
                </a:solidFill>
              </a:rPr>
              <a:t>Ouyang</a:t>
            </a:r>
            <a:r>
              <a:rPr lang="de-DE" altLang="de-DE" sz="1200" dirty="0">
                <a:solidFill>
                  <a:schemeClr val="accent5"/>
                </a:solidFill>
              </a:rPr>
              <a:t> Z, et al. Ann </a:t>
            </a:r>
            <a:r>
              <a:rPr lang="de-DE" altLang="de-DE" sz="1200" dirty="0" err="1">
                <a:solidFill>
                  <a:schemeClr val="accent5"/>
                </a:solidFill>
              </a:rPr>
              <a:t>Nucl</a:t>
            </a:r>
            <a:r>
              <a:rPr lang="de-DE" altLang="de-DE" sz="1200" dirty="0">
                <a:solidFill>
                  <a:schemeClr val="accent5"/>
                </a:solidFill>
              </a:rPr>
              <a:t> </a:t>
            </a:r>
            <a:r>
              <a:rPr lang="de-DE" altLang="de-DE" sz="1200" dirty="0" err="1">
                <a:solidFill>
                  <a:schemeClr val="accent5"/>
                </a:solidFill>
              </a:rPr>
              <a:t>Med</a:t>
            </a:r>
            <a:r>
              <a:rPr lang="de-DE" altLang="de-DE" sz="1200" dirty="0">
                <a:solidFill>
                  <a:schemeClr val="accent5"/>
                </a:solidFill>
              </a:rPr>
              <a:t> 2014:994-1003</a:t>
            </a:r>
          </a:p>
        </p:txBody>
      </p:sp>
    </p:spTree>
    <p:extLst>
      <p:ext uri="{BB962C8B-B14F-4D97-AF65-F5344CB8AC3E}">
        <p14:creationId xmlns:p14="http://schemas.microsoft.com/office/powerpoint/2010/main" val="1574151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00248"/>
            <a:ext cx="7772400" cy="1306513"/>
          </a:xfrm>
        </p:spPr>
        <p:txBody>
          <a:bodyPr/>
          <a:lstStyle/>
          <a:p>
            <a:r>
              <a:rPr lang="de-DE" altLang="de-DE" dirty="0"/>
              <a:t>Septische Lockerung</a:t>
            </a:r>
            <a:r>
              <a:rPr lang="de-DE" altLang="de-DE" sz="4400" dirty="0"/>
              <a:t> </a:t>
            </a:r>
            <a:r>
              <a:rPr lang="de-DE" altLang="de-DE" sz="2800" dirty="0" err="1">
                <a:solidFill>
                  <a:schemeClr val="accent5"/>
                </a:solidFill>
              </a:rPr>
              <a:t>Antigranulozytenszintigraphie</a:t>
            </a:r>
            <a:endParaRPr lang="de-DE" altLang="de-DE" sz="2800" dirty="0">
              <a:solidFill>
                <a:schemeClr val="accent5"/>
              </a:solidFill>
            </a:endParaRPr>
          </a:p>
        </p:txBody>
      </p:sp>
      <p:pic>
        <p:nvPicPr>
          <p:cNvPr id="101379" name="Picture 3" descr="BURGER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822" y="2311582"/>
            <a:ext cx="7488356" cy="390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46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04732"/>
            <a:ext cx="7772400" cy="1066345"/>
          </a:xfrm>
        </p:spPr>
        <p:txBody>
          <a:bodyPr>
            <a:normAutofit/>
          </a:bodyPr>
          <a:lstStyle/>
          <a:p>
            <a:r>
              <a:rPr lang="de-DE" altLang="de-DE" dirty="0" err="1"/>
              <a:t>Antigranulozytenszintigraphie</a:t>
            </a:r>
            <a:br>
              <a:rPr lang="de-DE" altLang="de-DE" dirty="0"/>
            </a:br>
            <a:r>
              <a:rPr lang="de-DE" altLang="de-DE" sz="2800" dirty="0">
                <a:solidFill>
                  <a:schemeClr val="accent5"/>
                </a:solidFill>
              </a:rPr>
              <a:t>Hüft-TEP</a:t>
            </a:r>
            <a:endParaRPr lang="de-DE" alt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29458031"/>
              </p:ext>
            </p:extLst>
          </p:nvPr>
        </p:nvGraphicFramePr>
        <p:xfrm>
          <a:off x="2280443" y="2078558"/>
          <a:ext cx="7631113" cy="399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37479" y="6446045"/>
            <a:ext cx="30241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dirty="0">
                <a:solidFill>
                  <a:schemeClr val="accent5"/>
                </a:solidFill>
              </a:rPr>
              <a:t>Klett R, et al. Nuklearmedizin 2001:75-79</a:t>
            </a:r>
          </a:p>
        </p:txBody>
      </p:sp>
    </p:spTree>
    <p:extLst>
      <p:ext uri="{BB962C8B-B14F-4D97-AF65-F5344CB8AC3E}">
        <p14:creationId xmlns:p14="http://schemas.microsoft.com/office/powerpoint/2010/main" val="4285758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72B8C-5F54-676F-47F2-4A3F0D0EE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964"/>
            <a:ext cx="10515600" cy="1038371"/>
          </a:xfrm>
        </p:spPr>
        <p:txBody>
          <a:bodyPr/>
          <a:lstStyle/>
          <a:p>
            <a:r>
              <a:rPr lang="de-DE" dirty="0" err="1"/>
              <a:t>Antigranulozytenszintigraphie</a:t>
            </a:r>
            <a:br>
              <a:rPr lang="de-DE" dirty="0"/>
            </a:br>
            <a:r>
              <a:rPr lang="de-DE" sz="2800" dirty="0">
                <a:solidFill>
                  <a:schemeClr val="accent5"/>
                </a:solidFill>
              </a:rPr>
              <a:t>Hüft-TEP, Stufendiagnostik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46B9B3C-7316-7AAF-8379-02031D295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1524774"/>
            <a:ext cx="4289425" cy="502126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FBA145A4-1D93-A53B-64A9-CC6CDA7D2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54" y="6422925"/>
            <a:ext cx="21597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000" dirty="0">
                <a:solidFill>
                  <a:schemeClr val="accent5"/>
                </a:solidFill>
              </a:rPr>
              <a:t>Klett R, et al. Z </a:t>
            </a:r>
            <a:r>
              <a:rPr lang="de-DE" altLang="de-DE" sz="1000" dirty="0" err="1">
                <a:solidFill>
                  <a:schemeClr val="accent5"/>
                </a:solidFill>
              </a:rPr>
              <a:t>Orthop</a:t>
            </a:r>
            <a:r>
              <a:rPr lang="de-DE" altLang="de-DE" sz="1000" dirty="0">
                <a:solidFill>
                  <a:schemeClr val="accent5"/>
                </a:solidFill>
              </a:rPr>
              <a:t> 2001:415-419</a:t>
            </a:r>
          </a:p>
        </p:txBody>
      </p:sp>
    </p:spTree>
    <p:extLst>
      <p:ext uri="{BB962C8B-B14F-4D97-AF65-F5344CB8AC3E}">
        <p14:creationId xmlns:p14="http://schemas.microsoft.com/office/powerpoint/2010/main" val="4016951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80738"/>
            <a:ext cx="7772400" cy="1079500"/>
          </a:xfrm>
        </p:spPr>
        <p:txBody>
          <a:bodyPr/>
          <a:lstStyle/>
          <a:p>
            <a:r>
              <a:rPr lang="de-DE" altLang="de-DE" dirty="0"/>
              <a:t>Septische Lockerung</a:t>
            </a:r>
            <a:br>
              <a:rPr lang="de-DE" altLang="de-DE" dirty="0"/>
            </a:br>
            <a:r>
              <a:rPr lang="de-DE" altLang="de-DE" sz="2800" dirty="0">
                <a:solidFill>
                  <a:schemeClr val="accent5"/>
                </a:solidFill>
              </a:rPr>
              <a:t>Knie-TEP, Metaanalyse</a:t>
            </a:r>
          </a:p>
        </p:txBody>
      </p:sp>
      <p:graphicFrame>
        <p:nvGraphicFramePr>
          <p:cNvPr id="104692" name="Group 24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362129264"/>
              </p:ext>
            </p:extLst>
          </p:nvPr>
        </p:nvGraphicFramePr>
        <p:xfrm>
          <a:off x="638175" y="1943100"/>
          <a:ext cx="10915650" cy="3714750"/>
        </p:xfrm>
        <a:graphic>
          <a:graphicData uri="http://schemas.openxmlformats.org/drawingml/2006/table">
            <a:tbl>
              <a:tblPr/>
              <a:tblGrid>
                <a:gridCol w="5646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2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Verfahren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Sens.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Spez.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Skelettszintigraphie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0,93 </a:t>
                      </a: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(0,85 - 0,98)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0,56 </a:t>
                      </a: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(0,47 - 0,64)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Skelettszintigraphie + </a:t>
                      </a:r>
                      <a:r>
                        <a:rPr kumimoji="0" lang="de-DE" alt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Leukozytenszintigraphie</a:t>
                      </a:r>
                      <a:endParaRPr kumimoji="0" lang="de-DE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0,87 </a:t>
                      </a: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(0,71 - 0,96)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0,82 </a:t>
                      </a: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(0,72 - 0,90)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1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Leukozytenszintigraphie</a:t>
                      </a:r>
                      <a:endParaRPr kumimoji="0" lang="de-DE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0,88 </a:t>
                      </a: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(0,81 - 0,93)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0,77 </a:t>
                      </a: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(0,69 - 0,85)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1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Leukozytenszintigraphie</a:t>
                      </a: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+ Knochenmarkszintigraphie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0,80 </a:t>
                      </a: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(0,66 - 0,91)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0,93 </a:t>
                      </a: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(0,86 - 0,97)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0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Antigranulozytenszintigraphie</a:t>
                      </a:r>
                      <a:endParaRPr kumimoji="0" lang="de-DE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0,90 </a:t>
                      </a: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(0,78 - 0,96)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0,95 </a:t>
                      </a: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(0,88 - 0,98)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0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FDG-PET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0,70 </a:t>
                      </a: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(0,56 - 0,81)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0,84 </a:t>
                      </a: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(0,76 - 0,90)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B68875A3-C7C8-2049-A91D-820F4A632FBC}"/>
              </a:ext>
            </a:extLst>
          </p:cNvPr>
          <p:cNvSpPr txBox="1"/>
          <p:nvPr/>
        </p:nvSpPr>
        <p:spPr>
          <a:xfrm>
            <a:off x="114300" y="6469380"/>
            <a:ext cx="3943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>
                <a:solidFill>
                  <a:schemeClr val="accent5"/>
                </a:solidFill>
              </a:rPr>
              <a:t>Verberne</a:t>
            </a:r>
            <a:r>
              <a:rPr lang="de-DE" sz="1000" dirty="0">
                <a:solidFill>
                  <a:schemeClr val="accent5"/>
                </a:solidFill>
              </a:rPr>
              <a:t> SJ, et al. </a:t>
            </a:r>
            <a:r>
              <a:rPr lang="de-DE" sz="1000" dirty="0" err="1">
                <a:solidFill>
                  <a:schemeClr val="accent5"/>
                </a:solidFill>
              </a:rPr>
              <a:t>Clin</a:t>
            </a:r>
            <a:r>
              <a:rPr lang="de-DE" sz="1000" dirty="0">
                <a:solidFill>
                  <a:schemeClr val="accent5"/>
                </a:solidFill>
              </a:rPr>
              <a:t> </a:t>
            </a:r>
            <a:r>
              <a:rPr lang="de-DE" sz="1000" dirty="0" err="1">
                <a:solidFill>
                  <a:schemeClr val="accent5"/>
                </a:solidFill>
              </a:rPr>
              <a:t>Orthop</a:t>
            </a:r>
            <a:r>
              <a:rPr lang="de-DE" sz="1000" dirty="0">
                <a:solidFill>
                  <a:schemeClr val="accent5"/>
                </a:solidFill>
              </a:rPr>
              <a:t> </a:t>
            </a:r>
            <a:r>
              <a:rPr lang="de-DE" sz="1000" dirty="0" err="1">
                <a:solidFill>
                  <a:schemeClr val="accent5"/>
                </a:solidFill>
              </a:rPr>
              <a:t>Relat</a:t>
            </a:r>
            <a:r>
              <a:rPr lang="de-DE" sz="1000" dirty="0">
                <a:solidFill>
                  <a:schemeClr val="accent5"/>
                </a:solidFill>
              </a:rPr>
              <a:t> Res 2017:1359</a:t>
            </a:r>
          </a:p>
        </p:txBody>
      </p:sp>
    </p:spTree>
    <p:extLst>
      <p:ext uri="{BB962C8B-B14F-4D97-AF65-F5344CB8AC3E}">
        <p14:creationId xmlns:p14="http://schemas.microsoft.com/office/powerpoint/2010/main" val="3959706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27844"/>
            <a:ext cx="8229600" cy="706437"/>
          </a:xfrm>
        </p:spPr>
        <p:txBody>
          <a:bodyPr/>
          <a:lstStyle/>
          <a:p>
            <a:r>
              <a:rPr lang="de-DE" altLang="de-DE" dirty="0" err="1"/>
              <a:t>Periprothetische</a:t>
            </a:r>
            <a:r>
              <a:rPr lang="de-DE" altLang="de-DE" dirty="0"/>
              <a:t> Ursache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1428274" y="1762511"/>
            <a:ext cx="2273300" cy="4567645"/>
            <a:chOff x="836216" y="2114142"/>
            <a:chExt cx="2273300" cy="4567645"/>
          </a:xfrm>
        </p:grpSpPr>
        <p:pic>
          <p:nvPicPr>
            <p:cNvPr id="10752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216" y="2114142"/>
              <a:ext cx="2273300" cy="191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5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185" y="4251325"/>
              <a:ext cx="2265363" cy="202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7530" name="Text Box 10"/>
            <p:cNvSpPr txBox="1">
              <a:spLocks noChangeArrowheads="1"/>
            </p:cNvSpPr>
            <p:nvPr/>
          </p:nvSpPr>
          <p:spPr bwMode="auto">
            <a:xfrm>
              <a:off x="928291" y="6345237"/>
              <a:ext cx="20891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de-DE" sz="1600" dirty="0" err="1">
                  <a:solidFill>
                    <a:schemeClr val="accent5"/>
                  </a:solidFill>
                </a:rPr>
                <a:t>Patellaproblematik</a:t>
              </a:r>
              <a:endParaRPr lang="de-DE" altLang="de-DE" sz="160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5118418" y="2829513"/>
            <a:ext cx="2740025" cy="2433638"/>
            <a:chOff x="3900488" y="2916237"/>
            <a:chExt cx="2740025" cy="2433638"/>
          </a:xfrm>
        </p:grpSpPr>
        <p:pic>
          <p:nvPicPr>
            <p:cNvPr id="107528" name="Picture 8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488" y="2916237"/>
              <a:ext cx="2740025" cy="2066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7531" name="Text Box 11"/>
            <p:cNvSpPr txBox="1">
              <a:spLocks noChangeArrowheads="1"/>
            </p:cNvSpPr>
            <p:nvPr/>
          </p:nvSpPr>
          <p:spPr bwMode="auto">
            <a:xfrm>
              <a:off x="4370388" y="5013325"/>
              <a:ext cx="18002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de-DE" sz="1600" dirty="0" err="1">
                  <a:solidFill>
                    <a:schemeClr val="accent5"/>
                  </a:solidFill>
                </a:rPr>
                <a:t>Synovialitis</a:t>
              </a:r>
              <a:endParaRPr lang="de-DE" altLang="de-DE" sz="160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9275287" y="1684132"/>
            <a:ext cx="1511300" cy="4724400"/>
            <a:chOff x="7170738" y="1957387"/>
            <a:chExt cx="1511300" cy="4724400"/>
          </a:xfrm>
        </p:grpSpPr>
        <p:pic>
          <p:nvPicPr>
            <p:cNvPr id="107527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9007" y="1957387"/>
              <a:ext cx="1274763" cy="441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7532" name="Text Box 12"/>
            <p:cNvSpPr txBox="1">
              <a:spLocks noChangeArrowheads="1"/>
            </p:cNvSpPr>
            <p:nvPr/>
          </p:nvSpPr>
          <p:spPr bwMode="auto">
            <a:xfrm>
              <a:off x="7170738" y="6345237"/>
              <a:ext cx="15113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de-DE" sz="1600" dirty="0">
                  <a:solidFill>
                    <a:schemeClr val="accent5"/>
                  </a:solidFill>
                </a:rPr>
                <a:t>„Verkalkung“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253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05792"/>
            <a:ext cx="8229600" cy="711473"/>
          </a:xfrm>
        </p:spPr>
        <p:txBody>
          <a:bodyPr/>
          <a:lstStyle/>
          <a:p>
            <a:r>
              <a:rPr lang="de-DE" altLang="de-DE" dirty="0"/>
              <a:t>Mögliche Schmerzursachen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5779" y="1813728"/>
            <a:ext cx="6260442" cy="4114733"/>
          </a:xfrm>
        </p:spPr>
        <p:txBody>
          <a:bodyPr>
            <a:normAutofit lnSpcReduction="10000"/>
          </a:bodyPr>
          <a:lstStyle/>
          <a:p>
            <a:pPr>
              <a:spcBef>
                <a:spcPct val="1000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DE" altLang="de-DE" dirty="0"/>
              <a:t>Prothesenlockerung</a:t>
            </a:r>
          </a:p>
          <a:p>
            <a:pPr>
              <a:spcBef>
                <a:spcPct val="1000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DE" altLang="de-DE" dirty="0"/>
              <a:t>Protheseninfekt</a:t>
            </a:r>
          </a:p>
          <a:p>
            <a:pPr>
              <a:spcBef>
                <a:spcPct val="1000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DE" altLang="de-DE" dirty="0" err="1"/>
              <a:t>Periprothetische</a:t>
            </a:r>
            <a:r>
              <a:rPr lang="de-DE" altLang="de-DE" dirty="0"/>
              <a:t> Ursache</a:t>
            </a:r>
            <a:br>
              <a:rPr lang="de-DE" altLang="de-DE" dirty="0"/>
            </a:br>
            <a:endParaRPr lang="de-DE" altLang="de-DE" dirty="0"/>
          </a:p>
          <a:p>
            <a:pPr lvl="1">
              <a:spcBef>
                <a:spcPct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-DE" altLang="de-DE" sz="1800" dirty="0">
                <a:solidFill>
                  <a:schemeClr val="accent5"/>
                </a:solidFill>
              </a:rPr>
              <a:t>(</a:t>
            </a:r>
            <a:r>
              <a:rPr lang="de-DE" altLang="de-DE" sz="1800" dirty="0" err="1">
                <a:solidFill>
                  <a:schemeClr val="accent5"/>
                </a:solidFill>
              </a:rPr>
              <a:t>Synovialitis</a:t>
            </a:r>
            <a:r>
              <a:rPr lang="de-DE" altLang="de-DE" sz="1800" dirty="0">
                <a:solidFill>
                  <a:schemeClr val="accent5"/>
                </a:solidFill>
              </a:rPr>
              <a:t>, Verkalkung, Patella, usw.)</a:t>
            </a:r>
          </a:p>
          <a:p>
            <a:pPr>
              <a:spcBef>
                <a:spcPct val="1000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DE" altLang="de-DE" dirty="0"/>
              <a:t>Übertragener Schmerz (</a:t>
            </a:r>
            <a:r>
              <a:rPr lang="de-DE" altLang="de-DE" dirty="0" err="1"/>
              <a:t>referred</a:t>
            </a:r>
            <a:r>
              <a:rPr lang="de-DE" altLang="de-DE" dirty="0"/>
              <a:t> </a:t>
            </a:r>
            <a:r>
              <a:rPr lang="de-DE" altLang="de-DE" dirty="0" err="1"/>
              <a:t>pain</a:t>
            </a:r>
            <a:r>
              <a:rPr lang="de-DE" altLang="de-DE" dirty="0"/>
              <a:t>)</a:t>
            </a:r>
            <a:br>
              <a:rPr lang="de-DE" altLang="de-DE" dirty="0"/>
            </a:br>
            <a:endParaRPr lang="de-DE" altLang="de-DE" dirty="0"/>
          </a:p>
          <a:p>
            <a:pPr lvl="1">
              <a:lnSpc>
                <a:spcPct val="160000"/>
              </a:lnSpc>
              <a:spcBef>
                <a:spcPct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-DE" altLang="de-DE" sz="1800" dirty="0">
                <a:solidFill>
                  <a:schemeClr val="accent5"/>
                </a:solidFill>
              </a:rPr>
              <a:t>thorakolumbale Läsion                     Leistenschmerz</a:t>
            </a:r>
          </a:p>
          <a:p>
            <a:pPr lvl="1">
              <a:lnSpc>
                <a:spcPct val="160000"/>
              </a:lnSpc>
              <a:spcBef>
                <a:spcPct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-DE" altLang="de-DE" sz="1800" dirty="0">
                <a:solidFill>
                  <a:schemeClr val="accent5"/>
                </a:solidFill>
              </a:rPr>
              <a:t>Läsion im </a:t>
            </a:r>
            <a:r>
              <a:rPr lang="de-DE" altLang="de-DE" sz="1800" dirty="0" err="1">
                <a:solidFill>
                  <a:schemeClr val="accent5"/>
                </a:solidFill>
              </a:rPr>
              <a:t>Glutealbereich</a:t>
            </a:r>
            <a:r>
              <a:rPr lang="de-DE" altLang="de-DE" sz="1800" dirty="0">
                <a:solidFill>
                  <a:schemeClr val="accent5"/>
                </a:solidFill>
              </a:rPr>
              <a:t>                  Knie-, Leistenschmerz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85D0833-359D-81E7-7A51-CA49CF5367D1}"/>
              </a:ext>
            </a:extLst>
          </p:cNvPr>
          <p:cNvGrpSpPr/>
          <p:nvPr/>
        </p:nvGrpSpPr>
        <p:grpSpPr>
          <a:xfrm>
            <a:off x="6197481" y="5179057"/>
            <a:ext cx="437470" cy="413068"/>
            <a:chOff x="5984830" y="5434238"/>
            <a:chExt cx="437470" cy="413068"/>
          </a:xfrm>
        </p:grpSpPr>
        <p:sp>
          <p:nvSpPr>
            <p:cNvPr id="95236" name="Line 4"/>
            <p:cNvSpPr>
              <a:spLocks noChangeShapeType="1"/>
            </p:cNvSpPr>
            <p:nvPr/>
          </p:nvSpPr>
          <p:spPr bwMode="auto">
            <a:xfrm>
              <a:off x="5984830" y="5434238"/>
              <a:ext cx="431800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de-DE"/>
            </a:p>
          </p:txBody>
        </p:sp>
        <p:sp>
          <p:nvSpPr>
            <p:cNvPr id="95237" name="Line 5"/>
            <p:cNvSpPr>
              <a:spLocks noChangeShapeType="1"/>
            </p:cNvSpPr>
            <p:nvPr/>
          </p:nvSpPr>
          <p:spPr bwMode="auto">
            <a:xfrm>
              <a:off x="5990500" y="5847306"/>
              <a:ext cx="431800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869767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95679"/>
            <a:ext cx="8229600" cy="706437"/>
          </a:xfrm>
        </p:spPr>
        <p:txBody>
          <a:bodyPr/>
          <a:lstStyle/>
          <a:p>
            <a:r>
              <a:rPr lang="de-DE" altLang="de-DE" dirty="0"/>
              <a:t>Übertragener Schmerz</a:t>
            </a: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935" y="1911987"/>
            <a:ext cx="1485900" cy="456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898" y="1911988"/>
            <a:ext cx="1455039" cy="453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751062" y="3127453"/>
            <a:ext cx="224681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70C0"/>
                </a:solidFill>
              </a:rPr>
              <a:t>Klinik:</a:t>
            </a:r>
          </a:p>
          <a:p>
            <a:endParaRPr lang="de-DE" dirty="0"/>
          </a:p>
          <a:p>
            <a:r>
              <a:rPr lang="de-DE" dirty="0">
                <a:solidFill>
                  <a:schemeClr val="accent5"/>
                </a:solidFill>
              </a:rPr>
              <a:t>Schmerzen rechte Leiste und gesamter rechter Oberschenkel bis Kniegelenk</a:t>
            </a:r>
          </a:p>
        </p:txBody>
      </p:sp>
    </p:spTree>
    <p:extLst>
      <p:ext uri="{BB962C8B-B14F-4D97-AF65-F5344CB8AC3E}">
        <p14:creationId xmlns:p14="http://schemas.microsoft.com/office/powerpoint/2010/main" val="3043871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45647"/>
            <a:ext cx="8229600" cy="706437"/>
          </a:xfrm>
        </p:spPr>
        <p:txBody>
          <a:bodyPr/>
          <a:lstStyle/>
          <a:p>
            <a:r>
              <a:rPr lang="de-DE" altLang="de-DE" dirty="0"/>
              <a:t>Zusammenfassung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2513" y="2064203"/>
            <a:ext cx="6806973" cy="384510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DE" altLang="de-DE" dirty="0"/>
              <a:t>Skelettszintigraphie ist Basisuntersuchung zum Ursachenscreening</a:t>
            </a:r>
          </a:p>
          <a:p>
            <a:pPr>
              <a:lnSpc>
                <a:spcPct val="90000"/>
              </a:lnSpc>
              <a:spcBef>
                <a:spcPct val="1000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DE" altLang="de-DE" dirty="0"/>
              <a:t>Bei hoher </a:t>
            </a:r>
            <a:r>
              <a:rPr lang="de-DE" altLang="de-DE" dirty="0" err="1"/>
              <a:t>Infektwahrscheinlichkeit</a:t>
            </a:r>
            <a:r>
              <a:rPr lang="de-DE" altLang="de-DE" dirty="0"/>
              <a:t> direkt </a:t>
            </a:r>
            <a:r>
              <a:rPr lang="de-DE" altLang="de-DE" dirty="0" err="1"/>
              <a:t>Granulozytenszintigraphie</a:t>
            </a:r>
            <a:endParaRPr lang="de-DE" altLang="de-DE" dirty="0"/>
          </a:p>
          <a:p>
            <a:pPr>
              <a:lnSpc>
                <a:spcPct val="90000"/>
              </a:lnSpc>
              <a:spcBef>
                <a:spcPct val="1000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DE" altLang="de-DE" dirty="0"/>
              <a:t>Kenntnis des Prothesenmodels und des Implantationsverfahrens notwendig (Röntgenbild)</a:t>
            </a:r>
          </a:p>
          <a:p>
            <a:pPr>
              <a:lnSpc>
                <a:spcPct val="90000"/>
              </a:lnSpc>
              <a:spcBef>
                <a:spcPct val="1000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DE" altLang="de-DE" dirty="0"/>
              <a:t>PET nach bisheriger Datenlage nicht überlegen</a:t>
            </a:r>
          </a:p>
        </p:txBody>
      </p:sp>
    </p:spTree>
    <p:extLst>
      <p:ext uri="{BB962C8B-B14F-4D97-AF65-F5344CB8AC3E}">
        <p14:creationId xmlns:p14="http://schemas.microsoft.com/office/powerpoint/2010/main" val="424888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2764"/>
            <a:ext cx="8229600" cy="575446"/>
          </a:xfrm>
        </p:spPr>
        <p:txBody>
          <a:bodyPr anchor="ctr" anchorCtr="0">
            <a:noAutofit/>
          </a:bodyPr>
          <a:lstStyle/>
          <a:p>
            <a:r>
              <a:rPr lang="de-DE" altLang="de-DE" dirty="0"/>
              <a:t>Studiendaten Prothesenlockerung</a:t>
            </a:r>
          </a:p>
        </p:txBody>
      </p:sp>
      <p:graphicFrame>
        <p:nvGraphicFramePr>
          <p:cNvPr id="61614" name="Group 17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657993376"/>
              </p:ext>
            </p:extLst>
          </p:nvPr>
        </p:nvGraphicFramePr>
        <p:xfrm>
          <a:off x="3395663" y="1931669"/>
          <a:ext cx="5400675" cy="3809911"/>
        </p:xfrm>
        <a:graphic>
          <a:graphicData uri="http://schemas.openxmlformats.org/drawingml/2006/table">
            <a:tbl>
              <a:tblPr/>
              <a:tblGrid>
                <a:gridCol w="3278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2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Nein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Ja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2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de-DE" alt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de-DE" alt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Schultergelenk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Hüftgelenk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Ellenbogengelenk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Kniegelenk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Handgelenk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de-DE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Daumensattelgelenk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de-DE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Fingergelenk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de-DE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Oberes Sprunggelenk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de-DE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Großzehengrundgelenk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de-DE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1607" name="Picture 1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182" y="3429000"/>
            <a:ext cx="1147762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8" name="Picture 1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88233" y="5140007"/>
            <a:ext cx="187166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1" name="Picture 1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7" y="1662429"/>
            <a:ext cx="650875" cy="151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9" name="Picture 16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943" y="1651317"/>
            <a:ext cx="766763" cy="12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0" name="Picture 17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698" y="5166995"/>
            <a:ext cx="85725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3" name="Picture 17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087" y="3429000"/>
            <a:ext cx="7524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765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686448" y="480196"/>
            <a:ext cx="7772400" cy="981256"/>
          </a:xfrm>
        </p:spPr>
        <p:txBody>
          <a:bodyPr/>
          <a:lstStyle/>
          <a:p>
            <a:r>
              <a:rPr lang="de-DE" altLang="de-DE" dirty="0"/>
              <a:t>Aseptische Lockerung</a:t>
            </a:r>
            <a:br>
              <a:rPr lang="de-DE" altLang="de-DE" dirty="0"/>
            </a:br>
            <a:r>
              <a:rPr lang="de-DE" altLang="de-DE" sz="2800" dirty="0">
                <a:solidFill>
                  <a:schemeClr val="accent5"/>
                </a:solidFill>
              </a:rPr>
              <a:t>Hüftprothese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B705077-77A5-1220-9CDA-BD1D1F73FDE3}"/>
              </a:ext>
            </a:extLst>
          </p:cNvPr>
          <p:cNvGrpSpPr/>
          <p:nvPr/>
        </p:nvGrpSpPr>
        <p:grpSpPr>
          <a:xfrm>
            <a:off x="1924447" y="2024879"/>
            <a:ext cx="8343106" cy="4352925"/>
            <a:chOff x="1924447" y="2024879"/>
            <a:chExt cx="8343106" cy="4352925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>
              <a:grayscl/>
            </a:blip>
            <a:stretch>
              <a:fillRect/>
            </a:stretch>
          </p:blipFill>
          <p:spPr>
            <a:xfrm>
              <a:off x="8735616" y="2043373"/>
              <a:ext cx="1531937" cy="4315937"/>
            </a:xfrm>
            <a:prstGeom prst="rect">
              <a:avLst/>
            </a:prstGeom>
          </p:spPr>
        </p:pic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4447" y="2034404"/>
              <a:ext cx="1457325" cy="4333875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06219" y="2024879"/>
              <a:ext cx="1504950" cy="4352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564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617246"/>
            <a:ext cx="8229600" cy="576262"/>
          </a:xfrm>
        </p:spPr>
        <p:txBody>
          <a:bodyPr>
            <a:noAutofit/>
          </a:bodyPr>
          <a:lstStyle/>
          <a:p>
            <a:r>
              <a:rPr lang="de-DE" altLang="de-DE" dirty="0"/>
              <a:t>Problem Pfannenlockerung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6EA90E7-8417-4EFA-6E67-B4B8942A82C4}"/>
              </a:ext>
            </a:extLst>
          </p:cNvPr>
          <p:cNvGrpSpPr/>
          <p:nvPr/>
        </p:nvGrpSpPr>
        <p:grpSpPr>
          <a:xfrm>
            <a:off x="1518047" y="1808456"/>
            <a:ext cx="9155906" cy="4544219"/>
            <a:chOff x="1518047" y="1808456"/>
            <a:chExt cx="9155906" cy="4544219"/>
          </a:xfrm>
        </p:grpSpPr>
        <p:grpSp>
          <p:nvGrpSpPr>
            <p:cNvPr id="2" name="Gruppieren 1"/>
            <p:cNvGrpSpPr/>
            <p:nvPr/>
          </p:nvGrpSpPr>
          <p:grpSpPr>
            <a:xfrm>
              <a:off x="1518047" y="1830680"/>
              <a:ext cx="2016125" cy="4521995"/>
              <a:chOff x="900113" y="2051843"/>
              <a:chExt cx="2016125" cy="4521995"/>
            </a:xfrm>
          </p:grpSpPr>
          <p:pic>
            <p:nvPicPr>
              <p:cNvPr id="113675" name="Picture 11"/>
              <p:cNvPicPr>
                <a:picLocks noChangeAspect="1" noChangeArrowheads="1"/>
              </p:cNvPicPr>
              <p:nvPr/>
            </p:nvPicPr>
            <p:blipFill>
              <a:blip r:embed="rId2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8867" y="2051843"/>
                <a:ext cx="1478617" cy="42757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3676" name="Text Box 12"/>
              <p:cNvSpPr txBox="1">
                <a:spLocks noChangeArrowheads="1"/>
              </p:cNvSpPr>
              <p:nvPr/>
            </p:nvSpPr>
            <p:spPr bwMode="auto">
              <a:xfrm>
                <a:off x="900113" y="6237288"/>
                <a:ext cx="2016125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de-DE" sz="1600" dirty="0">
                    <a:solidFill>
                      <a:schemeClr val="accent5"/>
                    </a:solidFill>
                  </a:rPr>
                  <a:t>Schraubpfanne fest</a:t>
                </a:r>
              </a:p>
            </p:txBody>
          </p:sp>
        </p:grpSp>
        <p:grpSp>
          <p:nvGrpSpPr>
            <p:cNvPr id="3" name="Gruppieren 2"/>
            <p:cNvGrpSpPr/>
            <p:nvPr/>
          </p:nvGrpSpPr>
          <p:grpSpPr>
            <a:xfrm>
              <a:off x="5052219" y="1808456"/>
              <a:ext cx="2303462" cy="4544219"/>
              <a:chOff x="3563938" y="2029619"/>
              <a:chExt cx="2303462" cy="4544219"/>
            </a:xfrm>
          </p:grpSpPr>
          <p:pic>
            <p:nvPicPr>
              <p:cNvPr id="113672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2164" y="2029619"/>
                <a:ext cx="1227011" cy="42076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3677" name="Text Box 13"/>
              <p:cNvSpPr txBox="1">
                <a:spLocks noChangeArrowheads="1"/>
              </p:cNvSpPr>
              <p:nvPr/>
            </p:nvSpPr>
            <p:spPr bwMode="auto">
              <a:xfrm>
                <a:off x="3563938" y="6237288"/>
                <a:ext cx="2303462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de-DE" sz="1600" dirty="0">
                    <a:solidFill>
                      <a:schemeClr val="accent5"/>
                    </a:solidFill>
                  </a:rPr>
                  <a:t>Schraubpfanne locker</a:t>
                </a:r>
              </a:p>
            </p:txBody>
          </p:sp>
        </p:grpSp>
        <p:grpSp>
          <p:nvGrpSpPr>
            <p:cNvPr id="4" name="Gruppieren 3"/>
            <p:cNvGrpSpPr/>
            <p:nvPr/>
          </p:nvGrpSpPr>
          <p:grpSpPr>
            <a:xfrm>
              <a:off x="8873728" y="1821154"/>
              <a:ext cx="1800225" cy="4531520"/>
              <a:chOff x="6443663" y="2042318"/>
              <a:chExt cx="1800225" cy="4531520"/>
            </a:xfrm>
          </p:grpSpPr>
          <p:pic>
            <p:nvPicPr>
              <p:cNvPr id="113673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0359" y="2042318"/>
                <a:ext cx="1326833" cy="42138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3678" name="Text Box 14"/>
              <p:cNvSpPr txBox="1">
                <a:spLocks noChangeArrowheads="1"/>
              </p:cNvSpPr>
              <p:nvPr/>
            </p:nvSpPr>
            <p:spPr bwMode="auto">
              <a:xfrm>
                <a:off x="6443663" y="6237288"/>
                <a:ext cx="1800225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de-DE" sz="1600" dirty="0">
                    <a:solidFill>
                      <a:schemeClr val="accent5"/>
                    </a:solidFill>
                  </a:rPr>
                  <a:t>Pressfit-Pfanne 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3561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39556"/>
            <a:ext cx="8229600" cy="1143000"/>
          </a:xfrm>
        </p:spPr>
        <p:txBody>
          <a:bodyPr/>
          <a:lstStyle/>
          <a:p>
            <a:r>
              <a:rPr lang="de-DE" altLang="de-DE" dirty="0"/>
              <a:t>Hüft-TEP</a:t>
            </a:r>
            <a:br>
              <a:rPr lang="de-DE" altLang="de-DE" dirty="0"/>
            </a:br>
            <a:r>
              <a:rPr lang="de-DE" altLang="de-DE" sz="2800" dirty="0">
                <a:solidFill>
                  <a:schemeClr val="accent5"/>
                </a:solidFill>
              </a:rPr>
              <a:t>aseptische Lockerung, zementiert</a:t>
            </a:r>
          </a:p>
        </p:txBody>
      </p:sp>
      <p:graphicFrame>
        <p:nvGraphicFramePr>
          <p:cNvPr id="119929" name="Group 12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32566329"/>
              </p:ext>
            </p:extLst>
          </p:nvPr>
        </p:nvGraphicFramePr>
        <p:xfrm>
          <a:off x="2459831" y="2332401"/>
          <a:ext cx="7272337" cy="2760663"/>
        </p:xfrm>
        <a:graphic>
          <a:graphicData uri="http://schemas.openxmlformats.org/drawingml/2006/table">
            <a:tbl>
              <a:tblPr/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4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de-DE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Sensitivität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Spezifität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PPV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NPV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Interobserver</a:t>
                      </a:r>
                      <a:endParaRPr kumimoji="0" lang="de-DE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Kappa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Schaft</a:t>
                      </a:r>
                      <a:r>
                        <a:rPr kumimoji="0" lang="de-DE" altLang="de-DE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0,37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0,60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0,77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0,64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Pfanne</a:t>
                      </a:r>
                      <a:r>
                        <a:rPr kumimoji="0" lang="de-DE" altLang="de-DE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0,61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0,69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0,39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Schaft</a:t>
                      </a:r>
                      <a:r>
                        <a:rPr kumimoji="0" lang="de-DE" altLang="de-DE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(Metaanalyse)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0,78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de-DE" alt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de-DE" alt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de-DE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9868" name="Text Box 60"/>
          <p:cNvSpPr txBox="1">
            <a:spLocks noChangeArrowheads="1"/>
          </p:cNvSpPr>
          <p:nvPr/>
        </p:nvSpPr>
        <p:spPr bwMode="auto">
          <a:xfrm>
            <a:off x="286068" y="6095278"/>
            <a:ext cx="46799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200" baseline="30000" dirty="0">
                <a:solidFill>
                  <a:schemeClr val="accent5"/>
                </a:solidFill>
              </a:rPr>
              <a:t>1</a:t>
            </a:r>
            <a:r>
              <a:rPr lang="de-DE" altLang="de-DE" sz="1200" dirty="0">
                <a:solidFill>
                  <a:schemeClr val="accent5"/>
                </a:solidFill>
              </a:rPr>
              <a:t>Temmermann OP, et al. </a:t>
            </a:r>
            <a:r>
              <a:rPr lang="de-DE" altLang="de-DE" sz="1200" dirty="0" err="1">
                <a:solidFill>
                  <a:schemeClr val="accent5"/>
                </a:solidFill>
              </a:rPr>
              <a:t>Arch</a:t>
            </a:r>
            <a:r>
              <a:rPr lang="de-DE" altLang="de-DE" sz="1200" dirty="0">
                <a:solidFill>
                  <a:schemeClr val="accent5"/>
                </a:solidFill>
              </a:rPr>
              <a:t> </a:t>
            </a:r>
            <a:r>
              <a:rPr lang="de-DE" altLang="de-DE" sz="1200" dirty="0" err="1">
                <a:solidFill>
                  <a:schemeClr val="accent5"/>
                </a:solidFill>
              </a:rPr>
              <a:t>Orthop</a:t>
            </a:r>
            <a:r>
              <a:rPr lang="de-DE" altLang="de-DE" sz="1200" dirty="0">
                <a:solidFill>
                  <a:schemeClr val="accent5"/>
                </a:solidFill>
              </a:rPr>
              <a:t> Trauma </a:t>
            </a:r>
            <a:r>
              <a:rPr lang="de-DE" altLang="de-DE" sz="1200" dirty="0" err="1">
                <a:solidFill>
                  <a:schemeClr val="accent5"/>
                </a:solidFill>
              </a:rPr>
              <a:t>Surg</a:t>
            </a:r>
            <a:r>
              <a:rPr lang="de-DE" altLang="de-DE" sz="1200" dirty="0">
                <a:solidFill>
                  <a:schemeClr val="accent5"/>
                </a:solidFill>
              </a:rPr>
              <a:t> 2006:316-323</a:t>
            </a:r>
          </a:p>
          <a:p>
            <a:r>
              <a:rPr lang="de-DE" altLang="de-DE" sz="1200" baseline="30000" dirty="0">
                <a:solidFill>
                  <a:schemeClr val="accent5"/>
                </a:solidFill>
              </a:rPr>
              <a:t>2</a:t>
            </a:r>
            <a:r>
              <a:rPr lang="de-DE" altLang="de-DE" sz="1200" dirty="0">
                <a:solidFill>
                  <a:schemeClr val="accent5"/>
                </a:solidFill>
              </a:rPr>
              <a:t>Temmermann OP, et al. J </a:t>
            </a:r>
            <a:r>
              <a:rPr lang="de-DE" altLang="de-DE" sz="1200" dirty="0" err="1">
                <a:solidFill>
                  <a:schemeClr val="accent5"/>
                </a:solidFill>
              </a:rPr>
              <a:t>Bone</a:t>
            </a:r>
            <a:r>
              <a:rPr lang="de-DE" altLang="de-DE" sz="1200" dirty="0">
                <a:solidFill>
                  <a:schemeClr val="accent5"/>
                </a:solidFill>
              </a:rPr>
              <a:t> Joint </a:t>
            </a:r>
            <a:r>
              <a:rPr lang="de-DE" altLang="de-DE" sz="1200" dirty="0" err="1">
                <a:solidFill>
                  <a:schemeClr val="accent5"/>
                </a:solidFill>
              </a:rPr>
              <a:t>Surg</a:t>
            </a:r>
            <a:r>
              <a:rPr lang="de-DE" altLang="de-DE" sz="1200" dirty="0">
                <a:solidFill>
                  <a:schemeClr val="accent5"/>
                </a:solidFill>
              </a:rPr>
              <a:t> [Am] 2004:2456-2463</a:t>
            </a:r>
          </a:p>
          <a:p>
            <a:r>
              <a:rPr lang="de-DE" altLang="de-DE" sz="1200" baseline="30000" dirty="0">
                <a:solidFill>
                  <a:schemeClr val="accent5"/>
                </a:solidFill>
              </a:rPr>
              <a:t>3</a:t>
            </a:r>
            <a:r>
              <a:rPr lang="de-DE" altLang="de-DE" sz="1200" dirty="0">
                <a:solidFill>
                  <a:schemeClr val="accent5"/>
                </a:solidFill>
              </a:rPr>
              <a:t>Temmermann OP, et al. J </a:t>
            </a:r>
            <a:r>
              <a:rPr lang="de-DE" altLang="de-DE" sz="1200" dirty="0" err="1">
                <a:solidFill>
                  <a:schemeClr val="accent5"/>
                </a:solidFill>
              </a:rPr>
              <a:t>Bone</a:t>
            </a:r>
            <a:r>
              <a:rPr lang="de-DE" altLang="de-DE" sz="1200" dirty="0">
                <a:solidFill>
                  <a:schemeClr val="accent5"/>
                </a:solidFill>
              </a:rPr>
              <a:t> Joint </a:t>
            </a:r>
            <a:r>
              <a:rPr lang="de-DE" altLang="de-DE" sz="1200" dirty="0" err="1">
                <a:solidFill>
                  <a:schemeClr val="accent5"/>
                </a:solidFill>
              </a:rPr>
              <a:t>Surg</a:t>
            </a:r>
            <a:r>
              <a:rPr lang="de-DE" altLang="de-DE" sz="1200" dirty="0">
                <a:solidFill>
                  <a:schemeClr val="accent5"/>
                </a:solidFill>
              </a:rPr>
              <a:t> [</a:t>
            </a:r>
            <a:r>
              <a:rPr lang="de-DE" altLang="de-DE" sz="1200" dirty="0" err="1">
                <a:solidFill>
                  <a:schemeClr val="accent5"/>
                </a:solidFill>
              </a:rPr>
              <a:t>Br</a:t>
            </a:r>
            <a:r>
              <a:rPr lang="de-DE" altLang="de-DE" sz="1200" dirty="0">
                <a:solidFill>
                  <a:schemeClr val="accent5"/>
                </a:solidFill>
              </a:rPr>
              <a:t>] 2005:781-785</a:t>
            </a:r>
          </a:p>
        </p:txBody>
      </p:sp>
    </p:spTree>
    <p:extLst>
      <p:ext uri="{BB962C8B-B14F-4D97-AF65-F5344CB8AC3E}">
        <p14:creationId xmlns:p14="http://schemas.microsoft.com/office/powerpoint/2010/main" val="2050321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71500"/>
            <a:ext cx="8229600" cy="1143000"/>
          </a:xfrm>
        </p:spPr>
        <p:txBody>
          <a:bodyPr/>
          <a:lstStyle/>
          <a:p>
            <a:r>
              <a:rPr lang="de-DE" altLang="de-DE" dirty="0"/>
              <a:t>Hüft-TEP</a:t>
            </a:r>
            <a:br>
              <a:rPr lang="de-DE" altLang="de-DE" dirty="0"/>
            </a:br>
            <a:r>
              <a:rPr lang="de-DE" altLang="de-DE" sz="2800" dirty="0">
                <a:solidFill>
                  <a:schemeClr val="accent5"/>
                </a:solidFill>
              </a:rPr>
              <a:t>aseptische Lockerung, zementfrei</a:t>
            </a:r>
          </a:p>
        </p:txBody>
      </p:sp>
      <p:graphicFrame>
        <p:nvGraphicFramePr>
          <p:cNvPr id="129067" name="Group 4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97488637"/>
              </p:ext>
            </p:extLst>
          </p:nvPr>
        </p:nvGraphicFramePr>
        <p:xfrm>
          <a:off x="2459831" y="2533808"/>
          <a:ext cx="7272337" cy="2087563"/>
        </p:xfrm>
        <a:graphic>
          <a:graphicData uri="http://schemas.openxmlformats.org/drawingml/2006/table">
            <a:tbl>
              <a:tblPr/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4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de-DE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Sensitivität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Spezifität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PPV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NPV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Interobserver</a:t>
                      </a:r>
                      <a:endParaRPr kumimoji="0" lang="de-DE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Kappa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Schaft</a:t>
                      </a:r>
                      <a:r>
                        <a:rPr kumimoji="0" lang="de-DE" altLang="de-DE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0,68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0,33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0,93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0,68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Pfanne</a:t>
                      </a:r>
                      <a:r>
                        <a:rPr kumimoji="0" lang="de-DE" altLang="de-DE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0,78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0,70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0,53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9066" name="Text Box 42"/>
          <p:cNvSpPr txBox="1">
            <a:spLocks noChangeArrowheads="1"/>
          </p:cNvSpPr>
          <p:nvPr/>
        </p:nvSpPr>
        <p:spPr bwMode="auto">
          <a:xfrm>
            <a:off x="297498" y="6157278"/>
            <a:ext cx="467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200" baseline="30000" dirty="0">
                <a:solidFill>
                  <a:schemeClr val="accent5"/>
                </a:solidFill>
              </a:rPr>
              <a:t>1</a:t>
            </a:r>
            <a:r>
              <a:rPr lang="de-DE" altLang="de-DE" sz="1200" dirty="0">
                <a:solidFill>
                  <a:schemeClr val="accent5"/>
                </a:solidFill>
              </a:rPr>
              <a:t>Temmermann OP, et al. </a:t>
            </a:r>
            <a:r>
              <a:rPr lang="de-DE" altLang="de-DE" sz="1200" dirty="0" err="1">
                <a:solidFill>
                  <a:schemeClr val="accent5"/>
                </a:solidFill>
              </a:rPr>
              <a:t>Arch</a:t>
            </a:r>
            <a:r>
              <a:rPr lang="de-DE" altLang="de-DE" sz="1200" dirty="0">
                <a:solidFill>
                  <a:schemeClr val="accent5"/>
                </a:solidFill>
              </a:rPr>
              <a:t> </a:t>
            </a:r>
            <a:r>
              <a:rPr lang="de-DE" altLang="de-DE" sz="1200" dirty="0" err="1">
                <a:solidFill>
                  <a:schemeClr val="accent5"/>
                </a:solidFill>
              </a:rPr>
              <a:t>Orthop</a:t>
            </a:r>
            <a:r>
              <a:rPr lang="de-DE" altLang="de-DE" sz="1200" dirty="0">
                <a:solidFill>
                  <a:schemeClr val="accent5"/>
                </a:solidFill>
              </a:rPr>
              <a:t> Trauma </a:t>
            </a:r>
            <a:r>
              <a:rPr lang="de-DE" altLang="de-DE" sz="1200" dirty="0" err="1">
                <a:solidFill>
                  <a:schemeClr val="accent5"/>
                </a:solidFill>
              </a:rPr>
              <a:t>Surg</a:t>
            </a:r>
            <a:r>
              <a:rPr lang="de-DE" altLang="de-DE" sz="1200" dirty="0">
                <a:solidFill>
                  <a:schemeClr val="accent5"/>
                </a:solidFill>
              </a:rPr>
              <a:t> 2006:316-323</a:t>
            </a:r>
          </a:p>
          <a:p>
            <a:r>
              <a:rPr lang="de-DE" altLang="de-DE" sz="1200" baseline="30000" dirty="0">
                <a:solidFill>
                  <a:schemeClr val="accent5"/>
                </a:solidFill>
              </a:rPr>
              <a:t>2</a:t>
            </a:r>
            <a:r>
              <a:rPr lang="de-DE" altLang="de-DE" sz="1200" dirty="0">
                <a:solidFill>
                  <a:schemeClr val="accent5"/>
                </a:solidFill>
              </a:rPr>
              <a:t>Temmermann OP, et al. J </a:t>
            </a:r>
            <a:r>
              <a:rPr lang="de-DE" altLang="de-DE" sz="1200" dirty="0" err="1">
                <a:solidFill>
                  <a:schemeClr val="accent5"/>
                </a:solidFill>
              </a:rPr>
              <a:t>Bone</a:t>
            </a:r>
            <a:r>
              <a:rPr lang="de-DE" altLang="de-DE" sz="1200" dirty="0">
                <a:solidFill>
                  <a:schemeClr val="accent5"/>
                </a:solidFill>
              </a:rPr>
              <a:t> Joint </a:t>
            </a:r>
            <a:r>
              <a:rPr lang="de-DE" altLang="de-DE" sz="1200" dirty="0" err="1">
                <a:solidFill>
                  <a:schemeClr val="accent5"/>
                </a:solidFill>
              </a:rPr>
              <a:t>Surg</a:t>
            </a:r>
            <a:r>
              <a:rPr lang="de-DE" altLang="de-DE" sz="1200" dirty="0">
                <a:solidFill>
                  <a:schemeClr val="accent5"/>
                </a:solidFill>
              </a:rPr>
              <a:t> [Am] 2004:2456-2463</a:t>
            </a:r>
          </a:p>
        </p:txBody>
      </p:sp>
    </p:spTree>
    <p:extLst>
      <p:ext uri="{BB962C8B-B14F-4D97-AF65-F5344CB8AC3E}">
        <p14:creationId xmlns:p14="http://schemas.microsoft.com/office/powerpoint/2010/main" val="1709842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88106"/>
            <a:ext cx="8229600" cy="965201"/>
          </a:xfrm>
        </p:spPr>
        <p:txBody>
          <a:bodyPr>
            <a:normAutofit fontScale="90000"/>
          </a:bodyPr>
          <a:lstStyle/>
          <a:p>
            <a:r>
              <a:rPr lang="de-DE" altLang="de-DE" sz="4000" dirty="0"/>
              <a:t>Knie-TEP</a:t>
            </a:r>
            <a:br>
              <a:rPr lang="de-DE" altLang="de-DE" dirty="0"/>
            </a:br>
            <a:r>
              <a:rPr lang="de-DE" altLang="de-DE" sz="3100" dirty="0">
                <a:solidFill>
                  <a:schemeClr val="accent5"/>
                </a:solidFill>
              </a:rPr>
              <a:t>aseptische Lockerung</a:t>
            </a:r>
          </a:p>
        </p:txBody>
      </p:sp>
      <p:sp>
        <p:nvSpPr>
          <p:cNvPr id="9831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7315285" y="5277172"/>
            <a:ext cx="2879725" cy="792163"/>
          </a:xfrm>
        </p:spPr>
        <p:txBody>
          <a:bodyPr/>
          <a:lstStyle/>
          <a:p>
            <a:r>
              <a:rPr lang="de-DE" altLang="de-DE" sz="2000" dirty="0">
                <a:solidFill>
                  <a:srgbClr val="0070C0"/>
                </a:solidFill>
              </a:rPr>
              <a:t>Sensitivität:    0,76</a:t>
            </a:r>
          </a:p>
          <a:p>
            <a:r>
              <a:rPr lang="de-DE" altLang="de-DE" sz="2000" dirty="0">
                <a:solidFill>
                  <a:srgbClr val="0070C0"/>
                </a:solidFill>
              </a:rPr>
              <a:t>Spezifität:       0,83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0F2478F-CBD4-6D55-DF78-FDCEAE1B2FD6}"/>
              </a:ext>
            </a:extLst>
          </p:cNvPr>
          <p:cNvGrpSpPr/>
          <p:nvPr/>
        </p:nvGrpSpPr>
        <p:grpSpPr>
          <a:xfrm>
            <a:off x="1289135" y="2098679"/>
            <a:ext cx="9613730" cy="2660641"/>
            <a:chOff x="1289135" y="2511441"/>
            <a:chExt cx="9613730" cy="2660641"/>
          </a:xfrm>
        </p:grpSpPr>
        <p:grpSp>
          <p:nvGrpSpPr>
            <p:cNvPr id="2" name="Gruppieren 1"/>
            <p:cNvGrpSpPr/>
            <p:nvPr/>
          </p:nvGrpSpPr>
          <p:grpSpPr>
            <a:xfrm>
              <a:off x="1289135" y="2525729"/>
              <a:ext cx="2400300" cy="2632064"/>
              <a:chOff x="503238" y="2805125"/>
              <a:chExt cx="2400300" cy="2632064"/>
            </a:xfrm>
          </p:grpSpPr>
          <p:pic>
            <p:nvPicPr>
              <p:cNvPr id="98309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238" y="2805125"/>
                <a:ext cx="2400300" cy="2157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8311" name="Text Box 7"/>
              <p:cNvSpPr txBox="1">
                <a:spLocks noChangeArrowheads="1"/>
              </p:cNvSpPr>
              <p:nvPr/>
            </p:nvSpPr>
            <p:spPr bwMode="auto">
              <a:xfrm>
                <a:off x="1271588" y="5100639"/>
                <a:ext cx="86360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de-DE" sz="1600" dirty="0">
                    <a:solidFill>
                      <a:schemeClr val="accent5"/>
                    </a:solidFill>
                  </a:rPr>
                  <a:t>fest</a:t>
                </a:r>
              </a:p>
            </p:txBody>
          </p:sp>
        </p:grpSp>
        <p:grpSp>
          <p:nvGrpSpPr>
            <p:cNvPr id="3" name="Gruppieren 2"/>
            <p:cNvGrpSpPr/>
            <p:nvPr/>
          </p:nvGrpSpPr>
          <p:grpSpPr>
            <a:xfrm>
              <a:off x="4978570" y="2511441"/>
              <a:ext cx="2221611" cy="2660641"/>
              <a:chOff x="3430673" y="2790836"/>
              <a:chExt cx="2221611" cy="2660641"/>
            </a:xfrm>
          </p:grpSpPr>
          <p:pic>
            <p:nvPicPr>
              <p:cNvPr id="98308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0673" y="2790836"/>
                <a:ext cx="2221611" cy="21762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8312" name="Text Box 8"/>
              <p:cNvSpPr txBox="1">
                <a:spLocks noChangeArrowheads="1"/>
              </p:cNvSpPr>
              <p:nvPr/>
            </p:nvSpPr>
            <p:spPr bwMode="auto">
              <a:xfrm>
                <a:off x="3965216" y="5084764"/>
                <a:ext cx="1152525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de-DE" dirty="0">
                    <a:solidFill>
                      <a:schemeClr val="accent5"/>
                    </a:solidFill>
                  </a:rPr>
                  <a:t>locker</a:t>
                </a:r>
              </a:p>
            </p:txBody>
          </p:sp>
        </p:grpSp>
        <p:grpSp>
          <p:nvGrpSpPr>
            <p:cNvPr id="4" name="Gruppieren 3"/>
            <p:cNvGrpSpPr/>
            <p:nvPr/>
          </p:nvGrpSpPr>
          <p:grpSpPr>
            <a:xfrm>
              <a:off x="8489316" y="2520965"/>
              <a:ext cx="2413549" cy="2635240"/>
              <a:chOff x="6179419" y="2800361"/>
              <a:chExt cx="2413549" cy="2635240"/>
            </a:xfrm>
          </p:grpSpPr>
          <p:pic>
            <p:nvPicPr>
              <p:cNvPr id="9831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9419" y="2800361"/>
                <a:ext cx="2413549" cy="21480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8313" name="Text Box 9"/>
              <p:cNvSpPr txBox="1">
                <a:spLocks noChangeArrowheads="1"/>
              </p:cNvSpPr>
              <p:nvPr/>
            </p:nvSpPr>
            <p:spPr bwMode="auto">
              <a:xfrm>
                <a:off x="6594031" y="5099051"/>
                <a:ext cx="1584325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de-DE" sz="1600" dirty="0">
                    <a:solidFill>
                      <a:schemeClr val="accent5"/>
                    </a:solidFill>
                  </a:rPr>
                  <a:t>????</a:t>
                </a:r>
              </a:p>
            </p:txBody>
          </p:sp>
        </p:grpSp>
      </p:grp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2057485" y="5504184"/>
            <a:ext cx="4752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dirty="0"/>
              <a:t>Visuell; Goldstandard: intraoperativer Befund</a:t>
            </a:r>
          </a:p>
        </p:txBody>
      </p:sp>
      <p:sp>
        <p:nvSpPr>
          <p:cNvPr id="98317" name="Rectangle 13"/>
          <p:cNvSpPr>
            <a:spLocks noChangeArrowheads="1"/>
          </p:cNvSpPr>
          <p:nvPr/>
        </p:nvSpPr>
        <p:spPr bwMode="auto">
          <a:xfrm>
            <a:off x="232410" y="6369894"/>
            <a:ext cx="3816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200" dirty="0">
                <a:solidFill>
                  <a:schemeClr val="accent5"/>
                </a:solidFill>
              </a:rPr>
              <a:t>Claassen L, et al. </a:t>
            </a:r>
            <a:r>
              <a:rPr lang="de-DE" altLang="de-DE" sz="1200" dirty="0" err="1">
                <a:solidFill>
                  <a:schemeClr val="accent5"/>
                </a:solidFill>
              </a:rPr>
              <a:t>Technol</a:t>
            </a:r>
            <a:r>
              <a:rPr lang="de-DE" altLang="de-DE" sz="1200" dirty="0">
                <a:solidFill>
                  <a:schemeClr val="accent5"/>
                </a:solidFill>
              </a:rPr>
              <a:t> </a:t>
            </a:r>
            <a:r>
              <a:rPr lang="de-DE" altLang="de-DE" sz="1200" dirty="0" err="1">
                <a:solidFill>
                  <a:schemeClr val="accent5"/>
                </a:solidFill>
              </a:rPr>
              <a:t>Health</a:t>
            </a:r>
            <a:r>
              <a:rPr lang="de-DE" altLang="de-DE" sz="1200" dirty="0">
                <a:solidFill>
                  <a:schemeClr val="accent5"/>
                </a:solidFill>
              </a:rPr>
              <a:t> Care 2014:767-773</a:t>
            </a:r>
          </a:p>
        </p:txBody>
      </p:sp>
    </p:spTree>
    <p:extLst>
      <p:ext uri="{BB962C8B-B14F-4D97-AF65-F5344CB8AC3E}">
        <p14:creationId xmlns:p14="http://schemas.microsoft.com/office/powerpoint/2010/main" val="724478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14395"/>
            <a:ext cx="7772400" cy="943202"/>
          </a:xfrm>
        </p:spPr>
        <p:txBody>
          <a:bodyPr>
            <a:normAutofit fontScale="90000"/>
          </a:bodyPr>
          <a:lstStyle/>
          <a:p>
            <a:r>
              <a:rPr lang="de-DE" altLang="de-DE" sz="4000" dirty="0"/>
              <a:t>Knie-TEP</a:t>
            </a:r>
            <a:br>
              <a:rPr lang="de-DE" altLang="de-DE" sz="3200" dirty="0"/>
            </a:br>
            <a:r>
              <a:rPr lang="de-DE" altLang="de-DE" sz="3100" dirty="0">
                <a:solidFill>
                  <a:schemeClr val="accent5"/>
                </a:solidFill>
              </a:rPr>
              <a:t>aseptische Lockerung, Quantifizierung</a:t>
            </a:r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60" y="2044383"/>
            <a:ext cx="6050280" cy="408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170737"/>
      </p:ext>
    </p:extLst>
  </p:cSld>
  <p:clrMapOvr>
    <a:masterClrMapping/>
  </p:clrMapOvr>
</p:sld>
</file>

<file path=ppt/theme/theme1.xml><?xml version="1.0" encoding="utf-8"?>
<a:theme xmlns:a="http://schemas.openxmlformats.org/drawingml/2006/main" name="Klett_blan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ett_blanco" id="{BBD6DC1B-A77A-4D1B-B09B-9D07B43E1E7B}" vid="{626221DF-9F8B-446E-85F5-44E9F8F34F4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Klett_blanco</Template>
  <TotalTime>0</TotalTime>
  <Words>558</Words>
  <Application>Microsoft Office PowerPoint</Application>
  <PresentationFormat>Breitbild</PresentationFormat>
  <Paragraphs>177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Times New Roman</vt:lpstr>
      <vt:lpstr>Wingdings</vt:lpstr>
      <vt:lpstr>Klett_blanco</vt:lpstr>
      <vt:lpstr>Nuklearmedizinische Prothesendiagnostik „althergebracht“</vt:lpstr>
      <vt:lpstr>Mögliche Schmerzursachen</vt:lpstr>
      <vt:lpstr>Studiendaten Prothesenlockerung</vt:lpstr>
      <vt:lpstr>Aseptische Lockerung Hüftprothese</vt:lpstr>
      <vt:lpstr>Problem Pfannenlockerung</vt:lpstr>
      <vt:lpstr>Hüft-TEP aseptische Lockerung, zementiert</vt:lpstr>
      <vt:lpstr>Hüft-TEP aseptische Lockerung, zementfrei</vt:lpstr>
      <vt:lpstr>Knie-TEP aseptische Lockerung</vt:lpstr>
      <vt:lpstr>Knie-TEP aseptische Lockerung, Quantifizierung</vt:lpstr>
      <vt:lpstr>Knie-TEP, zementiert Quantifizierung</vt:lpstr>
      <vt:lpstr>Mediale Schlittenprothese</vt:lpstr>
      <vt:lpstr>? Kombination mit Röntgenbild ? Beschwerden linke Hüfte</vt:lpstr>
      <vt:lpstr>PowerPoint-Präsentation</vt:lpstr>
      <vt:lpstr>Septische Prothesenlockerung Skelettszintigraphie</vt:lpstr>
      <vt:lpstr>Septische Lockerung Antigranulozytenszintigraphie</vt:lpstr>
      <vt:lpstr>Antigranulozytenszintigraphie Hüft-TEP</vt:lpstr>
      <vt:lpstr>Antigranulozytenszintigraphie Hüft-TEP, Stufendiagnostik</vt:lpstr>
      <vt:lpstr>Septische Lockerung Knie-TEP, Metaanalyse</vt:lpstr>
      <vt:lpstr>Periprothetische Ursache</vt:lpstr>
      <vt:lpstr>Übertragener Schmerz</vt:lpstr>
      <vt:lpstr>Zusammenfassung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Prof. Dr. Rigobert Klett</dc:creator>
  <cp:lastModifiedBy>Prof. Dr. Rigobert Klett</cp:lastModifiedBy>
  <cp:revision>50</cp:revision>
  <dcterms:created xsi:type="dcterms:W3CDTF">2023-09-11T11:50:10Z</dcterms:created>
  <dcterms:modified xsi:type="dcterms:W3CDTF">2023-09-14T07:49:30Z</dcterms:modified>
</cp:coreProperties>
</file>