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1pPr>
    <a:lvl2pPr marL="0" marR="0" indent="4572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2pPr>
    <a:lvl3pPr marL="0" marR="0" indent="9144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3pPr>
    <a:lvl4pPr marL="0" marR="0" indent="13716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4pPr>
    <a:lvl5pPr marL="0" marR="0" indent="18288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5pPr>
    <a:lvl6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6pPr>
    <a:lvl7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7pPr>
    <a:lvl8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8pPr>
    <a:lvl9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463C"/>
        </a:fontRef>
        <a:srgbClr val="00463C"/>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2"/>
          </a:solidFill>
        </a:fill>
      </a:tcStyle>
    </a:wholeTbl>
    <a:band2H>
      <a:tcTxStyle b="def" i="def"/>
      <a:tcStyle>
        <a:tcBdr/>
        <a:fill>
          <a:solidFill>
            <a:schemeClr val="accent1">
              <a:lumOff val="1335"/>
            </a:schemeClr>
          </a:solidFill>
        </a:fill>
      </a:tcStyle>
    </a:band2H>
    <a:firstCol>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2"/>
          </a:solidFill>
        </a:fill>
      </a:tcStyle>
    </a:firstCol>
    <a:la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508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2"/>
          </a:solidFill>
        </a:fill>
      </a:tcStyle>
    </a:lastRow>
    <a:fir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508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2"/>
          </a:solidFill>
        </a:fill>
      </a:tcStyle>
    </a:firstRow>
  </a:tblStyle>
  <a:tblStyle styleId="{C7B018BB-80A7-4F77-B60F-C8B233D01FF8}" styleName="">
    <a:tblBg/>
    <a:wholeTbl>
      <a:tcTxStyle b="off" i="off">
        <a:fontRef idx="minor">
          <a:srgbClr val="00463C"/>
        </a:fontRef>
        <a:srgbClr val="00463C"/>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3"/>
          </a:solidFill>
        </a:fill>
      </a:tcStyle>
    </a:firstCol>
    <a:la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508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3"/>
          </a:solidFill>
        </a:fill>
      </a:tcStyle>
    </a:lastRow>
    <a:fir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508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3"/>
          </a:solidFill>
        </a:fill>
      </a:tcStyle>
    </a:firstRow>
  </a:tblStyle>
  <a:tblStyle styleId="{EEE7283C-3CF3-47DC-8721-378D4A62B228}" styleName="">
    <a:tblBg/>
    <a:wholeTbl>
      <a:tcTxStyle b="off" i="off">
        <a:fontRef idx="minor">
          <a:srgbClr val="00463C"/>
        </a:fontRef>
        <a:srgbClr val="00463C"/>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6"/>
          </a:solidFill>
        </a:fill>
      </a:tcStyle>
    </a:firstCol>
    <a:la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508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6"/>
          </a:solidFill>
        </a:fill>
      </a:tcStyle>
    </a:lastRow>
    <a:fir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508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chemeClr val="accent6"/>
          </a:solidFill>
        </a:fill>
      </a:tcStyle>
    </a:firstRow>
  </a:tblStyle>
  <a:tblStyle styleId="{CF821DB8-F4EB-4A41-A1BA-3FCAFE7338EE}" styleName="">
    <a:tblBg/>
    <a:wholeTbl>
      <a:tcTxStyle b="off" i="off">
        <a:fontRef idx="minor">
          <a:srgbClr val="00463C"/>
        </a:fontRef>
        <a:srgbClr val="00463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8E7"/>
          </a:solidFill>
        </a:fill>
      </a:tcStyle>
    </a:wholeTbl>
    <a:band2H>
      <a:tcTxStyle b="def" i="def"/>
      <a:tcStyle>
        <a:tcBdr/>
        <a:fill>
          <a:solidFill>
            <a:srgbClr val="FFFF99"/>
          </a:solidFill>
        </a:fill>
      </a:tcStyle>
    </a:band2H>
    <a:firstCol>
      <a:tcTxStyle b="on" i="off">
        <a:fontRef idx="minor">
          <a:srgbClr val="FFFF99"/>
        </a:fontRef>
        <a:srgbClr val="FFFF9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n" i="off">
        <a:fontRef idx="minor">
          <a:srgbClr val="00463C"/>
        </a:fontRef>
        <a:srgbClr val="00463C"/>
      </a:tcTxStyle>
      <a:tcStyle>
        <a:tcBdr>
          <a:left>
            <a:ln w="12700" cap="flat">
              <a:noFill/>
              <a:miter lim="400000"/>
            </a:ln>
          </a:left>
          <a:right>
            <a:ln w="12700" cap="flat">
              <a:noFill/>
              <a:miter lim="400000"/>
            </a:ln>
          </a:right>
          <a:top>
            <a:ln w="63500" cap="flat">
              <a:solidFill>
                <a:srgbClr val="00463C"/>
              </a:solidFill>
              <a:prstDash val="solid"/>
              <a:round/>
            </a:ln>
          </a:top>
          <a:bottom>
            <a:ln w="25400" cap="flat">
              <a:solidFill>
                <a:srgbClr val="00463C"/>
              </a:solidFill>
              <a:prstDash val="solid"/>
              <a:round/>
            </a:ln>
          </a:bottom>
          <a:insideH>
            <a:ln w="12700" cap="flat">
              <a:noFill/>
              <a:miter lim="400000"/>
            </a:ln>
          </a:insideH>
          <a:insideV>
            <a:ln w="12700" cap="flat">
              <a:noFill/>
              <a:miter lim="400000"/>
            </a:ln>
          </a:insideV>
        </a:tcBdr>
        <a:fill>
          <a:solidFill>
            <a:srgbClr val="FFFF99"/>
          </a:solidFill>
        </a:fill>
      </a:tcStyle>
    </a:lastRow>
    <a:firstRow>
      <a:tcTxStyle b="on" i="off">
        <a:fontRef idx="minor">
          <a:srgbClr val="FFFF99"/>
        </a:fontRef>
        <a:srgbClr val="FFFF99"/>
      </a:tcTxStyle>
      <a:tcStyle>
        <a:tcBdr>
          <a:left>
            <a:ln w="12700" cap="flat">
              <a:noFill/>
              <a:miter lim="400000"/>
            </a:ln>
          </a:left>
          <a:right>
            <a:ln w="12700" cap="flat">
              <a:noFill/>
              <a:miter lim="400000"/>
            </a:ln>
          </a:right>
          <a:top>
            <a:ln w="25400" cap="flat">
              <a:solidFill>
                <a:srgbClr val="00463C"/>
              </a:solidFill>
              <a:prstDash val="solid"/>
              <a:round/>
            </a:ln>
          </a:top>
          <a:bottom>
            <a:ln w="25400" cap="flat">
              <a:solidFill>
                <a:srgbClr val="00463C"/>
              </a:solidFill>
              <a:prstDash val="solid"/>
              <a:round/>
            </a:ln>
          </a:bottom>
          <a:insideH>
            <a:ln w="12700" cap="flat">
              <a:noFill/>
              <a:miter lim="400000"/>
            </a:ln>
          </a:insideH>
          <a:insideV>
            <a:ln w="12700" cap="flat">
              <a:noFill/>
              <a:miter lim="400000"/>
            </a:ln>
          </a:insideV>
        </a:tcBdr>
        <a:fill>
          <a:solidFill>
            <a:schemeClr val="accent2"/>
          </a:solidFill>
        </a:fill>
      </a:tcStyle>
    </a:firstRow>
  </a:tblStyle>
  <a:tblStyle styleId="{33BA23B1-9221-436E-865A-0063620EA4FD}" styleName="">
    <a:tblBg/>
    <a:wholeTbl>
      <a:tcTxStyle b="off" i="off">
        <a:fontRef idx="minor">
          <a:srgbClr val="00463C"/>
        </a:fontRef>
        <a:srgbClr val="00463C"/>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CACECD"/>
          </a:solidFill>
        </a:fill>
      </a:tcStyle>
    </a:wholeTbl>
    <a:band2H>
      <a:tcTxStyle b="def" i="def"/>
      <a:tcStyle>
        <a:tcBdr/>
        <a:fill>
          <a:solidFill>
            <a:srgbClr val="E6E8E7"/>
          </a:solidFill>
        </a:fill>
      </a:tcStyle>
    </a:band2H>
    <a:firstCol>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00463C"/>
          </a:solidFill>
        </a:fill>
      </a:tcStyle>
    </a:firstCol>
    <a:la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508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00463C"/>
          </a:solidFill>
        </a:fill>
      </a:tcStyle>
    </a:lastRow>
    <a:fir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508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00463C"/>
          </a:solidFill>
        </a:fill>
      </a:tcStyle>
    </a:firstRow>
  </a:tblStyle>
  <a:tblStyle styleId="{2708684C-4D16-4618-839F-0558EEFCDFE6}" styleName="">
    <a:tblBg/>
    <a:wholeTbl>
      <a:tcTxStyle b="off"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FFFF99">
              <a:alpha val="20000"/>
            </a:srgbClr>
          </a:solidFill>
        </a:fill>
      </a:tcStyle>
    </a:wholeTbl>
    <a:band2H>
      <a:tcTxStyle b="def" i="def"/>
      <a:tcStyle>
        <a:tcBdr/>
        <a:fill>
          <a:solidFill>
            <a:srgbClr val="FFFFFF"/>
          </a:solidFill>
        </a:fill>
      </a:tcStyle>
    </a:band2H>
    <a:firstCol>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solidFill>
            <a:srgbClr val="FFFF99">
              <a:alpha val="20000"/>
            </a:srgbClr>
          </a:solidFill>
        </a:fill>
      </a:tcStyle>
    </a:firstCol>
    <a:la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63500" cap="flat">
              <a:solidFill>
                <a:srgbClr val="FFFF99"/>
              </a:solidFill>
              <a:prstDash val="solid"/>
              <a:round/>
            </a:ln>
          </a:top>
          <a:bottom>
            <a:ln w="127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noFill/>
        </a:fill>
      </a:tcStyle>
    </a:lastRow>
    <a:firstRow>
      <a:tcTxStyle b="on" i="off">
        <a:fontRef idx="minor">
          <a:srgbClr val="FFFF99"/>
        </a:fontRef>
        <a:srgbClr val="FFFF99"/>
      </a:tcTxStyle>
      <a:tcStyle>
        <a:tcBdr>
          <a:left>
            <a:ln w="12700" cap="flat">
              <a:solidFill>
                <a:srgbClr val="FFFF99"/>
              </a:solidFill>
              <a:prstDash val="solid"/>
              <a:round/>
            </a:ln>
          </a:left>
          <a:right>
            <a:ln w="12700" cap="flat">
              <a:solidFill>
                <a:srgbClr val="FFFF99"/>
              </a:solidFill>
              <a:prstDash val="solid"/>
              <a:round/>
            </a:ln>
          </a:right>
          <a:top>
            <a:ln w="12700" cap="flat">
              <a:solidFill>
                <a:srgbClr val="FFFF99"/>
              </a:solidFill>
              <a:prstDash val="solid"/>
              <a:round/>
            </a:ln>
          </a:top>
          <a:bottom>
            <a:ln w="25400" cap="flat">
              <a:solidFill>
                <a:srgbClr val="FFFF99"/>
              </a:solidFill>
              <a:prstDash val="solid"/>
              <a:round/>
            </a:ln>
          </a:bottom>
          <a:insideH>
            <a:ln w="12700" cap="flat">
              <a:solidFill>
                <a:srgbClr val="FFFF99"/>
              </a:solidFill>
              <a:prstDash val="solid"/>
              <a:round/>
            </a:ln>
          </a:insideH>
          <a:insideV>
            <a:ln w="12700" cap="flat">
              <a:solidFill>
                <a:srgbClr val="FFFF99"/>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 name="Shape 24"/>
          <p:cNvSpPr/>
          <p:nvPr>
            <p:ph type="sldImg"/>
          </p:nvPr>
        </p:nvSpPr>
        <p:spPr>
          <a:xfrm>
            <a:off x="1143000" y="685800"/>
            <a:ext cx="4572000" cy="3429000"/>
          </a:xfrm>
          <a:prstGeom prst="rect">
            <a:avLst/>
          </a:prstGeom>
        </p:spPr>
        <p:txBody>
          <a:bodyPr/>
          <a:lstStyle/>
          <a:p>
            <a:pPr/>
          </a:p>
        </p:txBody>
      </p:sp>
      <p:sp>
        <p:nvSpPr>
          <p:cNvPr id="25" name="Shape 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300480" latinLnBrk="0">
      <a:spcBef>
        <a:spcPts val="600"/>
      </a:spcBef>
      <a:defRPr sz="1600">
        <a:latin typeface="+mn-lt"/>
        <a:ea typeface="+mn-ea"/>
        <a:cs typeface="+mn-cs"/>
        <a:sym typeface="Times New Roman"/>
      </a:defRPr>
    </a:lvl1pPr>
    <a:lvl2pPr indent="228600" defTabSz="1300480" latinLnBrk="0">
      <a:spcBef>
        <a:spcPts val="600"/>
      </a:spcBef>
      <a:defRPr sz="1600">
        <a:latin typeface="+mn-lt"/>
        <a:ea typeface="+mn-ea"/>
        <a:cs typeface="+mn-cs"/>
        <a:sym typeface="Times New Roman"/>
      </a:defRPr>
    </a:lvl2pPr>
    <a:lvl3pPr indent="457200" defTabSz="1300480" latinLnBrk="0">
      <a:spcBef>
        <a:spcPts val="600"/>
      </a:spcBef>
      <a:defRPr sz="1600">
        <a:latin typeface="+mn-lt"/>
        <a:ea typeface="+mn-ea"/>
        <a:cs typeface="+mn-cs"/>
        <a:sym typeface="Times New Roman"/>
      </a:defRPr>
    </a:lvl3pPr>
    <a:lvl4pPr indent="685800" defTabSz="1300480" latinLnBrk="0">
      <a:spcBef>
        <a:spcPts val="600"/>
      </a:spcBef>
      <a:defRPr sz="1600">
        <a:latin typeface="+mn-lt"/>
        <a:ea typeface="+mn-ea"/>
        <a:cs typeface="+mn-cs"/>
        <a:sym typeface="Times New Roman"/>
      </a:defRPr>
    </a:lvl4pPr>
    <a:lvl5pPr indent="914400" defTabSz="1300480" latinLnBrk="0">
      <a:spcBef>
        <a:spcPts val="600"/>
      </a:spcBef>
      <a:defRPr sz="1600">
        <a:latin typeface="+mn-lt"/>
        <a:ea typeface="+mn-ea"/>
        <a:cs typeface="+mn-cs"/>
        <a:sym typeface="Times New Roman"/>
      </a:defRPr>
    </a:lvl5pPr>
    <a:lvl6pPr indent="1143000" defTabSz="1300480" latinLnBrk="0">
      <a:spcBef>
        <a:spcPts val="600"/>
      </a:spcBef>
      <a:defRPr sz="1600">
        <a:latin typeface="+mn-lt"/>
        <a:ea typeface="+mn-ea"/>
        <a:cs typeface="+mn-cs"/>
        <a:sym typeface="Times New Roman"/>
      </a:defRPr>
    </a:lvl6pPr>
    <a:lvl7pPr indent="1371600" defTabSz="1300480" latinLnBrk="0">
      <a:spcBef>
        <a:spcPts val="600"/>
      </a:spcBef>
      <a:defRPr sz="1600">
        <a:latin typeface="+mn-lt"/>
        <a:ea typeface="+mn-ea"/>
        <a:cs typeface="+mn-cs"/>
        <a:sym typeface="Times New Roman"/>
      </a:defRPr>
    </a:lvl7pPr>
    <a:lvl8pPr indent="1600200" defTabSz="1300480" latinLnBrk="0">
      <a:spcBef>
        <a:spcPts val="600"/>
      </a:spcBef>
      <a:defRPr sz="1600">
        <a:latin typeface="+mn-lt"/>
        <a:ea typeface="+mn-ea"/>
        <a:cs typeface="+mn-cs"/>
        <a:sym typeface="Times New Roman"/>
      </a:defRPr>
    </a:lvl8pPr>
    <a:lvl9pPr indent="1828800" defTabSz="1300480" latinLnBrk="0">
      <a:spcBef>
        <a:spcPts val="600"/>
      </a:spcBef>
      <a:defRPr sz="1600">
        <a:latin typeface="+mn-lt"/>
        <a:ea typeface="+mn-ea"/>
        <a:cs typeface="+mn-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0000"/>
            </a:gs>
            <a:gs pos="100000">
              <a:srgbClr val="0E7256"/>
            </a:gs>
          </a:gsLst>
          <a:lin ang="13500000" scaled="0"/>
        </a:gradFill>
      </p:bgPr>
    </p:bg>
    <p:spTree>
      <p:nvGrpSpPr>
        <p:cNvPr id="1" name=""/>
        <p:cNvGrpSpPr/>
        <p:nvPr/>
      </p:nvGrpSpPr>
      <p:grpSpPr>
        <a:xfrm>
          <a:off x="0" y="0"/>
          <a:ext cx="0" cy="0"/>
          <a:chOff x="0" y="0"/>
          <a:chExt cx="0" cy="0"/>
        </a:xfrm>
      </p:grpSpPr>
      <p:sp>
        <p:nvSpPr>
          <p:cNvPr id="18" name="Foliennummer"/>
          <p:cNvSpPr txBox="1"/>
          <p:nvPr>
            <p:ph type="sldNum" sz="quarter" idx="2"/>
          </p:nvPr>
        </p:nvSpPr>
        <p:spPr>
          <a:xfrm>
            <a:off x="569240" y="9038082"/>
            <a:ext cx="372254" cy="38794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0000"/>
            </a:gs>
            <a:gs pos="100000">
              <a:srgbClr val="000099"/>
            </a:gs>
          </a:gsLst>
          <a:lin ang="13500000" scaled="0"/>
        </a:gradFill>
      </p:bgPr>
    </p:bg>
    <p:spTree>
      <p:nvGrpSpPr>
        <p:cNvPr id="1" name=""/>
        <p:cNvGrpSpPr/>
        <p:nvPr/>
      </p:nvGrpSpPr>
      <p:grpSpPr>
        <a:xfrm>
          <a:off x="0" y="0"/>
          <a:ext cx="0" cy="0"/>
          <a:chOff x="0" y="0"/>
          <a:chExt cx="0" cy="0"/>
        </a:xfrm>
      </p:grpSpPr>
      <p:sp>
        <p:nvSpPr>
          <p:cNvPr id="2" name="Titeltext"/>
          <p:cNvSpPr txBox="1"/>
          <p:nvPr>
            <p:ph type="title"/>
          </p:nvPr>
        </p:nvSpPr>
        <p:spPr>
          <a:xfrm>
            <a:off x="650239" y="130950"/>
            <a:ext cx="11704322" cy="2144890"/>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nchor="ctr"/>
          <a:lstStyle/>
          <a:p>
            <a:pPr/>
            <a:r>
              <a:t>Titeltext</a:t>
            </a:r>
          </a:p>
        </p:txBody>
      </p:sp>
      <p:sp>
        <p:nvSpPr>
          <p:cNvPr id="3" name="Textebene 1…"/>
          <p:cNvSpPr txBox="1"/>
          <p:nvPr>
            <p:ph type="body" idx="1"/>
          </p:nvPr>
        </p:nvSpPr>
        <p:spPr>
          <a:xfrm>
            <a:off x="650239" y="2275839"/>
            <a:ext cx="11704322" cy="7477761"/>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11115320" y="6091682"/>
            <a:ext cx="372254" cy="387943"/>
          </a:xfrm>
          <a:prstGeom prst="rect">
            <a:avLst/>
          </a:prstGeom>
          <a:ln w="12700">
            <a:miter lim="400000"/>
          </a:ln>
        </p:spPr>
        <p:txBody>
          <a:bodyPr wrap="none" lIns="65476" tIns="65476" rIns="65476" bIns="65476" anchor="ctr">
            <a:spAutoFit/>
          </a:bodyPr>
          <a:lstStyle>
            <a:lvl1pPr algn="r" defTabSz="1083733">
              <a:defRPr sz="1800">
                <a:solidFill>
                  <a:srgbClr val="E9FB3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Lst>
  <p:transition xmlns:p14="http://schemas.microsoft.com/office/powerpoint/2010/main" spd="med" advClick="1"/>
  <p:txStyles>
    <p:titleStyle>
      <a:lvl1pPr marL="0" marR="0" indent="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1pPr>
      <a:lvl2pPr marL="0" marR="0" indent="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2pPr>
      <a:lvl3pPr marL="0" marR="0" indent="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3pPr>
      <a:lvl4pPr marL="0" marR="0" indent="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4pPr>
      <a:lvl5pPr marL="0" marR="0" indent="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5pPr>
      <a:lvl6pPr marL="0" marR="0" indent="45720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6pPr>
      <a:lvl7pPr marL="0" marR="0" indent="91440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7pPr>
      <a:lvl8pPr marL="0" marR="0" indent="137160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8pPr>
      <a:lvl9pPr marL="0" marR="0" indent="1828800" algn="ctr" defTabSz="1300480" rtl="0" latinLnBrk="0">
        <a:lnSpc>
          <a:spcPct val="100000"/>
        </a:lnSpc>
        <a:spcBef>
          <a:spcPts val="0"/>
        </a:spcBef>
        <a:spcAft>
          <a:spcPts val="0"/>
        </a:spcAft>
        <a:buClrTx/>
        <a:buSzTx/>
        <a:buFontTx/>
        <a:buNone/>
        <a:tabLst/>
        <a:defRPr b="0" baseline="0" cap="none" i="0" spc="0" strike="noStrike" sz="6200" u="none">
          <a:solidFill>
            <a:srgbClr val="E9FB3F"/>
          </a:solidFill>
          <a:uFillTx/>
          <a:latin typeface="+mn-lt"/>
          <a:ea typeface="+mn-ea"/>
          <a:cs typeface="+mn-cs"/>
          <a:sym typeface="Times New Roman"/>
        </a:defRPr>
      </a:lvl9pPr>
    </p:titleStyle>
    <p:bodyStyle>
      <a:lvl1pPr marL="471487" marR="0" indent="-471487"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1pPr>
      <a:lvl2pPr marL="906235" marR="0" indent="-449035"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2pPr>
      <a:lvl3pPr marL="1333500" marR="0" indent="-419100"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3pPr>
      <a:lvl4pPr marL="1874520" marR="0" indent="-502920"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4pPr>
      <a:lvl5pPr marL="2387600" marR="0" indent="-558800"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5pPr>
      <a:lvl6pPr marL="2844800" marR="0" indent="-558800"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6pPr>
      <a:lvl7pPr marL="3302000" marR="0" indent="-558800"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7pPr>
      <a:lvl8pPr marL="3759200" marR="0" indent="-558800"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8pPr>
      <a:lvl9pPr marL="4216400" marR="0" indent="-558800" algn="l" defTabSz="1300480" rtl="0" latinLnBrk="0">
        <a:lnSpc>
          <a:spcPct val="100000"/>
        </a:lnSpc>
        <a:spcBef>
          <a:spcPts val="1000"/>
        </a:spcBef>
        <a:spcAft>
          <a:spcPts val="0"/>
        </a:spcAft>
        <a:buClrTx/>
        <a:buSzPct val="100000"/>
        <a:buFontTx/>
        <a:buChar char=""/>
        <a:tabLst/>
        <a:defRPr b="0" baseline="0" cap="none" i="0" spc="0" strike="noStrike" sz="4400" u="none">
          <a:solidFill>
            <a:srgbClr val="E9FB3F"/>
          </a:solidFill>
          <a:uFillTx/>
          <a:latin typeface="+mn-lt"/>
          <a:ea typeface="+mn-ea"/>
          <a:cs typeface="+mn-cs"/>
          <a:sym typeface="Times New Roman"/>
        </a:defRPr>
      </a:lvl9pPr>
    </p:bodyStyle>
    <p:otherStyle>
      <a:lvl1pPr marL="0" marR="0" indent="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1pPr>
      <a:lvl2pPr marL="0" marR="0" indent="45720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2pPr>
      <a:lvl3pPr marL="0" marR="0" indent="91440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3pPr>
      <a:lvl4pPr marL="0" marR="0" indent="137160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4pPr>
      <a:lvl5pPr marL="0" marR="0" indent="182880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5pPr>
      <a:lvl6pPr marL="0" marR="0" indent="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6pPr>
      <a:lvl7pPr marL="0" marR="0" indent="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7pPr>
      <a:lvl8pPr marL="0" marR="0" indent="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8pPr>
      <a:lvl9pPr marL="0" marR="0" indent="0" algn="r" defTabSz="1083733"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alpha val="95000"/>
              </a:srgbClr>
            </a:gs>
            <a:gs pos="28691">
              <a:srgbClr val="083C32">
                <a:alpha val="97500"/>
              </a:srgbClr>
            </a:gs>
            <a:gs pos="100000">
              <a:srgbClr val="0F7763"/>
            </a:gs>
          </a:gsLst>
          <a:lin ang="13500000" scaled="0"/>
        </a:gradFill>
      </p:bgPr>
    </p:bg>
    <p:spTree>
      <p:nvGrpSpPr>
        <p:cNvPr id="1" name=""/>
        <p:cNvGrpSpPr/>
        <p:nvPr/>
      </p:nvGrpSpPr>
      <p:grpSpPr>
        <a:xfrm>
          <a:off x="0" y="0"/>
          <a:ext cx="0" cy="0"/>
          <a:chOff x="0" y="0"/>
          <a:chExt cx="0" cy="0"/>
        </a:xfrm>
      </p:grpSpPr>
      <p:sp>
        <p:nvSpPr>
          <p:cNvPr id="27"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
        <p:nvSpPr>
          <p:cNvPr id="28" name="Labor-Kolloquium…"/>
          <p:cNvSpPr txBox="1"/>
          <p:nvPr/>
        </p:nvSpPr>
        <p:spPr>
          <a:xfrm>
            <a:off x="606890" y="842151"/>
            <a:ext cx="11879073" cy="767979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spcBef>
                <a:spcPts val="1500"/>
              </a:spcBef>
              <a:defRPr b="1" sz="3800">
                <a:latin typeface="Arial"/>
                <a:ea typeface="Arial"/>
                <a:cs typeface="Arial"/>
                <a:sym typeface="Arial"/>
              </a:defRPr>
            </a:pPr>
          </a:p>
          <a:p>
            <a:pPr algn="ctr">
              <a:spcBef>
                <a:spcPts val="2700"/>
              </a:spcBef>
              <a:defRPr b="1" sz="6800">
                <a:latin typeface="Arial"/>
                <a:ea typeface="Arial"/>
                <a:cs typeface="Arial"/>
                <a:sym typeface="Arial"/>
              </a:defRPr>
            </a:pPr>
            <a:r>
              <a:t>Labor-Kolloquium</a:t>
            </a:r>
          </a:p>
          <a:p>
            <a:pPr algn="ctr">
              <a:spcBef>
                <a:spcPts val="2700"/>
              </a:spcBef>
              <a:defRPr b="1" sz="4400">
                <a:latin typeface="Arial"/>
                <a:ea typeface="Arial"/>
                <a:cs typeface="Arial"/>
                <a:sym typeface="Arial"/>
              </a:defRPr>
            </a:pPr>
            <a:r>
              <a:t>Voraussetzungen, Ablauf, Fragenschwerpunkte, Vorbereitung</a:t>
            </a:r>
          </a:p>
          <a:p>
            <a:pPr algn="ctr">
              <a:spcBef>
                <a:spcPts val="1500"/>
              </a:spcBef>
              <a:defRPr b="1">
                <a:latin typeface="Arial"/>
                <a:ea typeface="Arial"/>
                <a:cs typeface="Arial"/>
                <a:sym typeface="Arial"/>
              </a:defRPr>
            </a:pPr>
          </a:p>
          <a:p>
            <a:pPr algn="ctr">
              <a:spcBef>
                <a:spcPts val="1500"/>
              </a:spcBef>
              <a:defRPr b="1" sz="3400">
                <a:latin typeface="Arial"/>
                <a:ea typeface="Arial"/>
                <a:cs typeface="Arial"/>
                <a:sym typeface="Arial"/>
              </a:defRPr>
            </a:pPr>
            <a:r>
              <a:t>Berlin 16.09.2023</a:t>
            </a:r>
          </a:p>
          <a:p>
            <a:pPr algn="ctr">
              <a:spcBef>
                <a:spcPts val="1500"/>
              </a:spcBef>
              <a:defRPr b="1">
                <a:latin typeface="Arial"/>
                <a:ea typeface="Arial"/>
                <a:cs typeface="Arial"/>
                <a:sym typeface="Arial"/>
              </a:defRPr>
            </a:pPr>
          </a:p>
          <a:p>
            <a:pPr algn="ctr">
              <a:spcBef>
                <a:spcPts val="1700"/>
              </a:spcBef>
              <a:defRPr>
                <a:latin typeface="Arial"/>
                <a:ea typeface="Arial"/>
                <a:cs typeface="Arial"/>
                <a:sym typeface="Arial"/>
              </a:defRPr>
            </a:pPr>
            <a:r>
              <a:t>Dr. med. Stefan Merk</a:t>
            </a:r>
          </a:p>
          <a:p>
            <a:pPr algn="ctr">
              <a:spcBef>
                <a:spcPts val="1700"/>
              </a:spcBef>
              <a:defRPr>
                <a:latin typeface="Arial"/>
                <a:ea typeface="Arial"/>
                <a:cs typeface="Arial"/>
                <a:sym typeface="Arial"/>
              </a:defRPr>
            </a:pPr>
            <a:r>
              <a:t>Sautierst.1</a:t>
            </a:r>
          </a:p>
          <a:p>
            <a:pPr algn="ctr">
              <a:spcBef>
                <a:spcPts val="1700"/>
              </a:spcBef>
              <a:defRPr>
                <a:latin typeface="Arial"/>
                <a:ea typeface="Arial"/>
                <a:cs typeface="Arial"/>
                <a:sym typeface="Arial"/>
              </a:defRPr>
            </a:pPr>
            <a:r>
              <a:t>79104 Freiburg im Breisgau</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Fragen 1…"/>
          <p:cNvSpPr txBox="1"/>
          <p:nvPr/>
        </p:nvSpPr>
        <p:spPr>
          <a:xfrm>
            <a:off x="370952" y="1913403"/>
            <a:ext cx="12262895" cy="65710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p>
            <a:pPr algn="ctr">
              <a:lnSpc>
                <a:spcPct val="150000"/>
              </a:lnSpc>
              <a:defRPr b="1" sz="3800">
                <a:latin typeface="Arial"/>
                <a:ea typeface="Arial"/>
                <a:cs typeface="Arial"/>
                <a:sym typeface="Arial"/>
              </a:defRPr>
            </a:pPr>
            <a:r>
              <a:t>Fragen 1</a:t>
            </a:r>
          </a:p>
          <a:p>
            <a:pPr>
              <a:lnSpc>
                <a:spcPct val="150000"/>
              </a:lnSpc>
              <a:defRPr b="1">
                <a:latin typeface="Arial"/>
                <a:ea typeface="Arial"/>
                <a:cs typeface="Arial"/>
                <a:sym typeface="Arial"/>
              </a:defRPr>
            </a:pPr>
          </a:p>
          <a:p>
            <a:pPr marL="320842" indent="-320842">
              <a:lnSpc>
                <a:spcPct val="150000"/>
              </a:lnSpc>
              <a:buSzPct val="100000"/>
              <a:buAutoNum type="arabicPeriod" startAt="1"/>
              <a:defRPr>
                <a:latin typeface="Arial"/>
                <a:ea typeface="Arial"/>
                <a:cs typeface="Arial"/>
                <a:sym typeface="Arial"/>
              </a:defRPr>
            </a:pPr>
            <a:r>
              <a:t>Fachliches zu den Parametern</a:t>
            </a:r>
          </a:p>
          <a:p>
            <a:pPr marL="320842" indent="-320842">
              <a:lnSpc>
                <a:spcPct val="150000"/>
              </a:lnSpc>
              <a:buSzPct val="100000"/>
              <a:buAutoNum type="arabicPeriod" startAt="1"/>
              <a:defRPr>
                <a:latin typeface="Arial"/>
                <a:ea typeface="Arial"/>
                <a:cs typeface="Arial"/>
                <a:sym typeface="Arial"/>
              </a:defRPr>
            </a:pPr>
            <a:r>
              <a:t>Selbständige Durchführung bzw. Weisungsbefugnis für das technische Personal und </a:t>
            </a:r>
            <a:r>
              <a:rPr b="1"/>
              <a:t>Interpretation der Befunde </a:t>
            </a:r>
            <a:r>
              <a:t>(medizinische Validation) </a:t>
            </a:r>
          </a:p>
          <a:p>
            <a:pPr marL="320842" indent="-320842">
              <a:lnSpc>
                <a:spcPct val="150000"/>
              </a:lnSpc>
              <a:buSzPct val="100000"/>
              <a:buAutoNum type="arabicPeriod" startAt="1"/>
              <a:defRPr>
                <a:latin typeface="Arial"/>
                <a:ea typeface="Arial"/>
                <a:cs typeface="Arial"/>
                <a:sym typeface="Arial"/>
              </a:defRPr>
            </a:pPr>
            <a:r>
              <a:t>Richtlinien der Bundesärztekammer zur Qualitätssicherung laboratoriumsmedizinischer Untersuchungen („was sind die beiden Säulen der Qualitätssicherung bei Laboratoriums-untersuchungen?“ Interne QS (Kontrollen) – und externe QS (RV))</a:t>
            </a:r>
          </a:p>
          <a:p>
            <a:pPr marL="320842" indent="-320842">
              <a:lnSpc>
                <a:spcPct val="150000"/>
              </a:lnSpc>
              <a:buSzPct val="100000"/>
              <a:buAutoNum type="arabicPeriod" startAt="1"/>
              <a:defRPr>
                <a:latin typeface="Arial"/>
                <a:ea typeface="Arial"/>
                <a:cs typeface="Arial"/>
                <a:sym typeface="Arial"/>
              </a:defRPr>
            </a:pPr>
            <a:r>
              <a:t>Wann werden Kontrollen durchgeführt?</a:t>
            </a:r>
          </a:p>
          <a:p>
            <a:pPr marL="320842" indent="-320842">
              <a:lnSpc>
                <a:spcPct val="150000"/>
              </a:lnSpc>
              <a:buSzPct val="100000"/>
              <a:buAutoNum type="arabicPeriod" startAt="1"/>
              <a:defRPr>
                <a:latin typeface="Arial"/>
                <a:ea typeface="Arial"/>
                <a:cs typeface="Arial"/>
                <a:sym typeface="Arial"/>
              </a:defRPr>
            </a:pPr>
            <a:r>
              <a:t>Welche Geräte wird eingesetzt? Meßtechnik? (RIA, ELISA, …)</a:t>
            </a:r>
          </a:p>
          <a:p>
            <a:pPr marL="320842" indent="-320842">
              <a:lnSpc>
                <a:spcPct val="150000"/>
              </a:lnSpc>
              <a:buSzPct val="100000"/>
              <a:buAutoNum type="arabicPeriod" startAt="1"/>
              <a:defRPr>
                <a:latin typeface="Arial"/>
                <a:ea typeface="Arial"/>
                <a:cs typeface="Arial"/>
                <a:sym typeface="Arial"/>
              </a:defRPr>
            </a:pPr>
            <a:r>
              <a:t>Was ist ein Kontrollzyklus: i.d. R. Zeitraum von einem Kalendermonat</a:t>
            </a:r>
          </a:p>
        </p:txBody>
      </p:sp>
      <p:sp>
        <p:nvSpPr>
          <p:cNvPr id="55"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 name="Fragen 2"/>
          <p:cNvSpPr txBox="1"/>
          <p:nvPr/>
        </p:nvSpPr>
        <p:spPr>
          <a:xfrm>
            <a:off x="370388" y="634717"/>
            <a:ext cx="12518024" cy="17525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800">
                <a:latin typeface="Arial"/>
                <a:ea typeface="Arial"/>
                <a:cs typeface="Arial"/>
                <a:sym typeface="Arial"/>
              </a:defRPr>
            </a:pPr>
            <a:r>
              <a:t>Fragen 2</a:t>
            </a:r>
          </a:p>
          <a:p>
            <a:pPr algn="ctr">
              <a:defRPr b="1" sz="3800">
                <a:latin typeface="Arial"/>
                <a:ea typeface="Arial"/>
                <a:cs typeface="Arial"/>
                <a:sym typeface="Arial"/>
              </a:defRPr>
            </a:pPr>
          </a:p>
        </p:txBody>
      </p:sp>
      <p:sp>
        <p:nvSpPr>
          <p:cNvPr id="58" name="Störeinflüsse wie z.B. Gerinnsel, Lipämie, Luftblasen etc. und Präanalytik (Kühlkette bei Calcitonin, Lichtschutz bei Vitamin D,…)…"/>
          <p:cNvSpPr txBox="1"/>
          <p:nvPr/>
        </p:nvSpPr>
        <p:spPr>
          <a:xfrm>
            <a:off x="336859" y="2485235"/>
            <a:ext cx="12190972" cy="400176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20842" indent="-320842" algn="just">
              <a:lnSpc>
                <a:spcPct val="150000"/>
              </a:lnSpc>
              <a:buSzPct val="100000"/>
              <a:buAutoNum type="arabicPeriod" startAt="7"/>
              <a:defRPr>
                <a:latin typeface="Arial"/>
                <a:ea typeface="Arial"/>
                <a:cs typeface="Arial"/>
                <a:sym typeface="Arial"/>
              </a:defRPr>
            </a:pPr>
            <a:r>
              <a:t> Störeinflüsse wie z.B. Gerinnsel, Lipämie, Luftblasen etc. und Präanalytik (Kühlkette bei Calcitonin, Lichtschutz bei Vitamin D,…)</a:t>
            </a:r>
          </a:p>
          <a:p>
            <a:pPr marL="320842" indent="-320842" algn="just">
              <a:lnSpc>
                <a:spcPct val="150000"/>
              </a:lnSpc>
              <a:buSzPct val="100000"/>
              <a:buAutoNum type="arabicPeriod" startAt="7"/>
              <a:defRPr>
                <a:latin typeface="Arial"/>
                <a:ea typeface="Arial"/>
                <a:cs typeface="Arial"/>
                <a:sym typeface="Arial"/>
              </a:defRPr>
            </a:pPr>
            <a:r>
              <a:t>Wann sollte eine interne QS (Kontrollmessung) durchgeführt werden? z.B. nach Kalibration, Reagenzchargenwechsel, Neustart etc.</a:t>
            </a:r>
          </a:p>
          <a:p>
            <a:pPr marL="320842" indent="-320842" algn="just">
              <a:lnSpc>
                <a:spcPct val="150000"/>
              </a:lnSpc>
              <a:buSzPct val="100000"/>
              <a:buAutoNum type="arabicPeriod" startAt="7"/>
              <a:defRPr>
                <a:latin typeface="Arial"/>
                <a:ea typeface="Arial"/>
                <a:cs typeface="Arial"/>
                <a:sym typeface="Arial"/>
              </a:defRPr>
            </a:pPr>
            <a:r>
              <a:t>Häufigkeit der externen QS (RV); entsprechend der in Tabelle B2 der RiliBäk genannten Häufigkeiten (1x/Halbjahr bzw. 1x/Quartal)</a:t>
            </a:r>
          </a:p>
          <a:p>
            <a:pPr marL="320842" indent="-320842" algn="just">
              <a:buSzPct val="100000"/>
              <a:buAutoNum type="arabicPeriod" startAt="7"/>
              <a:defRPr>
                <a:latin typeface="Arial"/>
                <a:ea typeface="Arial"/>
                <a:cs typeface="Arial"/>
                <a:sym typeface="Arial"/>
              </a:defRPr>
            </a:pPr>
            <a:r>
              <a:t>Zulässige Abweichung (%) vom Zielwert des Kontrollproben-herstellers ist in der RiliBäk vorgegeben</a:t>
            </a:r>
          </a:p>
        </p:txBody>
      </p:sp>
      <p:sp>
        <p:nvSpPr>
          <p:cNvPr id="59"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 name="image.pdf" descr="image.pdf"/>
          <p:cNvPicPr>
            <a:picLocks noChangeAspect="1"/>
          </p:cNvPicPr>
          <p:nvPr/>
        </p:nvPicPr>
        <p:blipFill>
          <a:blip r:embed="rId2">
            <a:extLst/>
          </a:blip>
          <a:stretch>
            <a:fillRect/>
          </a:stretch>
        </p:blipFill>
        <p:spPr>
          <a:xfrm>
            <a:off x="10424159" y="3178951"/>
            <a:ext cx="1314028" cy="4492979"/>
          </a:xfrm>
          <a:prstGeom prst="rect">
            <a:avLst/>
          </a:prstGeom>
          <a:ln w="12700">
            <a:miter lim="400000"/>
          </a:ln>
        </p:spPr>
      </p:pic>
      <p:pic>
        <p:nvPicPr>
          <p:cNvPr id="62" name="image.pdf" descr="image.pdf"/>
          <p:cNvPicPr>
            <a:picLocks noChangeAspect="1"/>
          </p:cNvPicPr>
          <p:nvPr/>
        </p:nvPicPr>
        <p:blipFill>
          <a:blip r:embed="rId3">
            <a:extLst/>
          </a:blip>
          <a:srcRect l="0" t="0" r="0" b="0"/>
          <a:stretch>
            <a:fillRect/>
          </a:stretch>
        </p:blipFill>
        <p:spPr>
          <a:xfrm>
            <a:off x="876017" y="4952634"/>
            <a:ext cx="1713654" cy="3686554"/>
          </a:xfrm>
          <a:prstGeom prst="rect">
            <a:avLst/>
          </a:prstGeom>
          <a:ln w="12700">
            <a:miter lim="400000"/>
          </a:ln>
        </p:spPr>
      </p:pic>
      <p:grpSp>
        <p:nvGrpSpPr>
          <p:cNvPr id="70" name="Gruppieren"/>
          <p:cNvGrpSpPr/>
          <p:nvPr/>
        </p:nvGrpSpPr>
        <p:grpSpPr>
          <a:xfrm>
            <a:off x="2294059" y="3147311"/>
            <a:ext cx="1487549" cy="2153811"/>
            <a:chOff x="0" y="0"/>
            <a:chExt cx="1487547" cy="2153809"/>
          </a:xfrm>
        </p:grpSpPr>
        <p:grpSp>
          <p:nvGrpSpPr>
            <p:cNvPr id="68" name="Gruppieren"/>
            <p:cNvGrpSpPr/>
            <p:nvPr/>
          </p:nvGrpSpPr>
          <p:grpSpPr>
            <a:xfrm>
              <a:off x="0" y="-1"/>
              <a:ext cx="1487548" cy="2153811"/>
              <a:chOff x="0" y="0"/>
              <a:chExt cx="1487547" cy="2153809"/>
            </a:xfrm>
          </p:grpSpPr>
          <p:sp>
            <p:nvSpPr>
              <p:cNvPr id="63" name="Form"/>
              <p:cNvSpPr/>
              <p:nvPr/>
            </p:nvSpPr>
            <p:spPr>
              <a:xfrm>
                <a:off x="54017" y="-1"/>
                <a:ext cx="1433531" cy="1153622"/>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64" name="Oval"/>
              <p:cNvSpPr/>
              <p:nvPr/>
            </p:nvSpPr>
            <p:spPr>
              <a:xfrm>
                <a:off x="247112" y="1335145"/>
                <a:ext cx="238949" cy="192289"/>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65" name="Oval"/>
              <p:cNvSpPr/>
              <p:nvPr/>
            </p:nvSpPr>
            <p:spPr>
              <a:xfrm>
                <a:off x="109385" y="1742367"/>
                <a:ext cx="159299" cy="128193"/>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66" name="Oval"/>
              <p:cNvSpPr/>
              <p:nvPr/>
            </p:nvSpPr>
            <p:spPr>
              <a:xfrm>
                <a:off x="0" y="2089713"/>
                <a:ext cx="79650" cy="64097"/>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67" name="Form"/>
              <p:cNvSpPr/>
              <p:nvPr/>
            </p:nvSpPr>
            <p:spPr>
              <a:xfrm>
                <a:off x="125357" y="62275"/>
                <a:ext cx="1315183" cy="981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grpSp>
        <p:sp>
          <p:nvSpPr>
            <p:cNvPr id="69" name="Labor-…"/>
            <p:cNvSpPr txBox="1"/>
            <p:nvPr/>
          </p:nvSpPr>
          <p:spPr>
            <a:xfrm>
              <a:off x="234607" y="160869"/>
              <a:ext cx="970581" cy="7785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algn="ctr">
                <a:defRPr b="1" sz="2200">
                  <a:solidFill>
                    <a:srgbClr val="000000"/>
                  </a:solidFill>
                </a:defRPr>
              </a:pPr>
              <a:r>
                <a:t>Labor-</a:t>
              </a:r>
            </a:p>
            <a:p>
              <a:pPr algn="ctr">
                <a:defRPr b="1" sz="2200">
                  <a:solidFill>
                    <a:srgbClr val="000000"/>
                  </a:solidFill>
                </a:defRPr>
              </a:pPr>
              <a:r>
                <a:t>werte?</a:t>
              </a:r>
            </a:p>
          </p:txBody>
        </p:sp>
      </p:grpSp>
      <p:grpSp>
        <p:nvGrpSpPr>
          <p:cNvPr id="78" name="Gruppieren"/>
          <p:cNvGrpSpPr/>
          <p:nvPr/>
        </p:nvGrpSpPr>
        <p:grpSpPr>
          <a:xfrm>
            <a:off x="2179327" y="4301036"/>
            <a:ext cx="2078664" cy="1166235"/>
            <a:chOff x="0" y="0"/>
            <a:chExt cx="2078663" cy="1166234"/>
          </a:xfrm>
        </p:grpSpPr>
        <p:grpSp>
          <p:nvGrpSpPr>
            <p:cNvPr id="76" name="Gruppieren"/>
            <p:cNvGrpSpPr/>
            <p:nvPr/>
          </p:nvGrpSpPr>
          <p:grpSpPr>
            <a:xfrm>
              <a:off x="0" y="-1"/>
              <a:ext cx="2078664" cy="1166236"/>
              <a:chOff x="0" y="0"/>
              <a:chExt cx="2078663" cy="1166234"/>
            </a:xfrm>
          </p:grpSpPr>
          <p:sp>
            <p:nvSpPr>
              <p:cNvPr id="71" name="Form"/>
              <p:cNvSpPr/>
              <p:nvPr/>
            </p:nvSpPr>
            <p:spPr>
              <a:xfrm>
                <a:off x="579665" y="0"/>
                <a:ext cx="1498999" cy="1155878"/>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72" name="Oval"/>
              <p:cNvSpPr/>
              <p:nvPr/>
            </p:nvSpPr>
            <p:spPr>
              <a:xfrm>
                <a:off x="363339" y="844914"/>
                <a:ext cx="249861" cy="192664"/>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73" name="Oval"/>
              <p:cNvSpPr/>
              <p:nvPr/>
            </p:nvSpPr>
            <p:spPr>
              <a:xfrm>
                <a:off x="145335" y="989144"/>
                <a:ext cx="166575" cy="128443"/>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74" name="Oval"/>
              <p:cNvSpPr/>
              <p:nvPr/>
            </p:nvSpPr>
            <p:spPr>
              <a:xfrm>
                <a:off x="0" y="1102013"/>
                <a:ext cx="83287" cy="64222"/>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75" name="Form"/>
              <p:cNvSpPr/>
              <p:nvPr/>
            </p:nvSpPr>
            <p:spPr>
              <a:xfrm>
                <a:off x="654263" y="62397"/>
                <a:ext cx="1375246" cy="983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grpSp>
        <p:sp>
          <p:nvSpPr>
            <p:cNvPr id="77" name="Qualitäts-…"/>
            <p:cNvSpPr txBox="1"/>
            <p:nvPr/>
          </p:nvSpPr>
          <p:spPr>
            <a:xfrm>
              <a:off x="594008" y="161946"/>
              <a:ext cx="1363896" cy="7785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algn="ctr">
                <a:defRPr b="1" sz="2200">
                  <a:solidFill>
                    <a:srgbClr val="000000"/>
                  </a:solidFill>
                </a:defRPr>
              </a:pPr>
              <a:r>
                <a:t>Qualitäts-</a:t>
              </a:r>
            </a:p>
            <a:p>
              <a:pPr algn="ctr">
                <a:defRPr b="1" sz="2200">
                  <a:solidFill>
                    <a:srgbClr val="000000"/>
                  </a:solidFill>
                </a:defRPr>
              </a:pPr>
              <a:r>
                <a:t>kontrolle?</a:t>
              </a:r>
            </a:p>
          </p:txBody>
        </p:sp>
      </p:grpSp>
      <p:grpSp>
        <p:nvGrpSpPr>
          <p:cNvPr id="86" name="Gruppieren"/>
          <p:cNvGrpSpPr/>
          <p:nvPr/>
        </p:nvGrpSpPr>
        <p:grpSpPr>
          <a:xfrm>
            <a:off x="1325303" y="2413534"/>
            <a:ext cx="1433531" cy="1895931"/>
            <a:chOff x="0" y="0"/>
            <a:chExt cx="1433529" cy="1895930"/>
          </a:xfrm>
        </p:grpSpPr>
        <p:grpSp>
          <p:nvGrpSpPr>
            <p:cNvPr id="84" name="Gruppieren"/>
            <p:cNvGrpSpPr/>
            <p:nvPr/>
          </p:nvGrpSpPr>
          <p:grpSpPr>
            <a:xfrm>
              <a:off x="-1" y="-1"/>
              <a:ext cx="1433531" cy="1895932"/>
              <a:chOff x="0" y="0"/>
              <a:chExt cx="1433529" cy="1895930"/>
            </a:xfrm>
          </p:grpSpPr>
          <p:sp>
            <p:nvSpPr>
              <p:cNvPr id="79" name="Form"/>
              <p:cNvSpPr/>
              <p:nvPr/>
            </p:nvSpPr>
            <p:spPr>
              <a:xfrm>
                <a:off x="-1" y="-1"/>
                <a:ext cx="1433531" cy="1153622"/>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80" name="Oval"/>
              <p:cNvSpPr/>
              <p:nvPr/>
            </p:nvSpPr>
            <p:spPr>
              <a:xfrm>
                <a:off x="772942" y="1267257"/>
                <a:ext cx="238949" cy="192289"/>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81" name="Oval"/>
              <p:cNvSpPr/>
              <p:nvPr/>
            </p:nvSpPr>
            <p:spPr>
              <a:xfrm>
                <a:off x="875689" y="1581060"/>
                <a:ext cx="159300" cy="128192"/>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82" name="Oval"/>
              <p:cNvSpPr/>
              <p:nvPr/>
            </p:nvSpPr>
            <p:spPr>
              <a:xfrm>
                <a:off x="964366" y="1831834"/>
                <a:ext cx="79650" cy="64097"/>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83" name="Form"/>
              <p:cNvSpPr/>
              <p:nvPr/>
            </p:nvSpPr>
            <p:spPr>
              <a:xfrm>
                <a:off x="71340" y="62275"/>
                <a:ext cx="1315182" cy="981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grpSp>
        <p:sp>
          <p:nvSpPr>
            <p:cNvPr id="85" name="Einfluß-…"/>
            <p:cNvSpPr txBox="1"/>
            <p:nvPr/>
          </p:nvSpPr>
          <p:spPr>
            <a:xfrm>
              <a:off x="97575" y="160869"/>
              <a:ext cx="1136611" cy="7785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algn="ctr">
                <a:defRPr b="1" sz="2200">
                  <a:solidFill>
                    <a:srgbClr val="000000"/>
                  </a:solidFill>
                </a:defRPr>
              </a:pPr>
              <a:r>
                <a:t>Einfluß-</a:t>
              </a:r>
            </a:p>
            <a:p>
              <a:pPr algn="ctr">
                <a:defRPr b="1" sz="2200">
                  <a:solidFill>
                    <a:srgbClr val="000000"/>
                  </a:solidFill>
                </a:defRPr>
              </a:pPr>
              <a:r>
                <a:t>größe?</a:t>
              </a:r>
            </a:p>
          </p:txBody>
        </p:sp>
      </p:grpSp>
      <p:grpSp>
        <p:nvGrpSpPr>
          <p:cNvPr id="94" name="Gruppieren"/>
          <p:cNvGrpSpPr/>
          <p:nvPr/>
        </p:nvGrpSpPr>
        <p:grpSpPr>
          <a:xfrm>
            <a:off x="848913" y="3777231"/>
            <a:ext cx="1431273" cy="1496081"/>
            <a:chOff x="0" y="0"/>
            <a:chExt cx="1431272" cy="1496079"/>
          </a:xfrm>
        </p:grpSpPr>
        <p:grpSp>
          <p:nvGrpSpPr>
            <p:cNvPr id="92" name="Gruppieren"/>
            <p:cNvGrpSpPr/>
            <p:nvPr/>
          </p:nvGrpSpPr>
          <p:grpSpPr>
            <a:xfrm>
              <a:off x="0" y="0"/>
              <a:ext cx="1431273" cy="1496080"/>
              <a:chOff x="0" y="0"/>
              <a:chExt cx="1431272" cy="1496079"/>
            </a:xfrm>
          </p:grpSpPr>
          <p:sp>
            <p:nvSpPr>
              <p:cNvPr id="87" name="Form"/>
              <p:cNvSpPr/>
              <p:nvPr/>
            </p:nvSpPr>
            <p:spPr>
              <a:xfrm>
                <a:off x="0" y="-1"/>
                <a:ext cx="1431273" cy="1153622"/>
              </a:xfrm>
              <a:custGeom>
                <a:avLst/>
                <a:gdLst/>
                <a:ahLst/>
                <a:cxnLst>
                  <a:cxn ang="0">
                    <a:pos x="wd2" y="hd2"/>
                  </a:cxn>
                  <a:cxn ang="5400000">
                    <a:pos x="wd2" y="hd2"/>
                  </a:cxn>
                  <a:cxn ang="10800000">
                    <a:pos x="wd2" y="hd2"/>
                  </a:cxn>
                  <a:cxn ang="16200000">
                    <a:pos x="wd2" y="hd2"/>
                  </a:cxn>
                </a:cxnLst>
                <a:rect l="0" t="0" r="r" b="b"/>
                <a:pathLst>
                  <a:path w="21264"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88" name="Oval"/>
              <p:cNvSpPr/>
              <p:nvPr/>
            </p:nvSpPr>
            <p:spPr>
              <a:xfrm>
                <a:off x="917982" y="1112466"/>
                <a:ext cx="238573" cy="192288"/>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89" name="Oval"/>
              <p:cNvSpPr/>
              <p:nvPr/>
            </p:nvSpPr>
            <p:spPr>
              <a:xfrm>
                <a:off x="1037865" y="1301869"/>
                <a:ext cx="159049" cy="128192"/>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90" name="Oval"/>
              <p:cNvSpPr/>
              <p:nvPr/>
            </p:nvSpPr>
            <p:spPr>
              <a:xfrm>
                <a:off x="1127528" y="1431983"/>
                <a:ext cx="79525" cy="64097"/>
              </a:xfrm>
              <a:prstGeom prst="ellipse">
                <a:avLst/>
              </a:pr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sp>
            <p:nvSpPr>
              <p:cNvPr id="91" name="Form"/>
              <p:cNvSpPr/>
              <p:nvPr/>
            </p:nvSpPr>
            <p:spPr>
              <a:xfrm>
                <a:off x="71227" y="62275"/>
                <a:ext cx="1313111" cy="981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25400" cap="flat">
                <a:solidFill>
                  <a:srgbClr val="000000"/>
                </a:solidFill>
                <a:prstDash val="solid"/>
                <a:round/>
              </a:ln>
              <a:effectLst/>
            </p:spPr>
            <p:txBody>
              <a:bodyPr wrap="square" lIns="65023" tIns="65023" rIns="65023" bIns="65023" numCol="1" anchor="ctr">
                <a:noAutofit/>
              </a:bodyPr>
              <a:lstStyle/>
              <a:p>
                <a:pPr algn="ctr">
                  <a:defRPr b="1" sz="2200">
                    <a:solidFill>
                      <a:srgbClr val="000000"/>
                    </a:solidFill>
                  </a:defRPr>
                </a:pPr>
              </a:p>
            </p:txBody>
          </p:sp>
        </p:grpSp>
        <p:sp>
          <p:nvSpPr>
            <p:cNvPr id="93" name="Stör-…"/>
            <p:cNvSpPr txBox="1"/>
            <p:nvPr/>
          </p:nvSpPr>
          <p:spPr>
            <a:xfrm>
              <a:off x="151165" y="160869"/>
              <a:ext cx="1027333" cy="7785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algn="ctr">
                <a:defRPr b="1" sz="2200">
                  <a:solidFill>
                    <a:srgbClr val="000000"/>
                  </a:solidFill>
                </a:defRPr>
              </a:pPr>
              <a:r>
                <a:t>Stör-</a:t>
              </a:r>
            </a:p>
            <a:p>
              <a:pPr algn="ctr">
                <a:defRPr b="1" sz="2200">
                  <a:solidFill>
                    <a:srgbClr val="000000"/>
                  </a:solidFill>
                </a:defRPr>
              </a:pPr>
              <a:r>
                <a:t>faktor?</a:t>
              </a:r>
            </a:p>
          </p:txBody>
        </p:sp>
      </p:grpSp>
      <p:grpSp>
        <p:nvGrpSpPr>
          <p:cNvPr id="103" name="Gruppieren"/>
          <p:cNvGrpSpPr/>
          <p:nvPr/>
        </p:nvGrpSpPr>
        <p:grpSpPr>
          <a:xfrm>
            <a:off x="4772942" y="3178951"/>
            <a:ext cx="4188178" cy="4930987"/>
            <a:chOff x="0" y="0"/>
            <a:chExt cx="4188177" cy="4930986"/>
          </a:xfrm>
        </p:grpSpPr>
        <p:grpSp>
          <p:nvGrpSpPr>
            <p:cNvPr id="99" name="Gruppieren"/>
            <p:cNvGrpSpPr/>
            <p:nvPr/>
          </p:nvGrpSpPr>
          <p:grpSpPr>
            <a:xfrm>
              <a:off x="389598" y="0"/>
              <a:ext cx="3798580" cy="4930987"/>
              <a:chOff x="0" y="0"/>
              <a:chExt cx="3798579" cy="4930986"/>
            </a:xfrm>
          </p:grpSpPr>
          <p:pic>
            <p:nvPicPr>
              <p:cNvPr id="95" name="image.pdf" descr="image.pdf"/>
              <p:cNvPicPr>
                <a:picLocks noChangeAspect="1"/>
              </p:cNvPicPr>
              <p:nvPr/>
            </p:nvPicPr>
            <p:blipFill>
              <a:blip r:embed="rId4">
                <a:extLst/>
              </a:blip>
              <a:stretch>
                <a:fillRect/>
              </a:stretch>
            </p:blipFill>
            <p:spPr>
              <a:xfrm>
                <a:off x="0" y="0"/>
                <a:ext cx="3798580" cy="4930987"/>
              </a:xfrm>
              <a:prstGeom prst="rect">
                <a:avLst/>
              </a:prstGeom>
              <a:ln w="12700" cap="flat">
                <a:noFill/>
                <a:miter lim="400000"/>
              </a:ln>
              <a:effectLst/>
            </p:spPr>
          </p:pic>
          <p:grpSp>
            <p:nvGrpSpPr>
              <p:cNvPr id="98" name="Gruppieren"/>
              <p:cNvGrpSpPr/>
              <p:nvPr/>
            </p:nvGrpSpPr>
            <p:grpSpPr>
              <a:xfrm>
                <a:off x="940128" y="263579"/>
                <a:ext cx="2002737" cy="1634371"/>
                <a:chOff x="0" y="0"/>
                <a:chExt cx="2002736" cy="1634369"/>
              </a:xfrm>
            </p:grpSpPr>
            <p:sp>
              <p:nvSpPr>
                <p:cNvPr id="96" name="Rechteck"/>
                <p:cNvSpPr/>
                <p:nvPr/>
              </p:nvSpPr>
              <p:spPr>
                <a:xfrm rot="374473">
                  <a:off x="72826" y="96675"/>
                  <a:ext cx="1857084" cy="1441020"/>
                </a:xfrm>
                <a:prstGeom prst="rect">
                  <a:avLst/>
                </a:prstGeom>
                <a:gradFill flip="none" rotWithShape="1">
                  <a:gsLst>
                    <a:gs pos="0">
                      <a:srgbClr val="8BB9E8"/>
                    </a:gs>
                    <a:gs pos="100000">
                      <a:srgbClr val="0066CC"/>
                    </a:gs>
                  </a:gsLst>
                  <a:lin ang="16200000" scaled="0"/>
                </a:gradFill>
                <a:ln w="12700" cap="flat">
                  <a:noFill/>
                  <a:miter lim="400000"/>
                </a:ln>
                <a:effectLst/>
              </p:spPr>
              <p:txBody>
                <a:bodyPr wrap="square" lIns="65023" tIns="65023" rIns="65023" bIns="65023" numCol="1" anchor="ctr">
                  <a:noAutofit/>
                </a:bodyPr>
                <a:lstStyle/>
                <a:p>
                  <a:pPr algn="ctr">
                    <a:defRPr b="1" sz="1800">
                      <a:solidFill>
                        <a:srgbClr val="000000"/>
                      </a:solidFill>
                    </a:defRPr>
                  </a:pPr>
                </a:p>
              </p:txBody>
            </p:sp>
            <p:sp>
              <p:nvSpPr>
                <p:cNvPr id="97" name="Präanalytik…"/>
                <p:cNvSpPr txBox="1"/>
                <p:nvPr/>
              </p:nvSpPr>
              <p:spPr>
                <a:xfrm rot="374473">
                  <a:off x="72826" y="421990"/>
                  <a:ext cx="1857084" cy="790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a:defRPr b="1" sz="1800">
                      <a:solidFill>
                        <a:srgbClr val="FFCC00"/>
                      </a:solidFill>
                    </a:defRPr>
                  </a:pPr>
                  <a:r>
                    <a:t>Präanalytik </a:t>
                  </a:r>
                </a:p>
                <a:p>
                  <a:pPr algn="ctr">
                    <a:defRPr b="1" sz="1800">
                      <a:solidFill>
                        <a:srgbClr val="FFCC00"/>
                      </a:solidFill>
                    </a:defRPr>
                  </a:pPr>
                  <a:r>
                    <a:t>und Qualitätskontrolle</a:t>
                  </a:r>
                </a:p>
              </p:txBody>
            </p:sp>
          </p:grpSp>
        </p:grpSp>
        <p:grpSp>
          <p:nvGrpSpPr>
            <p:cNvPr id="102" name="Gruppieren"/>
            <p:cNvGrpSpPr/>
            <p:nvPr/>
          </p:nvGrpSpPr>
          <p:grpSpPr>
            <a:xfrm>
              <a:off x="0" y="1314929"/>
              <a:ext cx="1266194" cy="986199"/>
              <a:chOff x="0" y="0"/>
              <a:chExt cx="1266193" cy="986197"/>
            </a:xfrm>
          </p:grpSpPr>
          <p:sp>
            <p:nvSpPr>
              <p:cNvPr id="100" name="Sprechblase"/>
              <p:cNvSpPr/>
              <p:nvPr/>
            </p:nvSpPr>
            <p:spPr>
              <a:xfrm flipH="1">
                <a:off x="0" y="0"/>
                <a:ext cx="1266194" cy="986198"/>
              </a:xfrm>
              <a:prstGeom prst="wedgeEllipseCallout">
                <a:avLst>
                  <a:gd name="adj1" fmla="val -45676"/>
                  <a:gd name="adj2" fmla="val 111106"/>
                </a:avLst>
              </a:prstGeom>
              <a:noFill/>
              <a:ln w="25400" cap="flat">
                <a:solidFill>
                  <a:srgbClr val="000000"/>
                </a:solidFill>
                <a:prstDash val="solid"/>
                <a:round/>
              </a:ln>
              <a:effectLst/>
            </p:spPr>
            <p:txBody>
              <a:bodyPr wrap="square" lIns="65023" tIns="65023" rIns="65023" bIns="65023" numCol="1" anchor="ctr">
                <a:noAutofit/>
              </a:bodyPr>
              <a:lstStyle/>
              <a:p>
                <a:pPr algn="ctr">
                  <a:defRPr sz="2800">
                    <a:solidFill>
                      <a:srgbClr val="000000"/>
                    </a:solidFill>
                  </a:defRPr>
                </a:pPr>
              </a:p>
            </p:txBody>
          </p:sp>
          <p:sp>
            <p:nvSpPr>
              <p:cNvPr id="101" name="Blablaa"/>
              <p:cNvSpPr txBox="1"/>
              <p:nvPr/>
            </p:nvSpPr>
            <p:spPr>
              <a:xfrm>
                <a:off x="18686" y="232427"/>
                <a:ext cx="1228822" cy="5213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ctr">
                  <a:defRPr sz="2800">
                    <a:solidFill>
                      <a:srgbClr val="000000"/>
                    </a:solidFill>
                  </a:defRPr>
                </a:lvl1pPr>
              </a:lstStyle>
              <a:p>
                <a:pPr/>
                <a:r>
                  <a:t>Blablaa</a:t>
                </a:r>
              </a:p>
            </p:txBody>
          </p:sp>
        </p:grpSp>
      </p:grpSp>
      <p:sp>
        <p:nvSpPr>
          <p:cNvPr id="104" name="Linien"/>
          <p:cNvSpPr/>
          <p:nvPr/>
        </p:nvSpPr>
        <p:spPr>
          <a:xfrm flipV="1">
            <a:off x="3215075" y="6793653"/>
            <a:ext cx="1460783" cy="221263"/>
          </a:xfrm>
          <a:prstGeom prst="line">
            <a:avLst/>
          </a:prstGeom>
          <a:ln w="63500">
            <a:solidFill>
              <a:srgbClr val="FFFB00"/>
            </a:solidFill>
            <a:tailEnd type="triangle"/>
          </a:ln>
        </p:spPr>
        <p:txBody>
          <a:bodyPr lIns="65023" tIns="65023" rIns="65023" bIns="65023"/>
          <a:lstStyle/>
          <a:p>
            <a:pPr>
              <a:defRPr sz="3400">
                <a:solidFill>
                  <a:srgbClr val="000000"/>
                </a:solidFill>
              </a:defRPr>
            </a:pPr>
          </a:p>
        </p:txBody>
      </p:sp>
      <p:sp>
        <p:nvSpPr>
          <p:cNvPr id="105" name="Linien"/>
          <p:cNvSpPr/>
          <p:nvPr/>
        </p:nvSpPr>
        <p:spPr>
          <a:xfrm flipV="1">
            <a:off x="8669867" y="6466275"/>
            <a:ext cx="1460783" cy="219005"/>
          </a:xfrm>
          <a:prstGeom prst="line">
            <a:avLst/>
          </a:prstGeom>
          <a:ln w="63500">
            <a:solidFill>
              <a:srgbClr val="FFFB00"/>
            </a:solidFill>
            <a:tailEnd type="triangle"/>
          </a:ln>
        </p:spPr>
        <p:txBody>
          <a:bodyPr lIns="65023" tIns="65023" rIns="65023" bIns="65023"/>
          <a:lstStyle/>
          <a:p>
            <a:pPr>
              <a:defRPr sz="3400">
                <a:solidFill>
                  <a:srgbClr val="000000"/>
                </a:solidFill>
              </a:defRPr>
            </a:pPr>
          </a:p>
        </p:txBody>
      </p:sp>
      <p:sp>
        <p:nvSpPr>
          <p:cNvPr id="106"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pic>
        <p:nvPicPr>
          <p:cNvPr id="109" name="Bild" descr="Bild"/>
          <p:cNvPicPr>
            <a:picLocks noChangeAspect="1"/>
          </p:cNvPicPr>
          <p:nvPr/>
        </p:nvPicPr>
        <p:blipFill>
          <a:blip r:embed="rId2">
            <a:extLst/>
          </a:blip>
          <a:stretch>
            <a:fillRect/>
          </a:stretch>
        </p:blipFill>
        <p:spPr>
          <a:xfrm>
            <a:off x="1194815" y="1750203"/>
            <a:ext cx="9856557" cy="63081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 name="Bild" descr="Bild"/>
          <p:cNvPicPr>
            <a:picLocks noChangeAspect="1"/>
          </p:cNvPicPr>
          <p:nvPr/>
        </p:nvPicPr>
        <p:blipFill>
          <a:blip r:embed="rId2">
            <a:extLst/>
          </a:blip>
          <a:stretch>
            <a:fillRect/>
          </a:stretch>
        </p:blipFill>
        <p:spPr>
          <a:xfrm rot="5400000">
            <a:off x="-620726" y="1426663"/>
            <a:ext cx="9200366" cy="6900275"/>
          </a:xfrm>
          <a:prstGeom prst="rect">
            <a:avLst/>
          </a:prstGeom>
          <a:ln w="12700">
            <a:miter lim="400000"/>
          </a:ln>
        </p:spPr>
      </p:pic>
      <p:sp>
        <p:nvSpPr>
          <p:cNvPr id="112"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
        <p:nvSpPr>
          <p:cNvPr id="113" name="Vielen Dank !"/>
          <p:cNvSpPr txBox="1"/>
          <p:nvPr/>
        </p:nvSpPr>
        <p:spPr>
          <a:xfrm>
            <a:off x="8096691" y="6269218"/>
            <a:ext cx="4064500" cy="74676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spcBef>
                <a:spcPts val="2700"/>
              </a:spcBef>
              <a:defRPr b="1" sz="4400">
                <a:latin typeface="Arial"/>
                <a:ea typeface="Arial"/>
                <a:cs typeface="Arial"/>
                <a:sym typeface="Arial"/>
              </a:defRPr>
            </a:lvl1pPr>
          </a:lstStyle>
          <a:p>
            <a:pPr/>
            <a:r>
              <a:t>Vielen Dank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 name="Rechtliche Grundlagen 1…"/>
          <p:cNvSpPr txBox="1"/>
          <p:nvPr/>
        </p:nvSpPr>
        <p:spPr>
          <a:xfrm>
            <a:off x="320152" y="546382"/>
            <a:ext cx="12364495" cy="63287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800">
                <a:latin typeface="Arial"/>
                <a:ea typeface="Arial"/>
                <a:cs typeface="Arial"/>
                <a:sym typeface="Arial"/>
              </a:defRPr>
            </a:pPr>
            <a:r>
              <a:t>Rechtliche Grundlagen 1</a:t>
            </a:r>
          </a:p>
          <a:p>
            <a:pPr algn="ctr">
              <a:defRPr b="1" sz="400">
                <a:latin typeface="Arial"/>
                <a:ea typeface="Arial"/>
                <a:cs typeface="Arial"/>
                <a:sym typeface="Arial"/>
              </a:defRPr>
            </a:pPr>
          </a:p>
          <a:p>
            <a:pPr>
              <a:defRPr>
                <a:latin typeface="Arial"/>
                <a:ea typeface="Arial"/>
                <a:cs typeface="Arial"/>
                <a:sym typeface="Arial"/>
              </a:defRPr>
            </a:pPr>
          </a:p>
          <a:p>
            <a:pPr algn="just">
              <a:defRPr b="1" sz="3000">
                <a:latin typeface="Arial"/>
                <a:ea typeface="Arial"/>
                <a:cs typeface="Arial"/>
                <a:sym typeface="Arial"/>
              </a:defRPr>
            </a:pPr>
            <a:r>
              <a:t>Richtlinien der KBV für die Durchführung von Laboratoriums-untersuchungen in der kassenärztlichen/vertragsärztlichen Versorgung (gemäß §75 Abs. 7 SGB V)</a:t>
            </a:r>
          </a:p>
          <a:p>
            <a:pPr algn="just">
              <a:defRPr b="1" sz="1800">
                <a:latin typeface="Arial"/>
                <a:ea typeface="Arial"/>
                <a:cs typeface="Arial"/>
                <a:sym typeface="Arial"/>
              </a:defRPr>
            </a:pPr>
          </a:p>
          <a:p>
            <a:pPr algn="just">
              <a:defRPr b="1" sz="3000">
                <a:latin typeface="Arial"/>
                <a:ea typeface="Arial"/>
                <a:cs typeface="Arial"/>
                <a:sym typeface="Arial"/>
              </a:defRPr>
            </a:pPr>
            <a:r>
              <a:t>Voraussetzungen: </a:t>
            </a:r>
          </a:p>
          <a:p>
            <a:pPr algn="just">
              <a:defRPr sz="1400">
                <a:latin typeface="Arial"/>
                <a:ea typeface="Arial"/>
                <a:cs typeface="Arial"/>
                <a:sym typeface="Arial"/>
              </a:defRPr>
            </a:pPr>
          </a:p>
          <a:p>
            <a:pPr marL="308810" indent="-308810" algn="just">
              <a:buSzPct val="100000"/>
              <a:buChar char="-"/>
              <a:defRPr sz="2800">
                <a:latin typeface="Arial"/>
                <a:ea typeface="Arial"/>
                <a:cs typeface="Arial"/>
                <a:sym typeface="Arial"/>
              </a:defRPr>
            </a:pPr>
            <a:r>
              <a:t>Fachkunde für die zur Abrechnung der beantragten Laborleistungen</a:t>
            </a:r>
          </a:p>
          <a:p>
            <a:pPr marL="308810" indent="-308810" algn="just">
              <a:buSzPct val="100000"/>
              <a:buChar char="-"/>
              <a:defRPr sz="2800">
                <a:latin typeface="Arial"/>
                <a:ea typeface="Arial"/>
                <a:cs typeface="Arial"/>
                <a:sym typeface="Arial"/>
              </a:defRPr>
            </a:pPr>
            <a:r>
              <a:t>Zeugnisse, Bescheinigungen</a:t>
            </a:r>
          </a:p>
          <a:p>
            <a:pPr marL="308810" indent="-308810" algn="just">
              <a:buSzPct val="100000"/>
              <a:buChar char="-"/>
              <a:defRPr sz="2800">
                <a:latin typeface="Arial"/>
                <a:ea typeface="Arial"/>
                <a:cs typeface="Arial"/>
                <a:sym typeface="Arial"/>
              </a:defRPr>
            </a:pPr>
            <a:r>
              <a:t>Teilnahme an einem Kolloquium (Fachgespräch), ausser FÄ f. Laboratoriums-, Transfusionsmedizin (fachbereichspezifisch), Infektionsepidemiologie (fachbereichspezifisch) und Mikrobiologie</a:t>
            </a:r>
          </a:p>
          <a:p>
            <a:pPr algn="just">
              <a:defRPr sz="1400">
                <a:latin typeface="Arial"/>
                <a:ea typeface="Arial"/>
                <a:cs typeface="Arial"/>
                <a:sym typeface="Arial"/>
              </a:defRPr>
            </a:pPr>
          </a:p>
          <a:p>
            <a:pPr algn="just">
              <a:defRPr sz="2800">
                <a:latin typeface="Arial"/>
                <a:ea typeface="Arial"/>
                <a:cs typeface="Arial"/>
                <a:sym typeface="Arial"/>
              </a:defRPr>
            </a:pPr>
            <a:r>
              <a:t>„Kann im Kolloquium die Befähigung nicht ausreichend belegt werden, ist die Wdh. nach frühestens 3 Monaten möglich“</a:t>
            </a:r>
          </a:p>
        </p:txBody>
      </p:sp>
      <p:sp>
        <p:nvSpPr>
          <p:cNvPr id="31"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slow" advClick="1" p14:dur="1500">
        <p:blind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 name="Rechtliche Grundlagen 2…"/>
          <p:cNvSpPr txBox="1"/>
          <p:nvPr/>
        </p:nvSpPr>
        <p:spPr>
          <a:xfrm>
            <a:off x="422881" y="1277097"/>
            <a:ext cx="12159038" cy="598676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algn="ctr">
              <a:defRPr b="1" sz="3800">
                <a:latin typeface="Arial"/>
                <a:ea typeface="Arial"/>
                <a:cs typeface="Arial"/>
                <a:sym typeface="Arial"/>
              </a:defRPr>
            </a:pPr>
            <a:r>
              <a:t>Rechtliche Grundlagen 2</a:t>
            </a:r>
          </a:p>
          <a:p>
            <a:pPr algn="ctr">
              <a:defRPr b="1" sz="3800">
                <a:latin typeface="Arial"/>
                <a:ea typeface="Arial"/>
                <a:cs typeface="Arial"/>
                <a:sym typeface="Arial"/>
              </a:defRPr>
            </a:pPr>
          </a:p>
          <a:p>
            <a:pPr>
              <a:defRPr sz="900">
                <a:latin typeface="Arial"/>
                <a:ea typeface="Arial"/>
                <a:cs typeface="Arial"/>
                <a:sym typeface="Arial"/>
              </a:defRPr>
            </a:pPr>
          </a:p>
          <a:p>
            <a:pPr algn="just">
              <a:lnSpc>
                <a:spcPct val="150000"/>
              </a:lnSpc>
              <a:defRPr b="1" sz="3400">
                <a:latin typeface="Arial"/>
                <a:ea typeface="Arial"/>
                <a:cs typeface="Arial"/>
                <a:sym typeface="Arial"/>
              </a:defRPr>
            </a:pPr>
            <a:r>
              <a:t>Antragstellung:</a:t>
            </a:r>
          </a:p>
          <a:p>
            <a:pPr algn="just">
              <a:defRPr>
                <a:latin typeface="Arial"/>
                <a:ea typeface="Arial"/>
                <a:cs typeface="Arial"/>
                <a:sym typeface="Arial"/>
              </a:defRPr>
            </a:pPr>
            <a:r>
              <a:t>Erfolgt bei der jeweils zuständigen KV mittels Antragsformular mit beigefügten Urkunden (Berechtigung zum Führen der jeweiligen Arztbezeichnung) bzw. Zeugnissen (…Beleg von Kenntnissen, Erfahrungen für die jeweils beantragten laboratoriumsmedizinischen Untersuchungen)</a:t>
            </a:r>
          </a:p>
          <a:p>
            <a:pPr algn="just">
              <a:defRPr>
                <a:latin typeface="Arial"/>
                <a:ea typeface="Arial"/>
                <a:cs typeface="Arial"/>
                <a:sym typeface="Arial"/>
              </a:defRPr>
            </a:pPr>
          </a:p>
          <a:p>
            <a:pPr algn="just">
              <a:defRPr b="1">
                <a:latin typeface="Arial"/>
                <a:ea typeface="Arial"/>
                <a:cs typeface="Arial"/>
                <a:sym typeface="Arial"/>
              </a:defRPr>
            </a:pPr>
            <a:r>
              <a:rPr b="0"/>
              <a:t>Das Zeugnis muß von einem/einer zur jeweiligen </a:t>
            </a:r>
            <a:r>
              <a:t>Weiterbildung ermächtigten Arzt /Ärztin </a:t>
            </a:r>
            <a:r>
              <a:rPr b="0"/>
              <a:t>unterzeichnet sein!</a:t>
            </a:r>
            <a:endParaRPr b="0"/>
          </a:p>
          <a:p>
            <a:pPr algn="just">
              <a:defRPr b="1">
                <a:latin typeface="Arial"/>
                <a:ea typeface="Arial"/>
                <a:cs typeface="Arial"/>
                <a:sym typeface="Arial"/>
              </a:defRPr>
            </a:pPr>
            <a:endParaRPr b="0"/>
          </a:p>
          <a:p>
            <a:pPr algn="just">
              <a:defRPr>
                <a:latin typeface="Arial"/>
                <a:ea typeface="Arial"/>
                <a:cs typeface="Arial"/>
                <a:sym typeface="Arial"/>
              </a:defRPr>
            </a:pPr>
            <a:r>
              <a:t>D</a:t>
            </a:r>
            <a:r>
              <a:t>ie beantragten Laboruntersuchungen müssen einzeln aufgeführt und von qualifiziertem Personal durchgeführt werden. Der abrechnende Arzt/ die abrechnende Ärztin muss weisungsbefugt und die persönliche Anwesenheit gewährleistet sein. </a:t>
            </a:r>
          </a:p>
        </p:txBody>
      </p:sp>
      <p:sp>
        <p:nvSpPr>
          <p:cNvPr id="34"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 name="Rechtliche Grundlagen 3…"/>
          <p:cNvSpPr txBox="1"/>
          <p:nvPr/>
        </p:nvSpPr>
        <p:spPr>
          <a:xfrm>
            <a:off x="576985" y="618630"/>
            <a:ext cx="11850830" cy="66605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800">
                <a:latin typeface="Arial"/>
                <a:ea typeface="Arial"/>
                <a:cs typeface="Arial"/>
                <a:sym typeface="Arial"/>
              </a:defRPr>
            </a:pPr>
            <a:r>
              <a:t>Rechtliche Grundlagen 3</a:t>
            </a:r>
          </a:p>
          <a:p>
            <a:pPr algn="ctr">
              <a:defRPr b="1" sz="1600">
                <a:latin typeface="Arial"/>
                <a:ea typeface="Arial"/>
                <a:cs typeface="Arial"/>
                <a:sym typeface="Arial"/>
              </a:defRPr>
            </a:pPr>
          </a:p>
          <a:p>
            <a:pPr algn="ctr">
              <a:defRPr sz="1100">
                <a:latin typeface="Arial"/>
                <a:ea typeface="Arial"/>
                <a:cs typeface="Arial"/>
                <a:sym typeface="Arial"/>
              </a:defRPr>
            </a:pPr>
          </a:p>
          <a:p>
            <a:pPr algn="just">
              <a:defRPr b="1" sz="3400">
                <a:latin typeface="Arial"/>
                <a:ea typeface="Arial"/>
                <a:cs typeface="Arial"/>
                <a:sym typeface="Arial"/>
              </a:defRPr>
            </a:pPr>
            <a:r>
              <a:t>Qualitätssicherung (Qualitätssicherungsrichtlinie der KBV gemäß § 75 Abs. 7 SGB V)</a:t>
            </a:r>
          </a:p>
          <a:p>
            <a:pPr algn="just">
              <a:defRPr>
                <a:latin typeface="Arial"/>
                <a:ea typeface="Arial"/>
                <a:cs typeface="Arial"/>
                <a:sym typeface="Arial"/>
              </a:defRPr>
            </a:pPr>
          </a:p>
          <a:p>
            <a:pPr marL="320842" indent="-320842" algn="just">
              <a:buSzPct val="100000"/>
              <a:buChar char="•"/>
              <a:defRPr>
                <a:latin typeface="Arial"/>
                <a:ea typeface="Arial"/>
                <a:cs typeface="Arial"/>
                <a:sym typeface="Arial"/>
              </a:defRPr>
            </a:pPr>
            <a:r>
              <a:t>Erfüllung der Fortbildungsverpflichtung </a:t>
            </a:r>
          </a:p>
          <a:p>
            <a:pPr marL="320842" indent="-320842" algn="just">
              <a:buSzPct val="100000"/>
              <a:buChar char="•"/>
              <a:defRPr>
                <a:latin typeface="Arial"/>
                <a:ea typeface="Arial"/>
                <a:cs typeface="Arial"/>
                <a:sym typeface="Arial"/>
              </a:defRPr>
            </a:pPr>
            <a:r>
              <a:t>Prüfung von Anträgen auf Durchführung und Abrechnung von Leistungen mit Qualifikationsvorbehalt </a:t>
            </a:r>
          </a:p>
          <a:p>
            <a:pPr marL="320842" indent="-320842" algn="just">
              <a:buSzPct val="100000"/>
              <a:buChar char="•"/>
              <a:defRPr>
                <a:latin typeface="Arial"/>
                <a:ea typeface="Arial"/>
                <a:cs typeface="Arial"/>
                <a:sym typeface="Arial"/>
              </a:defRPr>
            </a:pPr>
            <a:r>
              <a:t>Prüfung der fachlichen Befähigung des Antragstellers </a:t>
            </a:r>
          </a:p>
          <a:p>
            <a:pPr algn="just">
              <a:defRPr>
                <a:latin typeface="Arial"/>
                <a:ea typeface="Arial"/>
                <a:cs typeface="Arial"/>
                <a:sym typeface="Arial"/>
              </a:defRPr>
            </a:pPr>
          </a:p>
          <a:p>
            <a:pPr algn="just">
              <a:defRPr>
                <a:latin typeface="Arial"/>
                <a:ea typeface="Arial"/>
                <a:cs typeface="Arial"/>
                <a:sym typeface="Arial"/>
              </a:defRPr>
            </a:pPr>
            <a:r>
              <a:t>Daneben hat die KV das Recht die Einhaltung der für die Qualitätssicherung geltenden gesetzlichen Regelungen im Einzelfall zu prüfen (Überprüfung ist nur dann zulässig, wenn der betreffende Arzt schriftlich sein Einverständnis erklärt hat): </a:t>
            </a:r>
          </a:p>
          <a:p>
            <a:pPr algn="just">
              <a:defRPr>
                <a:latin typeface="Arial"/>
                <a:ea typeface="Arial"/>
                <a:cs typeface="Arial"/>
                <a:sym typeface="Arial"/>
              </a:defRPr>
            </a:pPr>
          </a:p>
          <a:p>
            <a:pPr lvl="1" marL="701842" indent="-320842" algn="just">
              <a:buSzPct val="100000"/>
              <a:buChar char="•"/>
              <a:defRPr>
                <a:latin typeface="Arial"/>
                <a:ea typeface="Arial"/>
                <a:cs typeface="Arial"/>
                <a:sym typeface="Arial"/>
              </a:defRPr>
            </a:pPr>
            <a:r>
              <a:t>Apparative Ausstattung</a:t>
            </a:r>
          </a:p>
          <a:p>
            <a:pPr lvl="1" marL="701842" indent="-320842" algn="just">
              <a:buSzPct val="100000"/>
              <a:buChar char="•"/>
              <a:defRPr>
                <a:latin typeface="Arial"/>
                <a:ea typeface="Arial"/>
                <a:cs typeface="Arial"/>
                <a:sym typeface="Arial"/>
              </a:defRPr>
            </a:pPr>
            <a:r>
              <a:t>Organisation und Durchführung von Ringversuchen</a:t>
            </a:r>
          </a:p>
          <a:p>
            <a:pPr lvl="1" marL="701842" indent="-320842" algn="just">
              <a:buSzPct val="100000"/>
              <a:buChar char="•"/>
              <a:defRPr>
                <a:latin typeface="Arial"/>
                <a:ea typeface="Arial"/>
                <a:cs typeface="Arial"/>
                <a:sym typeface="Arial"/>
              </a:defRPr>
            </a:pPr>
            <a:r>
              <a:t>Erfüllung der Fortbildungspflichten </a:t>
            </a:r>
          </a:p>
        </p:txBody>
      </p:sp>
      <p:sp>
        <p:nvSpPr>
          <p:cNvPr id="37"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 name="Prüfungsvorbereitung"/>
          <p:cNvSpPr txBox="1"/>
          <p:nvPr/>
        </p:nvSpPr>
        <p:spPr>
          <a:xfrm>
            <a:off x="370388" y="634717"/>
            <a:ext cx="12518024" cy="12064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b="1" sz="3800">
                <a:latin typeface="Arial"/>
                <a:ea typeface="Arial"/>
                <a:cs typeface="Arial"/>
                <a:sym typeface="Arial"/>
              </a:defRPr>
            </a:lvl1pPr>
          </a:lstStyle>
          <a:p>
            <a:pPr/>
            <a:r>
              <a:t>Prüfungsvorbereitung</a:t>
            </a:r>
          </a:p>
        </p:txBody>
      </p:sp>
      <p:sp>
        <p:nvSpPr>
          <p:cNvPr id="40" name="Überprüfen der Voraussetzungen…"/>
          <p:cNvSpPr txBox="1"/>
          <p:nvPr/>
        </p:nvSpPr>
        <p:spPr>
          <a:xfrm>
            <a:off x="525610" y="1743004"/>
            <a:ext cx="11953580" cy="36760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20842" indent="-320842" algn="just">
              <a:buSzPct val="100000"/>
              <a:buAutoNum type="arabicPeriod" startAt="1"/>
              <a:defRPr>
                <a:latin typeface="Arial"/>
                <a:ea typeface="Arial"/>
                <a:cs typeface="Arial"/>
                <a:sym typeface="Arial"/>
              </a:defRPr>
            </a:pPr>
            <a:r>
              <a:t>Überprüfen der Voraussetzungen </a:t>
            </a:r>
          </a:p>
          <a:p>
            <a:pPr algn="just">
              <a:defRPr>
                <a:latin typeface="Arial"/>
                <a:ea typeface="Arial"/>
                <a:cs typeface="Arial"/>
                <a:sym typeface="Arial"/>
              </a:defRPr>
            </a:pPr>
          </a:p>
          <a:p>
            <a:pPr marL="320842" indent="-320842" algn="just">
              <a:buSzPct val="100000"/>
              <a:buAutoNum type="arabicPeriod" startAt="2"/>
              <a:defRPr>
                <a:latin typeface="Arial"/>
                <a:ea typeface="Arial"/>
                <a:cs typeface="Arial"/>
                <a:sym typeface="Arial"/>
              </a:defRPr>
            </a:pPr>
            <a:r>
              <a:t>Vertrautmachen mit den Grundlagen der Labormethodik, i. D. R. Immunologischen Labormethoden (z.B.: Jürgen Hallbach: Klinische Chemie und Hämatologie für den Einstieg, Thiemeverlag)</a:t>
            </a:r>
          </a:p>
          <a:p>
            <a:pPr algn="just">
              <a:defRPr>
                <a:latin typeface="Arial"/>
                <a:ea typeface="Arial"/>
                <a:cs typeface="Arial"/>
                <a:sym typeface="Arial"/>
              </a:defRPr>
            </a:pPr>
          </a:p>
          <a:p>
            <a:pPr marL="320842" indent="-320842" algn="just">
              <a:buSzPct val="100000"/>
              <a:buAutoNum type="arabicPeriod" startAt="3"/>
              <a:defRPr>
                <a:latin typeface="Arial"/>
                <a:ea typeface="Arial"/>
                <a:cs typeface="Arial"/>
                <a:sym typeface="Arial"/>
              </a:defRPr>
            </a:pPr>
            <a:r>
              <a:t>Vertraut machen mit den vor Ort verwendeten Geräten und Reagenzien</a:t>
            </a:r>
          </a:p>
          <a:p>
            <a:pPr algn="just">
              <a:defRPr>
                <a:latin typeface="Arial"/>
                <a:ea typeface="Arial"/>
                <a:cs typeface="Arial"/>
                <a:sym typeface="Arial"/>
              </a:defRPr>
            </a:pPr>
          </a:p>
          <a:p>
            <a:pPr marL="320842" indent="-320842" algn="just">
              <a:buSzPct val="100000"/>
              <a:buAutoNum type="arabicPeriod" startAt="4"/>
              <a:defRPr>
                <a:latin typeface="Arial"/>
                <a:ea typeface="Arial"/>
                <a:cs typeface="Arial"/>
                <a:sym typeface="Arial"/>
              </a:defRPr>
            </a:pPr>
            <a:r>
              <a:t>Studieren der Abläufe, insbesondere des internen und externen Qualitätsmanagements.</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 name="image.png" descr="image.png"/>
          <p:cNvPicPr>
            <a:picLocks noChangeAspect="1"/>
          </p:cNvPicPr>
          <p:nvPr/>
        </p:nvPicPr>
        <p:blipFill>
          <a:blip r:embed="rId2">
            <a:extLst/>
          </a:blip>
          <a:srcRect l="34916" t="10714" r="18455" b="6250"/>
          <a:stretch>
            <a:fillRect/>
          </a:stretch>
        </p:blipFill>
        <p:spPr>
          <a:xfrm>
            <a:off x="2188915" y="214488"/>
            <a:ext cx="8626969" cy="8638259"/>
          </a:xfrm>
          <a:prstGeom prst="rect">
            <a:avLst/>
          </a:prstGeom>
          <a:ln w="12700">
            <a:miter lim="400000"/>
          </a:ln>
        </p:spPr>
      </p:pic>
      <p:sp>
        <p:nvSpPr>
          <p:cNvPr id="43"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 name="Zusammensetzung der Kommission…"/>
          <p:cNvSpPr txBox="1"/>
          <p:nvPr/>
        </p:nvSpPr>
        <p:spPr>
          <a:xfrm>
            <a:off x="473681" y="1333593"/>
            <a:ext cx="12057438" cy="44126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800">
                <a:latin typeface="Arial"/>
                <a:ea typeface="Arial"/>
                <a:cs typeface="Arial"/>
                <a:sym typeface="Arial"/>
              </a:defRPr>
            </a:pPr>
            <a:r>
              <a:t>Zusammensetzung der Kommission</a:t>
            </a:r>
          </a:p>
          <a:p>
            <a:pPr algn="ctr">
              <a:defRPr b="1" sz="3800">
                <a:latin typeface="Arial"/>
                <a:ea typeface="Arial"/>
                <a:cs typeface="Arial"/>
                <a:sym typeface="Arial"/>
              </a:defRPr>
            </a:pPr>
          </a:p>
          <a:p>
            <a:pPr algn="just">
              <a:defRPr>
                <a:latin typeface="Arial"/>
                <a:ea typeface="Arial"/>
                <a:cs typeface="Arial"/>
                <a:sym typeface="Arial"/>
              </a:defRPr>
            </a:pPr>
          </a:p>
          <a:p>
            <a:pPr algn="just">
              <a:defRPr>
                <a:latin typeface="Arial"/>
                <a:ea typeface="Arial"/>
                <a:cs typeface="Arial"/>
                <a:sym typeface="Arial"/>
              </a:defRPr>
            </a:pPr>
            <a:r>
              <a:t>„…mindestens drei ärztliche Mitglieder unterschiedlicher Fachrichtungen“ in der Regel Ärzte für Laboratoriumsmedizin, Ärzte für Mikrobiologie und Infektionsepidemiologie; aber auch Ärzte aus anderen prüfungsrelevanten Fachgebieten</a:t>
            </a:r>
          </a:p>
          <a:p>
            <a:pPr algn="just">
              <a:defRPr>
                <a:latin typeface="Arial"/>
                <a:ea typeface="Arial"/>
                <a:cs typeface="Arial"/>
                <a:sym typeface="Arial"/>
              </a:defRPr>
            </a:pPr>
          </a:p>
          <a:p>
            <a:pPr algn="just">
              <a:defRPr>
                <a:latin typeface="Arial"/>
                <a:ea typeface="Arial"/>
                <a:cs typeface="Arial"/>
                <a:sym typeface="Arial"/>
              </a:defRPr>
            </a:pPr>
            <a:r>
              <a:t>……sowie ein Vertreter der KV</a:t>
            </a:r>
          </a:p>
          <a:p>
            <a:pPr algn="just">
              <a:defRPr>
                <a:latin typeface="Arial"/>
                <a:ea typeface="Arial"/>
                <a:cs typeface="Arial"/>
                <a:sym typeface="Arial"/>
              </a:defRPr>
            </a:pPr>
          </a:p>
          <a:p>
            <a:pPr algn="just">
              <a:defRPr>
                <a:latin typeface="Arial"/>
                <a:ea typeface="Arial"/>
                <a:cs typeface="Arial"/>
                <a:sym typeface="Arial"/>
              </a:defRPr>
            </a:pPr>
          </a:p>
          <a:p>
            <a:pPr algn="just">
              <a:defRPr>
                <a:latin typeface="Arial"/>
                <a:ea typeface="Arial"/>
                <a:cs typeface="Arial"/>
                <a:sym typeface="Arial"/>
              </a:defRPr>
            </a:pPr>
            <a:r>
              <a:t>Die Kommissionsmitglieder werden von der KV berufen</a:t>
            </a:r>
          </a:p>
        </p:txBody>
      </p:sp>
      <p:sp>
        <p:nvSpPr>
          <p:cNvPr id="46"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 name="Kolloquium…"/>
          <p:cNvSpPr txBox="1"/>
          <p:nvPr/>
        </p:nvSpPr>
        <p:spPr>
          <a:xfrm>
            <a:off x="372081" y="677333"/>
            <a:ext cx="12260638" cy="56699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800">
                <a:latin typeface="Arial"/>
                <a:ea typeface="Arial"/>
                <a:cs typeface="Arial"/>
                <a:sym typeface="Arial"/>
              </a:defRPr>
            </a:pPr>
            <a:r>
              <a:t>Kolloquium</a:t>
            </a:r>
          </a:p>
          <a:p>
            <a:pPr algn="ctr">
              <a:defRPr b="1" sz="3800">
                <a:latin typeface="Arial"/>
                <a:ea typeface="Arial"/>
                <a:cs typeface="Arial"/>
                <a:sym typeface="Arial"/>
              </a:defRPr>
            </a:pPr>
          </a:p>
          <a:p>
            <a:pPr algn="ctr">
              <a:defRPr b="1" sz="3800">
                <a:latin typeface="Arial"/>
                <a:ea typeface="Arial"/>
                <a:cs typeface="Arial"/>
                <a:sym typeface="Arial"/>
              </a:defRPr>
            </a:pPr>
          </a:p>
          <a:p>
            <a:pPr>
              <a:defRPr>
                <a:latin typeface="Arial"/>
                <a:ea typeface="Arial"/>
                <a:cs typeface="Arial"/>
                <a:sym typeface="Arial"/>
              </a:defRPr>
            </a:pPr>
            <a:r>
              <a:t>§7.2 </a:t>
            </a:r>
          </a:p>
          <a:p>
            <a:pPr algn="just">
              <a:defRPr>
                <a:latin typeface="Arial"/>
                <a:ea typeface="Arial"/>
                <a:cs typeface="Arial"/>
                <a:sym typeface="Arial"/>
              </a:defRPr>
            </a:pPr>
            <a:r>
              <a:t>Kolloquien haben den Charakter eines Fachgesprächs…. sollen dazu dienen sich der erforderlichen fachlichen Befähigung zu vergewissern…</a:t>
            </a:r>
          </a:p>
          <a:p>
            <a:pPr algn="just">
              <a:defRPr>
                <a:latin typeface="Arial"/>
                <a:ea typeface="Arial"/>
                <a:cs typeface="Arial"/>
                <a:sym typeface="Arial"/>
              </a:defRPr>
            </a:pPr>
          </a:p>
          <a:p>
            <a:pPr algn="just">
              <a:defRPr>
                <a:latin typeface="Arial"/>
                <a:ea typeface="Arial"/>
                <a:cs typeface="Arial"/>
                <a:sym typeface="Arial"/>
              </a:defRPr>
            </a:pPr>
            <a:r>
              <a:t>……..dem Antragsteller ist ein fester Termin mit einer Frist von mind. 4 Wochen anzubieten….</a:t>
            </a:r>
          </a:p>
          <a:p>
            <a:pPr algn="just">
              <a:defRPr>
                <a:latin typeface="Arial"/>
                <a:ea typeface="Arial"/>
                <a:cs typeface="Arial"/>
                <a:sym typeface="Arial"/>
              </a:defRPr>
            </a:pPr>
          </a:p>
          <a:p>
            <a:pPr algn="just">
              <a:defRPr>
                <a:latin typeface="Arial"/>
                <a:ea typeface="Arial"/>
                <a:cs typeface="Arial"/>
                <a:sym typeface="Arial"/>
              </a:defRPr>
            </a:pPr>
            <a:r>
              <a:t>…Dauer des Kolloquiums soll ca. 30 Minuten betragen.. (abhängig von der Anzahl der beantragten Parameter)</a:t>
            </a:r>
          </a:p>
          <a:p>
            <a:pPr algn="just">
              <a:defRPr>
                <a:latin typeface="Arial"/>
                <a:ea typeface="Arial"/>
                <a:cs typeface="Arial"/>
                <a:sym typeface="Arial"/>
              </a:defRPr>
            </a:pPr>
          </a:p>
          <a:p>
            <a:pPr algn="just">
              <a:defRPr>
                <a:latin typeface="Arial"/>
                <a:ea typeface="Arial"/>
                <a:cs typeface="Arial"/>
                <a:sym typeface="Arial"/>
              </a:defRPr>
            </a:pPr>
            <a:r>
              <a:t>…Protokoll wird erstellt….</a:t>
            </a:r>
          </a:p>
        </p:txBody>
      </p:sp>
      <p:sp>
        <p:nvSpPr>
          <p:cNvPr id="49"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 name="Ergebnisse der Prüfung…"/>
          <p:cNvSpPr txBox="1"/>
          <p:nvPr/>
        </p:nvSpPr>
        <p:spPr>
          <a:xfrm>
            <a:off x="525610" y="1290985"/>
            <a:ext cx="11953580" cy="384663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b="1" sz="3800">
                <a:latin typeface="Arial"/>
                <a:ea typeface="Arial"/>
                <a:cs typeface="Arial"/>
                <a:sym typeface="Arial"/>
              </a:defRPr>
            </a:pPr>
            <a:r>
              <a:t>Ergebnisse der Prüfung</a:t>
            </a:r>
          </a:p>
          <a:p>
            <a:pPr algn="ctr">
              <a:defRPr b="1">
                <a:latin typeface="Arial"/>
                <a:ea typeface="Arial"/>
                <a:cs typeface="Arial"/>
                <a:sym typeface="Arial"/>
              </a:defRPr>
            </a:pPr>
          </a:p>
          <a:p>
            <a:pPr>
              <a:defRPr>
                <a:latin typeface="Arial"/>
                <a:ea typeface="Arial"/>
                <a:cs typeface="Arial"/>
                <a:sym typeface="Arial"/>
              </a:defRPr>
            </a:pPr>
          </a:p>
          <a:p>
            <a:pPr algn="just">
              <a:lnSpc>
                <a:spcPct val="150000"/>
              </a:lnSpc>
              <a:defRPr>
                <a:latin typeface="Arial"/>
                <a:ea typeface="Arial"/>
                <a:cs typeface="Arial"/>
                <a:sym typeface="Arial"/>
              </a:defRPr>
            </a:pPr>
            <a:r>
              <a:t>„Die als Prüfer am Kolloquium beteiligten Mitglieder der Qualitätssicherungskommission befinden unmittelbar nach dessen Abschluss in Abwesenheit des Antragstellers mit einfacher Mehrheit darüber, ob dieser die erforderliche fachliche Befähigung nachweisen konnte. Der Vertreter der KV hat kein Stimmrecht“</a:t>
            </a:r>
          </a:p>
        </p:txBody>
      </p:sp>
      <p:sp>
        <p:nvSpPr>
          <p:cNvPr id="52" name="Dr. med. S. Merk, Freiburg im Breisgau…"/>
          <p:cNvSpPr txBox="1"/>
          <p:nvPr/>
        </p:nvSpPr>
        <p:spPr>
          <a:xfrm>
            <a:off x="2560799" y="8824786"/>
            <a:ext cx="10153658" cy="660139"/>
          </a:xfrm>
          <a:prstGeom prst="rect">
            <a:avLst/>
          </a:prstGeom>
          <a:ln w="12700">
            <a:miter lim="400000"/>
          </a:ln>
          <a:extLst>
            <a:ext uri="{C572A759-6A51-4108-AA02-DFA0A04FC94B}">
              <ma14:wrappingTextBoxFlag xmlns:ma14="http://schemas.microsoft.com/office/mac/drawingml/2011/main" val="1"/>
            </a:ext>
          </a:extLst>
        </p:spPr>
        <p:txBody>
          <a:bodyPr lIns="66559" tIns="66559" rIns="66559" bIns="66559" anchor="b">
            <a:spAutoFit/>
          </a:bodyPr>
          <a:lstStyle/>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Dr. med. S. Merk, Freiburg im Breisgau  </a:t>
            </a:r>
          </a:p>
          <a:p>
            <a:pPr algn="r">
              <a:spcBef>
                <a:spcPts val="900"/>
              </a:spcBef>
              <a:tabLst>
                <a:tab pos="1295400" algn="l"/>
                <a:tab pos="2590800" algn="l"/>
                <a:tab pos="3898900" algn="l"/>
                <a:tab pos="5194300" algn="l"/>
                <a:tab pos="6502400" algn="l"/>
                <a:tab pos="7797800" algn="l"/>
                <a:tab pos="9093200" algn="l"/>
                <a:tab pos="10401300" algn="l"/>
                <a:tab pos="11696700" algn="l"/>
                <a:tab pos="13004800" algn="l"/>
                <a:tab pos="14300200" algn="l"/>
              </a:tabLst>
              <a:defRPr b="1" sz="1400">
                <a:solidFill>
                  <a:srgbClr val="FFFF00"/>
                </a:solidFill>
                <a:latin typeface="Arial"/>
                <a:ea typeface="Arial"/>
                <a:cs typeface="Arial"/>
                <a:sym typeface="Arial"/>
              </a:defRPr>
            </a:pPr>
            <a:r>
              <a:t>         </a:t>
            </a:r>
            <a:r>
              <a:t>51</a:t>
            </a:r>
            <a:r>
              <a:t>. Tagung Berufsverband  Deutscher Nuklearmediziner</a:t>
            </a:r>
          </a:p>
        </p:txBody>
      </p:sp>
    </p:spTree>
  </p:cSld>
  <p:clrMapOvr>
    <a:masterClrMapping/>
  </p:clrMapOvr>
  <mc:AlternateContent xmlns:mc="http://schemas.openxmlformats.org/markup-compatibility/2006">
    <mc:Choice xmlns:p14="http://schemas.microsoft.com/office/powerpoint/2010/main" Requires="p14">
      <p:transition spd="fast" advClick="1" p14:dur="750">
        <p:blinds dir="vert"/>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DOTATOCPat">
  <a:themeElements>
    <a:clrScheme name="DOTATOCPat">
      <a:dk1>
        <a:srgbClr val="FFFFFF"/>
      </a:dk1>
      <a:lt1>
        <a:srgbClr val="FFFB00"/>
      </a:lt1>
      <a:dk2>
        <a:srgbClr val="A7A7A7"/>
      </a:dk2>
      <a:lt2>
        <a:srgbClr val="535353"/>
      </a:lt2>
      <a:accent1>
        <a:srgbClr val="FBFBFB"/>
      </a:accent1>
      <a:accent2>
        <a:srgbClr val="FAFAFA"/>
      </a:accent2>
      <a:accent3>
        <a:srgbClr val="9BBB59"/>
      </a:accent3>
      <a:accent4>
        <a:srgbClr val="8064A2"/>
      </a:accent4>
      <a:accent5>
        <a:srgbClr val="4BACC6"/>
      </a:accent5>
      <a:accent6>
        <a:srgbClr val="F79646"/>
      </a:accent6>
      <a:hlink>
        <a:srgbClr val="0000FF"/>
      </a:hlink>
      <a:folHlink>
        <a:srgbClr val="FF00FF"/>
      </a:folHlink>
    </a:clrScheme>
    <a:fontScheme name="DOTATOCPat">
      <a:majorFont>
        <a:latin typeface="Helvetica"/>
        <a:ea typeface="Helvetica"/>
        <a:cs typeface="Helvetica"/>
      </a:majorFont>
      <a:minorFont>
        <a:latin typeface="Times New Roman"/>
        <a:ea typeface="Times New Roman"/>
        <a:cs typeface="Times New Roman"/>
      </a:minorFont>
    </a:fontScheme>
    <a:fmtScheme name="DOTATOCPa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50800" dist="254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99"/>
        </a:solidFill>
        <a:ln w="25400" cap="flat">
          <a:solidFill>
            <a:schemeClr val="accent2"/>
          </a:solidFill>
          <a:prstDash val="solid"/>
          <a:round/>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2"/>
          </a:solidFill>
          <a:prstDash val="solid"/>
          <a:round/>
        </a:ln>
        <a:effectLst>
          <a:outerShdw sx="100000" sy="100000" kx="0" ky="0" algn="b" rotWithShape="0" blurRad="50800" dist="254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OTATOCPat">
  <a:themeElements>
    <a:clrScheme name="DOTATOCPat">
      <a:dk1>
        <a:srgbClr val="000000"/>
      </a:dk1>
      <a:lt1>
        <a:srgbClr val="FFFFFF"/>
      </a:lt1>
      <a:dk2>
        <a:srgbClr val="A7A7A7"/>
      </a:dk2>
      <a:lt2>
        <a:srgbClr val="535353"/>
      </a:lt2>
      <a:accent1>
        <a:srgbClr val="FBFBFB"/>
      </a:accent1>
      <a:accent2>
        <a:srgbClr val="FAFAFA"/>
      </a:accent2>
      <a:accent3>
        <a:srgbClr val="9BBB59"/>
      </a:accent3>
      <a:accent4>
        <a:srgbClr val="8064A2"/>
      </a:accent4>
      <a:accent5>
        <a:srgbClr val="4BACC6"/>
      </a:accent5>
      <a:accent6>
        <a:srgbClr val="F79646"/>
      </a:accent6>
      <a:hlink>
        <a:srgbClr val="0000FF"/>
      </a:hlink>
      <a:folHlink>
        <a:srgbClr val="FF00FF"/>
      </a:folHlink>
    </a:clrScheme>
    <a:fontScheme name="DOTATOCPat">
      <a:majorFont>
        <a:latin typeface="Helvetica"/>
        <a:ea typeface="Helvetica"/>
        <a:cs typeface="Helvetica"/>
      </a:majorFont>
      <a:minorFont>
        <a:latin typeface="Times New Roman"/>
        <a:ea typeface="Times New Roman"/>
        <a:cs typeface="Times New Roman"/>
      </a:minorFont>
    </a:fontScheme>
    <a:fmtScheme name="DOTATOCPa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50800" dist="254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99"/>
        </a:solidFill>
        <a:ln w="25400" cap="flat">
          <a:solidFill>
            <a:schemeClr val="accent2"/>
          </a:solidFill>
          <a:prstDash val="solid"/>
          <a:round/>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2"/>
          </a:solidFill>
          <a:prstDash val="solid"/>
          <a:round/>
        </a:ln>
        <a:effectLst>
          <a:outerShdw sx="100000" sy="100000" kx="0" ky="0" algn="b" rotWithShape="0" blurRad="50800" dist="254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B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