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635" r:id="rId6"/>
    <p:sldId id="636" r:id="rId7"/>
    <p:sldId id="649" r:id="rId8"/>
    <p:sldId id="628" r:id="rId9"/>
    <p:sldId id="631" r:id="rId10"/>
    <p:sldId id="260" r:id="rId11"/>
    <p:sldId id="262" r:id="rId12"/>
    <p:sldId id="264" r:id="rId13"/>
    <p:sldId id="632" r:id="rId14"/>
    <p:sldId id="634" r:id="rId15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47E6AE-3C76-1BB5-CA98-6A51341AF062}" name="Jörg Seiler" initials="JS" userId="S::seiler@piurimaging.com::5c13dc96-1cf6-431d-b079-7bdbcfa497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BFE4"/>
    <a:srgbClr val="0095D2"/>
    <a:srgbClr val="00FFFF"/>
    <a:srgbClr val="6CA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B97F0-E523-4F6B-BA21-5108EA45FD4E}" v="4" dt="2023-09-15T13:57:09.078"/>
    <p1510:client id="{684BF136-FEAA-4B1E-B856-2BC22977210B}" v="335" dt="2023-09-15T14:04:54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27" y="11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B958F4-1D32-0E3C-D3F3-B170CBAC6A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9CECF-9F7C-33CD-DE17-A6CE1DECF1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22D1C-67D3-4F3D-A190-6C7C8CBECCE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BF448-47A6-15E0-FD08-ECAB3AD158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1BCFD-F6C1-1485-BF41-058ABB41C0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E4698-F861-4E4B-8FEA-51CB48114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5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71EF3-C6EC-4480-B913-B90757097CD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2A843-D27A-4542-A8B7-A36D5F55074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F449B-0C93-4395-9CCD-49A68BD943C1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0487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2A843-D27A-4542-A8B7-A36D5F5507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F449B-0C93-4395-9CCD-49A68BD943C1}" type="slidenum">
              <a:rPr lang="en-AT" smtClean="0"/>
              <a:t>11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2234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529DAC-82B4-9EE6-6DC9-C3F6A069D8AD}"/>
              </a:ext>
            </a:extLst>
          </p:cNvPr>
          <p:cNvSpPr/>
          <p:nvPr userDrawn="1"/>
        </p:nvSpPr>
        <p:spPr>
          <a:xfrm>
            <a:off x="11102788" y="6203962"/>
            <a:ext cx="1030941" cy="5842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126D5A2-6242-D4C7-9218-4F2AB90F9840}"/>
              </a:ext>
            </a:extLst>
          </p:cNvPr>
          <p:cNvSpPr/>
          <p:nvPr userDrawn="1"/>
        </p:nvSpPr>
        <p:spPr>
          <a:xfrm rot="-10800000">
            <a:off x="1" y="3215405"/>
            <a:ext cx="12192000" cy="3642595"/>
          </a:xfrm>
          <a:custGeom>
            <a:avLst/>
            <a:gdLst/>
            <a:ahLst/>
            <a:cxnLst/>
            <a:rect l="l" t="t" r="r" b="b"/>
            <a:pathLst>
              <a:path w="56215416" h="27686092">
                <a:moveTo>
                  <a:pt x="0" y="0"/>
                </a:moveTo>
                <a:lnTo>
                  <a:pt x="56215416" y="0"/>
                </a:lnTo>
                <a:lnTo>
                  <a:pt x="56215416" y="27686092"/>
                </a:lnTo>
                <a:lnTo>
                  <a:pt x="0" y="276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0426" b="-1"/>
            </a:stretch>
          </a:blipFill>
        </p:spPr>
        <p:txBody>
          <a:bodyPr/>
          <a:lstStyle/>
          <a:p>
            <a:endParaRPr lang="en-A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F4FF3-2964-CFE9-98CB-93A5C0969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FEEBB-6694-6075-33BE-E448E700E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LT Std 45 Book" panose="020B0502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A4CC8-0842-1E0D-B474-024BA87B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BCC9D-AEFD-DA12-C9AD-8A4563C1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C286E-364A-A3F8-50D9-9E827093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E6FE7F-7E89-6CBA-E7B3-D3115C5972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6306" y="361907"/>
            <a:ext cx="1563503" cy="64154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6E7BCB8-5994-A669-2FF9-0283BCAE4A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111" r="10842"/>
          <a:stretch/>
        </p:blipFill>
        <p:spPr>
          <a:xfrm rot="20789204">
            <a:off x="-320424" y="1613975"/>
            <a:ext cx="12699572" cy="6316868"/>
          </a:xfrm>
          <a:custGeom>
            <a:avLst/>
            <a:gdLst>
              <a:gd name="connsiteX0" fmla="*/ 1584510 w 12699572"/>
              <a:gd name="connsiteY0" fmla="*/ 0 h 6316868"/>
              <a:gd name="connsiteX1" fmla="*/ 12699572 w 12699572"/>
              <a:gd name="connsiteY1" fmla="*/ 2671213 h 6316868"/>
              <a:gd name="connsiteX2" fmla="*/ 12699572 w 12699572"/>
              <a:gd name="connsiteY2" fmla="*/ 3109822 h 6316868"/>
              <a:gd name="connsiteX3" fmla="*/ 11928843 w 12699572"/>
              <a:gd name="connsiteY3" fmla="*/ 6316868 h 6316868"/>
              <a:gd name="connsiteX4" fmla="*/ 10566854 w 12699572"/>
              <a:gd name="connsiteY4" fmla="*/ 6316868 h 6316868"/>
              <a:gd name="connsiteX5" fmla="*/ 0 w 12699572"/>
              <a:gd name="connsiteY5" fmla="*/ 3777403 h 6316868"/>
              <a:gd name="connsiteX6" fmla="*/ 907800 w 12699572"/>
              <a:gd name="connsiteY6" fmla="*/ 0 h 631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572" h="6316868">
                <a:moveTo>
                  <a:pt x="1584510" y="0"/>
                </a:moveTo>
                <a:lnTo>
                  <a:pt x="12699572" y="2671213"/>
                </a:lnTo>
                <a:lnTo>
                  <a:pt x="12699572" y="3109822"/>
                </a:lnTo>
                <a:lnTo>
                  <a:pt x="11928843" y="6316868"/>
                </a:lnTo>
                <a:lnTo>
                  <a:pt x="10566854" y="6316868"/>
                </a:lnTo>
                <a:lnTo>
                  <a:pt x="0" y="3777403"/>
                </a:lnTo>
                <a:lnTo>
                  <a:pt x="9078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030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619EAFD-31C1-7796-79DB-CB438EBC3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D9A71-85E7-E966-76D6-0181681D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D6AC6-2435-C2BE-CF9D-AA3EDAB4C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CDF6-9549-37B8-8D86-B4190E98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A0E8-4E09-041C-3489-EB81E4AF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0AC08-6175-F728-83EC-3C956E74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8866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E586C74-A10E-50B1-470B-9AF6D2DA6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EC2D8-68CF-187C-B75C-20AF34AA0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B8B1A-F380-E458-4B0D-38725537D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465F0-F5D2-0F59-EFCF-C5F650FC0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644D9-2F7A-C5C6-B651-52FBCB27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368E-30AE-A7EA-C85D-8BA1E943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299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A982-3010-D946-9AD4-B9D34D4E0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5088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4F316-CC63-21BF-C672-A18213CED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4693"/>
            <a:ext cx="10515600" cy="41822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A16AA6-2533-AD9B-5572-9AFA7F5490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85080"/>
            <a:ext cx="10515600" cy="540545"/>
          </a:xfrm>
        </p:spPr>
        <p:txBody>
          <a:bodyPr/>
          <a:lstStyle>
            <a:lvl1pPr marL="0" indent="0">
              <a:buNone/>
              <a:defRPr>
                <a:solidFill>
                  <a:srgbClr val="67BFE4"/>
                </a:solidFill>
                <a:latin typeface="Avenir Next LT Pro Dem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D15D9C-D30A-A46C-EC19-9D61139F9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462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37E95-15F7-56DA-159E-210BFB3FC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F8AE8-4039-D03A-18E1-CD001F9D9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A2C18-7538-093C-F5D2-77B152B9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3A00F-B7F7-AFAF-2F1E-16B955C4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15B67-76C0-C1FE-59AA-ACED94CF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649FBD0-D45E-05B3-2CF0-0409B4931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110" r="10842" b="2793"/>
          <a:stretch/>
        </p:blipFill>
        <p:spPr>
          <a:xfrm rot="19540025">
            <a:off x="6500541" y="2800514"/>
            <a:ext cx="6740282" cy="4458683"/>
          </a:xfrm>
          <a:custGeom>
            <a:avLst/>
            <a:gdLst>
              <a:gd name="connsiteX0" fmla="*/ 6740282 w 6740282"/>
              <a:gd name="connsiteY0" fmla="*/ 1182499 h 4458683"/>
              <a:gd name="connsiteX1" fmla="*/ 6740282 w 6740282"/>
              <a:gd name="connsiteY1" fmla="*/ 1410799 h 4458683"/>
              <a:gd name="connsiteX2" fmla="*/ 4658589 w 6740282"/>
              <a:gd name="connsiteY2" fmla="*/ 4458683 h 4458683"/>
              <a:gd name="connsiteX3" fmla="*/ 2705636 w 6740282"/>
              <a:gd name="connsiteY3" fmla="*/ 3989342 h 4458683"/>
              <a:gd name="connsiteX4" fmla="*/ 0 w 6740282"/>
              <a:gd name="connsiteY4" fmla="*/ 2141404 h 4458683"/>
              <a:gd name="connsiteX5" fmla="*/ 1462570 w 6740282"/>
              <a:gd name="connsiteY5" fmla="*/ 0 h 4458683"/>
              <a:gd name="connsiteX6" fmla="*/ 1819842 w 6740282"/>
              <a:gd name="connsiteY6" fmla="*/ 0 h 44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0282" h="4458683">
                <a:moveTo>
                  <a:pt x="6740282" y="1182499"/>
                </a:moveTo>
                <a:lnTo>
                  <a:pt x="6740282" y="1410799"/>
                </a:lnTo>
                <a:lnTo>
                  <a:pt x="4658589" y="4458683"/>
                </a:lnTo>
                <a:lnTo>
                  <a:pt x="2705636" y="3989342"/>
                </a:lnTo>
                <a:lnTo>
                  <a:pt x="0" y="2141404"/>
                </a:lnTo>
                <a:lnTo>
                  <a:pt x="1462570" y="0"/>
                </a:lnTo>
                <a:lnTo>
                  <a:pt x="1819842" y="0"/>
                </a:lnTo>
                <a:close/>
              </a:path>
            </a:pathLst>
          </a:cu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27F36842-8F66-D8A9-C150-603FC9C59529}"/>
              </a:ext>
            </a:extLst>
          </p:cNvPr>
          <p:cNvSpPr/>
          <p:nvPr userDrawn="1"/>
        </p:nvSpPr>
        <p:spPr>
          <a:xfrm rot="-10800000">
            <a:off x="0" y="3429000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56215416" h="27686092">
                <a:moveTo>
                  <a:pt x="0" y="0"/>
                </a:moveTo>
                <a:lnTo>
                  <a:pt x="56215416" y="0"/>
                </a:lnTo>
                <a:lnTo>
                  <a:pt x="56215416" y="27686092"/>
                </a:lnTo>
                <a:lnTo>
                  <a:pt x="0" y="27686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7928"/>
            </a:stretch>
          </a:blipFill>
        </p:spPr>
        <p:txBody>
          <a:bodyPr/>
          <a:lstStyle/>
          <a:p>
            <a:endParaRPr lang="en-A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C2F43-455E-867A-1A0D-2302E5B78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8714" y="6352991"/>
            <a:ext cx="887113" cy="3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4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3835517-7065-5898-00BE-1297218F7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3DDD21-012C-2058-FFA2-8E796C67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D7C2-29EC-A892-6E6D-21A6D8FAA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E141F-FABD-42CF-0FB3-2A38CC18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7E95-5E0A-40BE-7BD2-CBA3BFA2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6B95E-69C0-9C0D-9150-8DBE0F11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ED6A5-566A-9621-72EC-1EB4A9B0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55A668-0A7B-F7CD-1BA8-5C05C40DA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94595"/>
            <a:ext cx="10515600" cy="46593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rgbClr val="67BFE4"/>
                </a:solidFill>
                <a:latin typeface="Avenir Next LT Pro Dem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82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DF0B858-1084-0C8E-0543-15F00B1D4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EF08DA-9F63-8016-F416-40E8BDB4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70617-3C4B-5343-758C-9109CBC60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464B4-29A0-1F37-9DC1-07045ADBE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AB0B7-D9C6-687D-E23D-53E405FF1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B2514-4EAD-A79F-1FCA-457BF4250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761D95-6BB1-5F39-BF57-DDE27C6C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60561-C4C6-3BE3-761E-FA3C588D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F878D-247B-E5BC-441A-AA3953A8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704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4EDFFA5-CCE8-8725-AC17-D60E9A498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CD5E5-2BD2-C262-8588-A2D31D16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DA07A-C2B8-371F-332C-F73C8DC11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DA103-7FB0-740A-822B-09ACAC50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CC1F7-0DF5-4869-6A21-7334738E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746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9E0CD-5110-670E-D17F-DF2259390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E37CB-76B2-AA44-24EC-74871E40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AC5C-1ECD-DD13-2F24-DE7E03E0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A95A8-78B7-0101-5155-A5A54EEA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2160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200DECC-F101-A293-22F5-36B1F8C65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8D442-26F2-DCDC-ABED-E2409359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CE80-2DD0-92BA-3392-C9A7992F7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75C1A-7373-2716-C1A1-E9B4F303B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2CCBE-14A9-E550-BEA3-34C637B3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130FA-3446-82B1-3D56-62175D7E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6E97F-E704-52D4-0DD7-09D40EA5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3720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16907D8-3D69-6392-55CD-07DEED9D3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02"/>
          <a:stretch>
            <a:fillRect/>
          </a:stretch>
        </p:blipFill>
        <p:spPr>
          <a:xfrm rot="1714635">
            <a:off x="-470425" y="3585523"/>
            <a:ext cx="4688081" cy="3706798"/>
          </a:xfrm>
          <a:custGeom>
            <a:avLst/>
            <a:gdLst>
              <a:gd name="connsiteX0" fmla="*/ 0 w 4688081"/>
              <a:gd name="connsiteY0" fmla="*/ 1459366 h 3706798"/>
              <a:gd name="connsiteX1" fmla="*/ 2679197 w 4688081"/>
              <a:gd name="connsiteY1" fmla="*/ 0 h 3706798"/>
              <a:gd name="connsiteX2" fmla="*/ 3749056 w 4688081"/>
              <a:gd name="connsiteY2" fmla="*/ 0 h 3706798"/>
              <a:gd name="connsiteX3" fmla="*/ 4688081 w 4688081"/>
              <a:gd name="connsiteY3" fmla="*/ 1723921 h 3706798"/>
              <a:gd name="connsiteX4" fmla="*/ 4688081 w 4688081"/>
              <a:gd name="connsiteY4" fmla="*/ 2192538 h 3706798"/>
              <a:gd name="connsiteX5" fmla="*/ 1908106 w 4688081"/>
              <a:gd name="connsiteY5" fmla="*/ 3706798 h 3706798"/>
              <a:gd name="connsiteX6" fmla="*/ 1224182 w 4688081"/>
              <a:gd name="connsiteY6" fmla="*/ 3706798 h 37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081" h="3706798">
                <a:moveTo>
                  <a:pt x="0" y="1459366"/>
                </a:moveTo>
                <a:lnTo>
                  <a:pt x="2679197" y="0"/>
                </a:lnTo>
                <a:lnTo>
                  <a:pt x="3749056" y="0"/>
                </a:lnTo>
                <a:lnTo>
                  <a:pt x="4688081" y="1723921"/>
                </a:lnTo>
                <a:lnTo>
                  <a:pt x="4688081" y="2192538"/>
                </a:lnTo>
                <a:lnTo>
                  <a:pt x="1908106" y="3706798"/>
                </a:lnTo>
                <a:lnTo>
                  <a:pt x="1224182" y="3706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576E4-ABD1-9B11-6F15-AA0AD95A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38BEC-7275-0307-F6B5-2BD493070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394F1-4FA1-4F43-1C2E-4D6F06B1D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B4411-199D-37D9-C0A9-4C8291E7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BB1C42-3FA0-40C8-9C87-8E4DD6C85F33}" type="datetimeFigureOut">
              <a:rPr lang="en-AT" smtClean="0"/>
              <a:t>09/15/2023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B8CA5-F6F2-BED8-723B-07E47D69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CCD39-9C9C-22F2-951C-84F1EC53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993DC4-886F-4AA4-9924-A75CB0549F6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6421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14C5E-9730-3107-9A2B-25037A54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58AF8-CECC-E4DD-015A-1A050330E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F8D0A-9AAF-96F9-E4EF-442D03A0EA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8714" y="6352991"/>
            <a:ext cx="887113" cy="3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3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Avenir LT Std 65 Medium" panose="020B08030202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7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A3BA-7ECA-29E7-4287-8BDBBF9C2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5177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/>
              <a:t>Taking your ultrasound to the next dimension</a:t>
            </a:r>
            <a:r>
              <a:rPr lang="de-DE" sz="4400"/>
              <a:t> </a:t>
            </a:r>
            <a:endParaRPr lang="en-AT" sz="440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0BB3F8D-1ABC-5948-BBC8-EC844F724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35497"/>
            <a:ext cx="9144000" cy="1655762"/>
          </a:xfrm>
        </p:spPr>
        <p:txBody>
          <a:bodyPr/>
          <a:lstStyle/>
          <a:p>
            <a:r>
              <a:rPr lang="de-DE">
                <a:solidFill>
                  <a:srgbClr val="0095D2"/>
                </a:solidFill>
                <a:latin typeface="Montserrat SemiBold" panose="020B0604020202020204" pitchFamily="2" charset="0"/>
              </a:rPr>
              <a:t>Neues aus der Industrie</a:t>
            </a:r>
            <a:endParaRPr lang="en-US">
              <a:solidFill>
                <a:srgbClr val="0095D2"/>
              </a:solidFill>
              <a:latin typeface="Montserrat SemiBold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1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47319" y="1282477"/>
            <a:ext cx="10806506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800">
                <a:solidFill>
                  <a:srgbClr val="6CA2CE"/>
                </a:solidFill>
                <a:latin typeface="Montserrat SemiBold" pitchFamily="2" charset="0"/>
              </a:rPr>
              <a:t>Die </a:t>
            </a:r>
            <a:r>
              <a:rPr lang="en-US" sz="2800" err="1">
                <a:solidFill>
                  <a:srgbClr val="6CA2CE"/>
                </a:solidFill>
                <a:latin typeface="Montserrat SemiBold" pitchFamily="2" charset="0"/>
              </a:rPr>
              <a:t>Vorteile</a:t>
            </a:r>
            <a:r>
              <a:rPr lang="en-US" sz="2800">
                <a:solidFill>
                  <a:srgbClr val="6CA2CE"/>
                </a:solidFill>
                <a:latin typeface="Montserrat SemiBold" pitchFamily="2" charset="0"/>
              </a:rPr>
              <a:t> der 3D-Schilddrüsendiagnostik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7319" y="279476"/>
            <a:ext cx="4800269" cy="86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0"/>
              </a:lnSpc>
            </a:pPr>
            <a:r>
              <a:rPr lang="en-US" sz="4800" b="1">
                <a:solidFill>
                  <a:srgbClr val="FFFFFF"/>
                </a:solidFill>
                <a:latin typeface="Montserrat ExtraBold" pitchFamily="2" charset="0"/>
                <a:cs typeface="Poppins Bold" panose="00000800000000000000" pitchFamily="2" charset="0"/>
              </a:rPr>
              <a:t>UNSERE </a:t>
            </a:r>
            <a:r>
              <a:rPr lang="en-US" sz="4800">
                <a:solidFill>
                  <a:srgbClr val="FFFFFF"/>
                </a:solidFill>
                <a:latin typeface="Montserrat ExtraBold" pitchFamily="2" charset="0"/>
                <a:cs typeface="Poppins Bold" panose="00000800000000000000" pitchFamily="2" charset="0"/>
              </a:rPr>
              <a:t>U</a:t>
            </a:r>
            <a:r>
              <a:rPr lang="en-US" sz="4800" b="1">
                <a:solidFill>
                  <a:srgbClr val="FFFFFF"/>
                </a:solidFill>
                <a:latin typeface="Montserrat ExtraBold" pitchFamily="2" charset="0"/>
                <a:cs typeface="Poppins Bold" panose="00000800000000000000" pitchFamily="2" charset="0"/>
              </a:rPr>
              <a:t>SPs</a:t>
            </a:r>
          </a:p>
        </p:txBody>
      </p:sp>
      <p:pic>
        <p:nvPicPr>
          <p:cNvPr id="20" name="Picture 1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757EFBB1-DD27-BBDA-11D5-423E495D9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70" y="1821923"/>
            <a:ext cx="8409611" cy="47304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340DD0C-2ECF-E75A-6734-2F91ABAF0F5F}"/>
              </a:ext>
            </a:extLst>
          </p:cNvPr>
          <p:cNvGrpSpPr/>
          <p:nvPr/>
        </p:nvGrpSpPr>
        <p:grpSpPr>
          <a:xfrm>
            <a:off x="3535932" y="1836533"/>
            <a:ext cx="1980000" cy="1980000"/>
            <a:chOff x="1267511" y="1836533"/>
            <a:chExt cx="1980000" cy="1980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85D6325-AA8B-0F4B-2569-DE17C08E926D}"/>
                </a:ext>
              </a:extLst>
            </p:cNvPr>
            <p:cNvGrpSpPr/>
            <p:nvPr/>
          </p:nvGrpSpPr>
          <p:grpSpPr>
            <a:xfrm>
              <a:off x="1267511" y="1836533"/>
              <a:ext cx="1980000" cy="1980000"/>
              <a:chOff x="747319" y="2069158"/>
              <a:chExt cx="3146241" cy="556688"/>
            </a:xfrm>
            <a:solidFill>
              <a:schemeClr val="bg1">
                <a:lumMod val="95000"/>
                <a:lumOff val="5000"/>
              </a:schemeClr>
            </a:solidFill>
          </p:grpSpPr>
          <p:grpSp>
            <p:nvGrpSpPr>
              <p:cNvPr id="38" name="Group 9">
                <a:extLst>
                  <a:ext uri="{FF2B5EF4-FFF2-40B4-BE49-F238E27FC236}">
                    <a16:creationId xmlns:a16="http://schemas.microsoft.com/office/drawing/2014/main" id="{2F56AC19-6B48-7A7C-E944-9409220E0074}"/>
                  </a:ext>
                </a:extLst>
              </p:cNvPr>
              <p:cNvGrpSpPr/>
              <p:nvPr/>
            </p:nvGrpSpPr>
            <p:grpSpPr>
              <a:xfrm>
                <a:off x="747319" y="2069158"/>
                <a:ext cx="3146241" cy="556688"/>
                <a:chOff x="0" y="0"/>
                <a:chExt cx="3599079" cy="660400"/>
              </a:xfrm>
              <a:grpFill/>
            </p:grpSpPr>
            <p:sp>
              <p:nvSpPr>
                <p:cNvPr id="39" name="Freeform 10">
                  <a:extLst>
                    <a:ext uri="{FF2B5EF4-FFF2-40B4-BE49-F238E27FC236}">
                      <a16:creationId xmlns:a16="http://schemas.microsoft.com/office/drawing/2014/main" id="{32453CED-C6E7-7C3D-D52F-F8837034D4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599079" cy="660400"/>
                </a:xfrm>
                <a:prstGeom prst="rect">
                  <a:avLst/>
                </a:prstGeom>
                <a:noFill/>
                <a:ln>
                  <a:solidFill>
                    <a:srgbClr val="6CA2CE"/>
                  </a:solidFill>
                </a:ln>
              </p:spPr>
              <p:txBody>
                <a:bodyPr/>
                <a:lstStyle/>
                <a:p>
                  <a:endParaRPr lang="en-AT"/>
                </a:p>
              </p:txBody>
            </p:sp>
          </p:grpSp>
          <p:sp>
            <p:nvSpPr>
              <p:cNvPr id="63" name="TextBox 37">
                <a:extLst>
                  <a:ext uri="{FF2B5EF4-FFF2-40B4-BE49-F238E27FC236}">
                    <a16:creationId xmlns:a16="http://schemas.microsoft.com/office/drawing/2014/main" id="{8124FAA1-1AAD-0A69-924C-77010A65D17F}"/>
                  </a:ext>
                </a:extLst>
              </p:cNvPr>
              <p:cNvSpPr txBox="1"/>
              <p:nvPr/>
            </p:nvSpPr>
            <p:spPr>
              <a:xfrm>
                <a:off x="919333" y="2112345"/>
                <a:ext cx="2776858" cy="18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de-DE" sz="1400" dirty="0">
                    <a:solidFill>
                      <a:srgbClr val="FFFFFF"/>
                    </a:solidFill>
                    <a:latin typeface="Montserrat SemiBold" pitchFamily="2" charset="0"/>
                    <a:cs typeface="Poppins Medium" panose="00000600000000000000" pitchFamily="2" charset="0"/>
                  </a:rPr>
                  <a:t>Trennung von Bildaufnahme und -analyse</a:t>
                </a:r>
                <a:endParaRPr lang="en-US" sz="1400" dirty="0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endParaRPr>
              </a:p>
            </p:txBody>
          </p:sp>
        </p:grpSp>
        <p:pic>
          <p:nvPicPr>
            <p:cNvPr id="74" name="Graphic 73" descr="Stethoscope with solid fill">
              <a:extLst>
                <a:ext uri="{FF2B5EF4-FFF2-40B4-BE49-F238E27FC236}">
                  <a16:creationId xmlns:a16="http://schemas.microsoft.com/office/drawing/2014/main" id="{3CCDD9F1-D180-1A90-C75B-538BBEDB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11180" y="2916187"/>
              <a:ext cx="509507" cy="5095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DCA3AE-164C-24B3-39CE-F7F8E7461E4A}"/>
              </a:ext>
            </a:extLst>
          </p:cNvPr>
          <p:cNvGrpSpPr/>
          <p:nvPr/>
        </p:nvGrpSpPr>
        <p:grpSpPr>
          <a:xfrm>
            <a:off x="3547884" y="4111895"/>
            <a:ext cx="1980000" cy="1980000"/>
            <a:chOff x="3547884" y="4111895"/>
            <a:chExt cx="1980000" cy="1980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993196B-CD66-1021-3B8E-A366035EC5E1}"/>
                </a:ext>
              </a:extLst>
            </p:cNvPr>
            <p:cNvGrpSpPr/>
            <p:nvPr/>
          </p:nvGrpSpPr>
          <p:grpSpPr>
            <a:xfrm>
              <a:off x="3547884" y="4111895"/>
              <a:ext cx="1980000" cy="1980000"/>
              <a:chOff x="0" y="0"/>
              <a:chExt cx="3599079" cy="660400"/>
            </a:xfrm>
            <a:solidFill>
              <a:schemeClr val="bg1">
                <a:lumMod val="95000"/>
                <a:lumOff val="5000"/>
              </a:schemeClr>
            </a:solidFill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1F1ADA01-DBBA-E892-2EF9-0616F0D37A30}"/>
                  </a:ext>
                </a:extLst>
              </p:cNvPr>
              <p:cNvSpPr/>
              <p:nvPr/>
            </p:nvSpPr>
            <p:spPr>
              <a:xfrm>
                <a:off x="0" y="0"/>
                <a:ext cx="3599079" cy="660400"/>
              </a:xfrm>
              <a:prstGeom prst="rect">
                <a:avLst/>
              </a:prstGeom>
              <a:noFill/>
              <a:ln>
                <a:solidFill>
                  <a:srgbClr val="6CA2CE"/>
                </a:solidFill>
              </a:ln>
            </p:spPr>
            <p:txBody>
              <a:bodyPr/>
              <a:lstStyle/>
              <a:p>
                <a:endParaRPr lang="en-AT"/>
              </a:p>
            </p:txBody>
          </p:sp>
        </p:grp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86782215-7CA5-33E2-82D6-5938227740D5}"/>
                </a:ext>
              </a:extLst>
            </p:cNvPr>
            <p:cNvSpPr txBox="1"/>
            <p:nvPr/>
          </p:nvSpPr>
          <p:spPr>
            <a:xfrm>
              <a:off x="3656136" y="4265500"/>
              <a:ext cx="1747539" cy="43088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sz="1400" err="1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Abrechenbar</a:t>
              </a:r>
              <a:r>
                <a:rPr lang="en-US" sz="1400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 </a:t>
              </a:r>
              <a:r>
                <a:rPr lang="en-US" sz="1400" err="1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nach</a:t>
              </a:r>
              <a:r>
                <a:rPr lang="en-US" sz="1400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 GOÄ 5377</a:t>
              </a:r>
            </a:p>
          </p:txBody>
        </p:sp>
        <p:sp>
          <p:nvSpPr>
            <p:cNvPr id="22" name="TextBox 37">
              <a:extLst>
                <a:ext uri="{FF2B5EF4-FFF2-40B4-BE49-F238E27FC236}">
                  <a16:creationId xmlns:a16="http://schemas.microsoft.com/office/drawing/2014/main" id="{7FC3BA54-E471-D6D3-7B6E-45CE1840E24E}"/>
                </a:ext>
              </a:extLst>
            </p:cNvPr>
            <p:cNvSpPr txBox="1"/>
            <p:nvPr/>
          </p:nvSpPr>
          <p:spPr>
            <a:xfrm>
              <a:off x="3656136" y="5132798"/>
              <a:ext cx="1747539" cy="36933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sz="2400" b="0" i="0" u="none" strike="noStrike" baseline="0">
                  <a:solidFill>
                    <a:srgbClr val="6CA2CE"/>
                  </a:solidFill>
                  <a:latin typeface="Montserrat SemiBold" pitchFamily="2" charset="0"/>
                </a:rPr>
                <a:t>€46,63</a:t>
              </a:r>
              <a:endParaRPr lang="en-US">
                <a:solidFill>
                  <a:srgbClr val="6CA2CE"/>
                </a:solidFill>
                <a:latin typeface="Montserrat SemiBold" pitchFamily="2" charset="0"/>
                <a:cs typeface="Poppins Medium" panose="000006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6FB156-02E2-456F-05DA-2DB5B06B0835}"/>
              </a:ext>
            </a:extLst>
          </p:cNvPr>
          <p:cNvGrpSpPr/>
          <p:nvPr/>
        </p:nvGrpSpPr>
        <p:grpSpPr>
          <a:xfrm>
            <a:off x="1282603" y="1842731"/>
            <a:ext cx="1980000" cy="1980000"/>
            <a:chOff x="747319" y="2069158"/>
            <a:chExt cx="3146241" cy="556688"/>
          </a:xfrm>
          <a:solidFill>
            <a:schemeClr val="bg1">
              <a:lumMod val="95000"/>
              <a:lumOff val="5000"/>
            </a:schemeClr>
          </a:solidFill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E9631C0D-20E9-53D5-A9E5-423E0B7F4814}"/>
                </a:ext>
              </a:extLst>
            </p:cNvPr>
            <p:cNvGrpSpPr/>
            <p:nvPr/>
          </p:nvGrpSpPr>
          <p:grpSpPr>
            <a:xfrm>
              <a:off x="747319" y="2069158"/>
              <a:ext cx="3146241" cy="556688"/>
              <a:chOff x="0" y="0"/>
              <a:chExt cx="3599079" cy="660400"/>
            </a:xfrm>
            <a:grpFill/>
          </p:grpSpPr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07039309-7B5F-1492-05CC-FBB1B4E2771D}"/>
                  </a:ext>
                </a:extLst>
              </p:cNvPr>
              <p:cNvSpPr/>
              <p:nvPr/>
            </p:nvSpPr>
            <p:spPr>
              <a:xfrm>
                <a:off x="0" y="0"/>
                <a:ext cx="3599079" cy="660400"/>
              </a:xfrm>
              <a:prstGeom prst="rect">
                <a:avLst/>
              </a:prstGeom>
              <a:noFill/>
              <a:ln>
                <a:solidFill>
                  <a:srgbClr val="6CA2CE"/>
                </a:solidFill>
              </a:ln>
            </p:spPr>
            <p:txBody>
              <a:bodyPr/>
              <a:lstStyle/>
              <a:p>
                <a:endParaRPr lang="en-AT"/>
              </a:p>
            </p:txBody>
          </p:sp>
        </p:grp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AB9DC1AF-044C-0C11-ACF0-4BD72B130413}"/>
                </a:ext>
              </a:extLst>
            </p:cNvPr>
            <p:cNvSpPr txBox="1"/>
            <p:nvPr/>
          </p:nvSpPr>
          <p:spPr>
            <a:xfrm>
              <a:off x="780490" y="2112345"/>
              <a:ext cx="3054544" cy="24229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sz="1400" err="1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Vollständige</a:t>
              </a:r>
              <a:r>
                <a:rPr lang="en-US" sz="1400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 &amp; </a:t>
              </a:r>
              <a:r>
                <a:rPr lang="en-US" sz="1400" err="1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digitale</a:t>
              </a:r>
              <a:r>
                <a:rPr lang="en-US" sz="1400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 </a:t>
              </a:r>
              <a:r>
                <a:rPr lang="en-US" sz="1400" err="1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rPr>
                <a:t>Bilddokumentation</a:t>
              </a:r>
              <a:endParaRPr lang="en-US" sz="1400">
                <a:solidFill>
                  <a:srgbClr val="FFFFFF"/>
                </a:solidFill>
                <a:latin typeface="Montserrat SemiBold" pitchFamily="2" charset="0"/>
                <a:cs typeface="Poppins Medium" panose="000006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D8521D-83EF-F907-7212-9DF45DD1391B}"/>
              </a:ext>
            </a:extLst>
          </p:cNvPr>
          <p:cNvGrpSpPr/>
          <p:nvPr/>
        </p:nvGrpSpPr>
        <p:grpSpPr>
          <a:xfrm>
            <a:off x="1267511" y="4111895"/>
            <a:ext cx="1980000" cy="1980000"/>
            <a:chOff x="1267511" y="4111895"/>
            <a:chExt cx="1980000" cy="198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FC3A8C-870A-F7DD-47D9-667FD098898B}"/>
                </a:ext>
              </a:extLst>
            </p:cNvPr>
            <p:cNvGrpSpPr/>
            <p:nvPr/>
          </p:nvGrpSpPr>
          <p:grpSpPr>
            <a:xfrm>
              <a:off x="1267511" y="4111895"/>
              <a:ext cx="1980000" cy="1980000"/>
              <a:chOff x="747319" y="2069158"/>
              <a:chExt cx="3146241" cy="556688"/>
            </a:xfrm>
            <a:solidFill>
              <a:srgbClr val="1B1B1B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C1A64AC-6B3F-C8A5-035B-5A6303F6D59D}"/>
                  </a:ext>
                </a:extLst>
              </p:cNvPr>
              <p:cNvGrpSpPr/>
              <p:nvPr/>
            </p:nvGrpSpPr>
            <p:grpSpPr>
              <a:xfrm>
                <a:off x="747319" y="2069158"/>
                <a:ext cx="3146241" cy="556688"/>
                <a:chOff x="0" y="0"/>
                <a:chExt cx="3599079" cy="660400"/>
              </a:xfrm>
              <a:grpFill/>
            </p:grpSpPr>
            <p:sp>
              <p:nvSpPr>
                <p:cNvPr id="12" name="Freeform 10">
                  <a:extLst>
                    <a:ext uri="{FF2B5EF4-FFF2-40B4-BE49-F238E27FC236}">
                      <a16:creationId xmlns:a16="http://schemas.microsoft.com/office/drawing/2014/main" id="{88E98C2F-1526-9CDE-035E-DAD98B7F2D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599079" cy="660400"/>
                </a:xfrm>
                <a:prstGeom prst="rect">
                  <a:avLst/>
                </a:prstGeom>
                <a:noFill/>
                <a:ln>
                  <a:solidFill>
                    <a:srgbClr val="6CA2CE"/>
                  </a:solidFill>
                </a:ln>
              </p:spPr>
              <p:txBody>
                <a:bodyPr/>
                <a:lstStyle/>
                <a:p>
                  <a:endParaRPr lang="en-AT"/>
                </a:p>
              </p:txBody>
            </p:sp>
          </p:grpSp>
          <p:sp>
            <p:nvSpPr>
              <p:cNvPr id="11" name="TextBox 37">
                <a:extLst>
                  <a:ext uri="{FF2B5EF4-FFF2-40B4-BE49-F238E27FC236}">
                    <a16:creationId xmlns:a16="http://schemas.microsoft.com/office/drawing/2014/main" id="{D1ABC2CE-C5AE-A315-14F2-86E901851EB9}"/>
                  </a:ext>
                </a:extLst>
              </p:cNvPr>
              <p:cNvSpPr txBox="1"/>
              <p:nvPr/>
            </p:nvSpPr>
            <p:spPr>
              <a:xfrm>
                <a:off x="919333" y="2112345"/>
                <a:ext cx="2776858" cy="121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de-DE" sz="1400" dirty="0">
                    <a:solidFill>
                      <a:srgbClr val="FFFFFF"/>
                    </a:solidFill>
                    <a:latin typeface="Montserrat SemiBold" pitchFamily="2" charset="0"/>
                    <a:cs typeface="Poppins Medium" panose="00000600000000000000" pitchFamily="2" charset="0"/>
                  </a:rPr>
                  <a:t>3D Analyse und Reporting</a:t>
                </a:r>
                <a:endParaRPr lang="en-US" sz="1400" dirty="0">
                  <a:solidFill>
                    <a:srgbClr val="FFFFFF"/>
                  </a:solidFill>
                  <a:latin typeface="Montserrat SemiBold" pitchFamily="2" charset="0"/>
                  <a:cs typeface="Poppins Medium" panose="00000600000000000000" pitchFamily="2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BA49A72-E129-AB67-8B12-37F46991EDF1}"/>
                </a:ext>
              </a:extLst>
            </p:cNvPr>
            <p:cNvGrpSpPr/>
            <p:nvPr/>
          </p:nvGrpSpPr>
          <p:grpSpPr>
            <a:xfrm>
              <a:off x="1520293" y="5059405"/>
              <a:ext cx="1504619" cy="516118"/>
              <a:chOff x="1520293" y="5059405"/>
              <a:chExt cx="1504619" cy="516118"/>
            </a:xfrm>
          </p:grpSpPr>
          <p:pic>
            <p:nvPicPr>
              <p:cNvPr id="18" name="Graphic 17" descr="Checklist with solid fill">
                <a:extLst>
                  <a:ext uri="{FF2B5EF4-FFF2-40B4-BE49-F238E27FC236}">
                    <a16:creationId xmlns:a16="http://schemas.microsoft.com/office/drawing/2014/main" id="{673E83F7-68D1-DEE2-094A-2C5E60E80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20293" y="5059405"/>
                <a:ext cx="516118" cy="516118"/>
              </a:xfrm>
              <a:prstGeom prst="rect">
                <a:avLst/>
              </a:prstGeom>
            </p:spPr>
          </p:pic>
          <p:pic>
            <p:nvPicPr>
              <p:cNvPr id="19" name="Graphic 18" descr="Checklist with solid fill">
                <a:extLst>
                  <a:ext uri="{FF2B5EF4-FFF2-40B4-BE49-F238E27FC236}">
                    <a16:creationId xmlns:a16="http://schemas.microsoft.com/office/drawing/2014/main" id="{2470E183-B6C0-AC31-FFA7-15290FA4C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508794" y="5059405"/>
                <a:ext cx="516118" cy="516118"/>
              </a:xfrm>
              <a:prstGeom prst="rect">
                <a:avLst/>
              </a:prstGeom>
            </p:spPr>
          </p:pic>
          <p:pic>
            <p:nvPicPr>
              <p:cNvPr id="21" name="Graphic 20" descr="Transfer with solid fill">
                <a:extLst>
                  <a:ext uri="{FF2B5EF4-FFF2-40B4-BE49-F238E27FC236}">
                    <a16:creationId xmlns:a16="http://schemas.microsoft.com/office/drawing/2014/main" id="{F6365A13-2FE3-3B64-A015-F9979028F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70563" y="5115424"/>
                <a:ext cx="404080" cy="404080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D3253B-25AA-B311-6A74-E3147C4081E7}"/>
              </a:ext>
            </a:extLst>
          </p:cNvPr>
          <p:cNvGrpSpPr/>
          <p:nvPr/>
        </p:nvGrpSpPr>
        <p:grpSpPr>
          <a:xfrm>
            <a:off x="1715038" y="2774230"/>
            <a:ext cx="1115130" cy="1005840"/>
            <a:chOff x="1358203" y="2778551"/>
            <a:chExt cx="1115130" cy="1005840"/>
          </a:xfrm>
        </p:grpSpPr>
        <p:pic>
          <p:nvPicPr>
            <p:cNvPr id="29" name="Graphic 28" descr="Images outline">
              <a:extLst>
                <a:ext uri="{FF2B5EF4-FFF2-40B4-BE49-F238E27FC236}">
                  <a16:creationId xmlns:a16="http://schemas.microsoft.com/office/drawing/2014/main" id="{265BC49C-54D5-D718-9507-F279D1EA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58203" y="2869991"/>
              <a:ext cx="914400" cy="9144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8780DC-00E6-34FF-BDA5-826AAFB3C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0" t="8330" r="-150" b="20829"/>
            <a:stretch/>
          </p:blipFill>
          <p:spPr>
            <a:xfrm>
              <a:off x="1417080" y="3141570"/>
              <a:ext cx="686583" cy="511575"/>
            </a:xfrm>
            <a:prstGeom prst="rect">
              <a:avLst/>
            </a:prstGeom>
          </p:spPr>
        </p:pic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EFBC50-89A0-024D-4687-8D345C745A29}"/>
                </a:ext>
              </a:extLst>
            </p:cNvPr>
            <p:cNvSpPr/>
            <p:nvPr/>
          </p:nvSpPr>
          <p:spPr>
            <a:xfrm>
              <a:off x="1634201" y="2898227"/>
              <a:ext cx="712962" cy="554634"/>
            </a:xfrm>
            <a:custGeom>
              <a:avLst/>
              <a:gdLst>
                <a:gd name="connsiteX0" fmla="*/ 0 w 712962"/>
                <a:gd name="connsiteY0" fmla="*/ 0 h 554634"/>
                <a:gd name="connsiteX1" fmla="*/ 712962 w 712962"/>
                <a:gd name="connsiteY1" fmla="*/ 0 h 554634"/>
                <a:gd name="connsiteX2" fmla="*/ 712962 w 712962"/>
                <a:gd name="connsiteY2" fmla="*/ 554634 h 554634"/>
                <a:gd name="connsiteX3" fmla="*/ 588753 w 712962"/>
                <a:gd name="connsiteY3" fmla="*/ 554634 h 554634"/>
                <a:gd name="connsiteX4" fmla="*/ 588753 w 712962"/>
                <a:gd name="connsiteY4" fmla="*/ 119661 h 554634"/>
                <a:gd name="connsiteX5" fmla="*/ 0 w 712962"/>
                <a:gd name="connsiteY5" fmla="*/ 119661 h 55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962" h="554634">
                  <a:moveTo>
                    <a:pt x="0" y="0"/>
                  </a:moveTo>
                  <a:lnTo>
                    <a:pt x="712962" y="0"/>
                  </a:lnTo>
                  <a:lnTo>
                    <a:pt x="712962" y="554634"/>
                  </a:lnTo>
                  <a:lnTo>
                    <a:pt x="588753" y="554634"/>
                  </a:lnTo>
                  <a:lnTo>
                    <a:pt x="588753" y="119661"/>
                  </a:lnTo>
                  <a:lnTo>
                    <a:pt x="0" y="119661"/>
                  </a:lnTo>
                  <a:close/>
                </a:path>
              </a:pathLst>
            </a:custGeom>
            <a:noFill/>
            <a:ln w="19050"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3762250-B4AA-F845-7C4D-093A992E49B5}"/>
                </a:ext>
              </a:extLst>
            </p:cNvPr>
            <p:cNvSpPr/>
            <p:nvPr/>
          </p:nvSpPr>
          <p:spPr>
            <a:xfrm>
              <a:off x="1760371" y="2778551"/>
              <a:ext cx="712962" cy="554634"/>
            </a:xfrm>
            <a:custGeom>
              <a:avLst/>
              <a:gdLst>
                <a:gd name="connsiteX0" fmla="*/ 0 w 712962"/>
                <a:gd name="connsiteY0" fmla="*/ 0 h 554634"/>
                <a:gd name="connsiteX1" fmla="*/ 712962 w 712962"/>
                <a:gd name="connsiteY1" fmla="*/ 0 h 554634"/>
                <a:gd name="connsiteX2" fmla="*/ 712962 w 712962"/>
                <a:gd name="connsiteY2" fmla="*/ 554634 h 554634"/>
                <a:gd name="connsiteX3" fmla="*/ 588753 w 712962"/>
                <a:gd name="connsiteY3" fmla="*/ 554634 h 554634"/>
                <a:gd name="connsiteX4" fmla="*/ 588753 w 712962"/>
                <a:gd name="connsiteY4" fmla="*/ 119661 h 554634"/>
                <a:gd name="connsiteX5" fmla="*/ 0 w 712962"/>
                <a:gd name="connsiteY5" fmla="*/ 119661 h 55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962" h="554634">
                  <a:moveTo>
                    <a:pt x="0" y="0"/>
                  </a:moveTo>
                  <a:lnTo>
                    <a:pt x="712962" y="0"/>
                  </a:lnTo>
                  <a:lnTo>
                    <a:pt x="712962" y="554634"/>
                  </a:lnTo>
                  <a:lnTo>
                    <a:pt x="588753" y="554634"/>
                  </a:lnTo>
                  <a:lnTo>
                    <a:pt x="588753" y="119661"/>
                  </a:lnTo>
                  <a:lnTo>
                    <a:pt x="0" y="119661"/>
                  </a:lnTo>
                  <a:close/>
                </a:path>
              </a:pathLst>
            </a:custGeom>
            <a:noFill/>
            <a:ln w="19050"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569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6BA8-9355-E106-B340-1E5D71454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17268"/>
            <a:ext cx="9144000" cy="1147763"/>
          </a:xfrm>
        </p:spPr>
        <p:txBody>
          <a:bodyPr/>
          <a:lstStyle/>
          <a:p>
            <a:r>
              <a:rPr lang="en-US" err="1"/>
              <a:t>Vielen</a:t>
            </a:r>
            <a:r>
              <a:rPr lang="en-US"/>
              <a:t> dank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49F75-BF34-816D-0300-F5A5ACECC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06488"/>
            <a:ext cx="9144000" cy="2835592"/>
          </a:xfrm>
        </p:spPr>
        <p:txBody>
          <a:bodyPr>
            <a:normAutofit fontScale="85000" lnSpcReduction="20000"/>
          </a:bodyPr>
          <a:lstStyle/>
          <a:p>
            <a:r>
              <a:rPr lang="en-US" b="1"/>
              <a:t>Let’s stay connected: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 err="1">
                <a:solidFill>
                  <a:schemeClr val="tx1"/>
                </a:solidFill>
              </a:rPr>
              <a:t>Jörg</a:t>
            </a:r>
            <a:r>
              <a:rPr lang="en-US">
                <a:solidFill>
                  <a:schemeClr val="tx1"/>
                </a:solidFill>
              </a:rPr>
              <a:t> Seiler, MBA</a:t>
            </a:r>
          </a:p>
          <a:p>
            <a:r>
              <a:rPr lang="en-US">
                <a:solidFill>
                  <a:schemeClr val="tx1"/>
                </a:solidFill>
              </a:rPr>
              <a:t>Sales Manager DACH</a:t>
            </a:r>
          </a:p>
          <a:p>
            <a:r>
              <a:rPr lang="en-US">
                <a:solidFill>
                  <a:schemeClr val="tx1"/>
                </a:solidFill>
              </a:rPr>
              <a:t>+49 176 467 507 27</a:t>
            </a:r>
          </a:p>
          <a:p>
            <a:r>
              <a:rPr lang="en-US">
                <a:solidFill>
                  <a:schemeClr val="tx1"/>
                </a:solidFill>
              </a:rPr>
              <a:t>seiler@piurimaging.com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www.piurimaging.com</a:t>
            </a:r>
          </a:p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50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E13C-C8ED-F8B1-8E83-64524BD6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Kennen Sie das?</a:t>
            </a:r>
            <a:endParaRPr lang="en-US"/>
          </a:p>
        </p:txBody>
      </p:sp>
      <p:pic>
        <p:nvPicPr>
          <p:cNvPr id="6" name="Content Placeholder 5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ADB2C07C-91E0-F029-77C2-36D123920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03" y="1993900"/>
            <a:ext cx="6274594" cy="41830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F45E2-8D2F-61BD-767A-AC2768698B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Patientenüberweisung - Knoten „</a:t>
            </a:r>
            <a:r>
              <a:rPr lang="de-DE" err="1"/>
              <a:t>Highly</a:t>
            </a:r>
            <a:r>
              <a:rPr lang="de-DE"/>
              <a:t> </a:t>
            </a:r>
            <a:r>
              <a:rPr lang="de-DE" err="1"/>
              <a:t>Suspicious</a:t>
            </a:r>
            <a:r>
              <a:rPr lang="de-DE"/>
              <a:t>“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E13C-C8ED-F8B1-8E83-64524BD6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Kennen Sie das?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F45E2-8D2F-61BD-767A-AC2768698B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Patientenüberweisung - Knoten „</a:t>
            </a:r>
            <a:r>
              <a:rPr lang="de-DE" err="1"/>
              <a:t>Highly</a:t>
            </a:r>
            <a:r>
              <a:rPr lang="de-DE"/>
              <a:t> </a:t>
            </a:r>
            <a:r>
              <a:rPr lang="de-DE" err="1"/>
              <a:t>Suspicious</a:t>
            </a:r>
            <a:r>
              <a:rPr lang="de-DE"/>
              <a:t>“ ???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1130F6-0774-5326-9CC4-14A0502A67A6}"/>
              </a:ext>
            </a:extLst>
          </p:cNvPr>
          <p:cNvGrpSpPr/>
          <p:nvPr/>
        </p:nvGrpSpPr>
        <p:grpSpPr>
          <a:xfrm>
            <a:off x="1152822" y="1872616"/>
            <a:ext cx="9886356" cy="4384676"/>
            <a:chOff x="1467444" y="1872616"/>
            <a:chExt cx="9886356" cy="43846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900B4E-89AA-8C6F-2325-5B2B7250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7444" y="1872616"/>
              <a:ext cx="4168707" cy="4384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2906DC-0763-F90C-7C7C-04B924421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9126" y="1872616"/>
              <a:ext cx="5524674" cy="4140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17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A4D4-D038-7F86-F1B4-86C594C5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Ultraschall</a:t>
            </a:r>
            <a:r>
              <a:rPr lang="en-US"/>
              <a:t> </a:t>
            </a:r>
            <a:r>
              <a:rPr lang="en-US" err="1"/>
              <a:t>Limitationen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77734-A992-1C1B-19E1-F4DBEBC489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err="1"/>
              <a:t>Wenig</a:t>
            </a:r>
            <a:r>
              <a:rPr lang="en-US"/>
              <a:t> </a:t>
            </a:r>
            <a:r>
              <a:rPr lang="en-US" err="1"/>
              <a:t>Transparenz</a:t>
            </a:r>
            <a:r>
              <a:rPr lang="en-US"/>
              <a:t> und </a:t>
            </a:r>
            <a:r>
              <a:rPr lang="en-US" err="1"/>
              <a:t>hohe</a:t>
            </a:r>
            <a:r>
              <a:rPr lang="en-US"/>
              <a:t> </a:t>
            </a:r>
            <a:r>
              <a:rPr lang="en-US" err="1"/>
              <a:t>Nutzerabhängigkeit</a:t>
            </a:r>
            <a:endParaRPr lang="en-AT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2BE0E7-8FE9-514D-4FF9-365F7E94CDEB}"/>
              </a:ext>
            </a:extLst>
          </p:cNvPr>
          <p:cNvGrpSpPr/>
          <p:nvPr/>
        </p:nvGrpSpPr>
        <p:grpSpPr>
          <a:xfrm>
            <a:off x="4696145" y="2482200"/>
            <a:ext cx="2808000" cy="2808000"/>
            <a:chOff x="4737759" y="2482200"/>
            <a:chExt cx="2808000" cy="28080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8F44A3-001B-BDE8-71C5-5AB9A7F6D1B1}"/>
                </a:ext>
              </a:extLst>
            </p:cNvPr>
            <p:cNvSpPr txBox="1"/>
            <p:nvPr/>
          </p:nvSpPr>
          <p:spPr>
            <a:xfrm>
              <a:off x="4893085" y="3980790"/>
              <a:ext cx="249734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Hohe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Nutzer-abhängigkeit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 SemiBold" pitchFamily="2" charset="0"/>
                <a:ea typeface="+mn-ea"/>
                <a:cs typeface="+mn-cs"/>
              </a:endParaRPr>
            </a:p>
          </p:txBody>
        </p:sp>
        <p:pic>
          <p:nvPicPr>
            <p:cNvPr id="19" name="Graphic 18" descr="Users with solid fill">
              <a:extLst>
                <a:ext uri="{FF2B5EF4-FFF2-40B4-BE49-F238E27FC236}">
                  <a16:creationId xmlns:a16="http://schemas.microsoft.com/office/drawing/2014/main" id="{AD46B8F7-B527-2265-57DE-3F4F5BB54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84559" y="2971800"/>
              <a:ext cx="914400" cy="9144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BE6485-7C57-92A6-B779-EC511B48390F}"/>
                </a:ext>
              </a:extLst>
            </p:cNvPr>
            <p:cNvSpPr/>
            <p:nvPr/>
          </p:nvSpPr>
          <p:spPr>
            <a:xfrm>
              <a:off x="4737759" y="2482200"/>
              <a:ext cx="2808000" cy="2808000"/>
            </a:xfrm>
            <a:prstGeom prst="rect">
              <a:avLst/>
            </a:prstGeom>
            <a:noFill/>
            <a:ln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48BF06-9490-05C3-D968-3EE642AD4A92}"/>
              </a:ext>
            </a:extLst>
          </p:cNvPr>
          <p:cNvGrpSpPr/>
          <p:nvPr/>
        </p:nvGrpSpPr>
        <p:grpSpPr>
          <a:xfrm>
            <a:off x="8429396" y="2482200"/>
            <a:ext cx="2810640" cy="2808000"/>
            <a:chOff x="885639" y="2482200"/>
            <a:chExt cx="2810640" cy="2808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8FAD9A-E4E1-A22F-E8AF-449C139857A3}"/>
                </a:ext>
              </a:extLst>
            </p:cNvPr>
            <p:cNvSpPr txBox="1"/>
            <p:nvPr/>
          </p:nvSpPr>
          <p:spPr>
            <a:xfrm>
              <a:off x="896568" y="3983787"/>
              <a:ext cx="27997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2D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Echtzeit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-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Bildgebung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 SemiBold" pitchFamily="2" charset="0"/>
                <a:ea typeface="+mn-ea"/>
                <a:cs typeface="+mn-cs"/>
              </a:endParaRPr>
            </a:p>
          </p:txBody>
        </p:sp>
        <p:pic>
          <p:nvPicPr>
            <p:cNvPr id="10" name="Graphic 9" descr="Sphere with solid fill">
              <a:extLst>
                <a:ext uri="{FF2B5EF4-FFF2-40B4-BE49-F238E27FC236}">
                  <a16:creationId xmlns:a16="http://schemas.microsoft.com/office/drawing/2014/main" id="{CC40AAAA-31FE-C7C9-A7DA-F03BDC42F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39224" y="2878929"/>
              <a:ext cx="914400" cy="914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5CE7FC-CB39-3A66-9CA7-44D4996A6ECC}"/>
                </a:ext>
              </a:extLst>
            </p:cNvPr>
            <p:cNvSpPr/>
            <p:nvPr/>
          </p:nvSpPr>
          <p:spPr>
            <a:xfrm>
              <a:off x="885639" y="2482200"/>
              <a:ext cx="2808000" cy="2808000"/>
            </a:xfrm>
            <a:prstGeom prst="rect">
              <a:avLst/>
            </a:prstGeom>
            <a:noFill/>
            <a:ln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1482B-4C69-74B7-BA42-A8F131D24DFA}"/>
              </a:ext>
            </a:extLst>
          </p:cNvPr>
          <p:cNvGrpSpPr/>
          <p:nvPr/>
        </p:nvGrpSpPr>
        <p:grpSpPr>
          <a:xfrm>
            <a:off x="962893" y="2482200"/>
            <a:ext cx="2808000" cy="2808000"/>
            <a:chOff x="8545800" y="2482200"/>
            <a:chExt cx="2808000" cy="28080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44DE0D-FFBC-40AF-6455-7B890415BE41}"/>
                </a:ext>
              </a:extLst>
            </p:cNvPr>
            <p:cNvSpPr txBox="1"/>
            <p:nvPr/>
          </p:nvSpPr>
          <p:spPr>
            <a:xfrm>
              <a:off x="8587296" y="3980790"/>
              <a:ext cx="27250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Eingeschränkte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Dokumentation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wenig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Transparenz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 SemiBold" pitchFamily="2" charset="0"/>
                <a:ea typeface="+mn-ea"/>
                <a:cs typeface="+mn-cs"/>
              </a:endParaRPr>
            </a:p>
          </p:txBody>
        </p:sp>
        <p:pic>
          <p:nvPicPr>
            <p:cNvPr id="23" name="Graphic 22" descr="Illustrator with solid fill">
              <a:extLst>
                <a:ext uri="{FF2B5EF4-FFF2-40B4-BE49-F238E27FC236}">
                  <a16:creationId xmlns:a16="http://schemas.microsoft.com/office/drawing/2014/main" id="{AB030238-F161-E483-2D28-89727E26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92600" y="2878929"/>
              <a:ext cx="914400" cy="9144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159737-BFF2-D025-5182-458443A643C1}"/>
                </a:ext>
              </a:extLst>
            </p:cNvPr>
            <p:cNvSpPr/>
            <p:nvPr/>
          </p:nvSpPr>
          <p:spPr>
            <a:xfrm>
              <a:off x="8545800" y="2482200"/>
              <a:ext cx="2808000" cy="2808000"/>
            </a:xfrm>
            <a:prstGeom prst="rect">
              <a:avLst/>
            </a:prstGeom>
            <a:noFill/>
            <a:ln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</p:spTree>
    <p:extLst>
      <p:ext uri="{BB962C8B-B14F-4D97-AF65-F5344CB8AC3E}">
        <p14:creationId xmlns:p14="http://schemas.microsoft.com/office/powerpoint/2010/main" val="394790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621460E5-849D-4890-C0F8-A79B4096A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82" y="2413206"/>
            <a:ext cx="5617269" cy="315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F125A-E299-7B91-E9E3-23B10F6D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PIUR </a:t>
            </a:r>
            <a:r>
              <a:rPr lang="en-US" err="1"/>
              <a:t>tUS</a:t>
            </a:r>
            <a:r>
              <a:rPr lang="en-US"/>
              <a:t> Infinity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D3A4A-4E78-6E06-50CE-816C41697A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85080"/>
            <a:ext cx="11067288" cy="540545"/>
          </a:xfrm>
        </p:spPr>
        <p:txBody>
          <a:bodyPr>
            <a:normAutofit fontScale="77500" lnSpcReduction="20000"/>
          </a:bodyPr>
          <a:lstStyle/>
          <a:p>
            <a:r>
              <a:rPr lang="de-DE"/>
              <a:t>Tomographische 3D </a:t>
            </a:r>
            <a:r>
              <a:rPr lang="de-DE" err="1"/>
              <a:t>Ultraschallbildgebung</a:t>
            </a:r>
            <a:r>
              <a:rPr lang="de-DE"/>
              <a:t> mit jedem Standard-Ultraschallsystem</a:t>
            </a:r>
          </a:p>
          <a:p>
            <a:endParaRPr lang="en-AT"/>
          </a:p>
          <a:p>
            <a:endParaRPr lang="en-A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5EE72-2811-2507-2A60-4DD5D42A8D8F}"/>
              </a:ext>
            </a:extLst>
          </p:cNvPr>
          <p:cNvSpPr txBox="1"/>
          <p:nvPr/>
        </p:nvSpPr>
        <p:spPr>
          <a:xfrm>
            <a:off x="7981283" y="6492875"/>
            <a:ext cx="4859614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1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CE - </a:t>
            </a:r>
            <a:r>
              <a:rPr lang="de-DE" sz="11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Commercially</a:t>
            </a:r>
            <a:r>
              <a:rPr lang="de-DE" sz="11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de-DE" sz="11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available</a:t>
            </a:r>
            <a:r>
              <a:rPr lang="de-DE" sz="11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 in Europe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3F496A-343A-EAB1-1E7A-9D7DC9FD4160}"/>
              </a:ext>
            </a:extLst>
          </p:cNvPr>
          <p:cNvGrpSpPr/>
          <p:nvPr/>
        </p:nvGrpSpPr>
        <p:grpSpPr>
          <a:xfrm>
            <a:off x="7760586" y="1421058"/>
            <a:ext cx="4390644" cy="4152114"/>
            <a:chOff x="6785891" y="1776792"/>
            <a:chExt cx="4390644" cy="41521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1950E5-BCBE-8813-1A1B-6ABE5E2AE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0" t="10100" r="7077" b="39260"/>
            <a:stretch/>
          </p:blipFill>
          <p:spPr>
            <a:xfrm>
              <a:off x="6785891" y="1776792"/>
              <a:ext cx="4390644" cy="415211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C3BC82-774E-77DA-063B-0C56C6E8781C}"/>
                </a:ext>
              </a:extLst>
            </p:cNvPr>
            <p:cNvSpPr/>
            <p:nvPr/>
          </p:nvSpPr>
          <p:spPr>
            <a:xfrm>
              <a:off x="9093708" y="3852849"/>
              <a:ext cx="704088" cy="540545"/>
            </a:xfrm>
            <a:prstGeom prst="ellipse">
              <a:avLst/>
            </a:prstGeom>
            <a:noFill/>
            <a:ln w="38100"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6A1F75-253F-F9B9-48E3-0F36E09F9265}"/>
                </a:ext>
              </a:extLst>
            </p:cNvPr>
            <p:cNvSpPr/>
            <p:nvPr/>
          </p:nvSpPr>
          <p:spPr>
            <a:xfrm>
              <a:off x="8176541" y="5032376"/>
              <a:ext cx="1305787" cy="540545"/>
            </a:xfrm>
            <a:prstGeom prst="ellipse">
              <a:avLst/>
            </a:prstGeom>
            <a:noFill/>
            <a:ln w="38100">
              <a:solidFill>
                <a:srgbClr val="6CA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055AEF-65F2-5D9F-5654-34CE10134FD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937760" y="3767388"/>
            <a:ext cx="5130643" cy="0"/>
          </a:xfrm>
          <a:prstGeom prst="straightConnector1">
            <a:avLst/>
          </a:prstGeom>
          <a:ln w="28575">
            <a:solidFill>
              <a:srgbClr val="6CA2C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B5F0D0-6BCD-276C-5484-4D4AC85ECEB5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937760" y="4946915"/>
            <a:ext cx="4213476" cy="0"/>
          </a:xfrm>
          <a:prstGeom prst="straightConnector1">
            <a:avLst/>
          </a:prstGeom>
          <a:ln w="28575">
            <a:solidFill>
              <a:srgbClr val="6CA2C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E81786-470F-1EF6-E5EF-2520AF33B02E}"/>
              </a:ext>
            </a:extLst>
          </p:cNvPr>
          <p:cNvSpPr txBox="1"/>
          <p:nvPr/>
        </p:nvSpPr>
        <p:spPr>
          <a:xfrm>
            <a:off x="5361542" y="4073115"/>
            <a:ext cx="29969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Infinity Video Box:</a:t>
            </a:r>
          </a:p>
          <a:p>
            <a:r>
              <a:rPr lang="de-DE" sz="14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Kabellose Übertragung der 2D-Ultraschallbilder über Wi-Fi</a:t>
            </a:r>
            <a:endParaRPr lang="en-DE" sz="140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1B6C74-08A5-D223-AD4F-5735EA54F4E8}"/>
              </a:ext>
            </a:extLst>
          </p:cNvPr>
          <p:cNvSpPr txBox="1"/>
          <p:nvPr/>
        </p:nvSpPr>
        <p:spPr>
          <a:xfrm>
            <a:off x="5444695" y="2742593"/>
            <a:ext cx="25439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Infinity Sensor:</a:t>
            </a:r>
          </a:p>
          <a:p>
            <a:r>
              <a:rPr lang="de-DE" sz="14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Kabellose Übertragung der </a:t>
            </a:r>
            <a:r>
              <a:rPr lang="de-DE" sz="1400" err="1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Sondenbewegung</a:t>
            </a:r>
            <a:r>
              <a:rPr lang="de-DE" sz="14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 über Bluetooth</a:t>
            </a:r>
            <a:endParaRPr lang="en-DE" sz="140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B84FB-86AC-093E-4055-A4C429FFD0FD}"/>
              </a:ext>
            </a:extLst>
          </p:cNvPr>
          <p:cNvSpPr txBox="1"/>
          <p:nvPr/>
        </p:nvSpPr>
        <p:spPr>
          <a:xfrm>
            <a:off x="1126927" y="5534497"/>
            <a:ext cx="40638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Infinity Control Unit - Laptop: </a:t>
            </a:r>
          </a:p>
          <a:p>
            <a:r>
              <a:rPr lang="de-DE" sz="16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Volumenrekonstruktion &amp; Analysesoftware zur Bildauswertung </a:t>
            </a:r>
          </a:p>
        </p:txBody>
      </p:sp>
    </p:spTree>
    <p:extLst>
      <p:ext uri="{BB962C8B-B14F-4D97-AF65-F5344CB8AC3E}">
        <p14:creationId xmlns:p14="http://schemas.microsoft.com/office/powerpoint/2010/main" val="145011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8E6CC12-3009-6AB1-649B-9778FFC64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/>
          <a:stretch/>
        </p:blipFill>
        <p:spPr>
          <a:xfrm>
            <a:off x="2850961" y="1497967"/>
            <a:ext cx="6997297" cy="404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78BCD7-3BBB-A880-D3AB-D0C027B198CD}"/>
              </a:ext>
            </a:extLst>
          </p:cNvPr>
          <p:cNvSpPr txBox="1"/>
          <p:nvPr/>
        </p:nvSpPr>
        <p:spPr>
          <a:xfrm>
            <a:off x="450827" y="2087721"/>
            <a:ext cx="19886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3D Vermessung</a:t>
            </a:r>
          </a:p>
          <a:p>
            <a:r>
              <a:rPr lang="de-DE" sz="12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Vermessung von Volumina, Längen und Winkeln in 3D</a:t>
            </a:r>
            <a:endParaRPr lang="en-DE" sz="120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65D768-C510-5E4A-327B-5C88C2050185}"/>
              </a:ext>
            </a:extLst>
          </p:cNvPr>
          <p:cNvSpPr txBox="1"/>
          <p:nvPr/>
        </p:nvSpPr>
        <p:spPr>
          <a:xfrm>
            <a:off x="5803662" y="559269"/>
            <a:ext cx="21126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3D Screenshots</a:t>
            </a:r>
          </a:p>
          <a:p>
            <a:r>
              <a:rPr lang="de-DE" sz="12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Erweiterte Bilddokumentation durch 3D-Screenshots</a:t>
            </a:r>
            <a:endParaRPr lang="en-DE" sz="120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B294B0-A621-0CBD-D37D-110997881B79}"/>
              </a:ext>
            </a:extLst>
          </p:cNvPr>
          <p:cNvSpPr txBox="1"/>
          <p:nvPr/>
        </p:nvSpPr>
        <p:spPr>
          <a:xfrm>
            <a:off x="10159693" y="2119519"/>
            <a:ext cx="18549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ACR TI-RADS</a:t>
            </a:r>
          </a:p>
          <a:p>
            <a:r>
              <a:rPr lang="de-DE" sz="12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Knoten-Klassifizierung nach ACR TI-RADS</a:t>
            </a:r>
            <a:endParaRPr lang="en-DE" sz="120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9D26E2-D401-CEE4-99D8-672D5E220B96}"/>
              </a:ext>
            </a:extLst>
          </p:cNvPr>
          <p:cNvSpPr txBox="1"/>
          <p:nvPr/>
        </p:nvSpPr>
        <p:spPr>
          <a:xfrm>
            <a:off x="759046" y="3982406"/>
            <a:ext cx="119234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PACS</a:t>
            </a:r>
          </a:p>
          <a:p>
            <a:r>
              <a:rPr lang="de-DE" sz="12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Archivierung von Bilddaten im PACS</a:t>
            </a:r>
            <a:endParaRPr lang="en-DE" sz="1200">
              <a:solidFill>
                <a:prstClr val="white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B504C9-90AE-D977-B2F3-27AABAC05ADF}"/>
              </a:ext>
            </a:extLst>
          </p:cNvPr>
          <p:cNvSpPr txBox="1"/>
          <p:nvPr/>
        </p:nvSpPr>
        <p:spPr>
          <a:xfrm>
            <a:off x="4084004" y="5847565"/>
            <a:ext cx="22035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3D Visualisierung </a:t>
            </a:r>
          </a:p>
          <a:p>
            <a:r>
              <a:rPr lang="de-DE" sz="12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Aufnahme &amp; vollständige Archivierung ganzer Organe &amp; Strukturen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69D32F-602E-2347-62B9-3DA442BB4C6E}"/>
              </a:ext>
            </a:extLst>
          </p:cNvPr>
          <p:cNvSpPr txBox="1"/>
          <p:nvPr/>
        </p:nvSpPr>
        <p:spPr>
          <a:xfrm>
            <a:off x="6868344" y="5847565"/>
            <a:ext cx="26883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>
                <a:solidFill>
                  <a:srgbClr val="6CA2CE"/>
                </a:solidFill>
                <a:latin typeface="Montserrat" pitchFamily="2" charset="0"/>
                <a:cs typeface="Arial" panose="020B0604020202020204" pitchFamily="34" charset="0"/>
              </a:rPr>
              <a:t>MPRs</a:t>
            </a:r>
          </a:p>
          <a:p>
            <a:r>
              <a:rPr lang="de-DE" sz="120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echte Volumenmessungen mit MPRs und 3D-Volumenrenderings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A550705-13EC-9704-9877-D40B146D8939}"/>
              </a:ext>
            </a:extLst>
          </p:cNvPr>
          <p:cNvCxnSpPr>
            <a:cxnSpLocks/>
            <a:stCxn id="25" idx="2"/>
            <a:endCxn id="24" idx="1"/>
          </p:cNvCxnSpPr>
          <p:nvPr/>
        </p:nvCxnSpPr>
        <p:spPr>
          <a:xfrm rot="16200000" flipH="1">
            <a:off x="1800806" y="2470746"/>
            <a:ext cx="694516" cy="1405794"/>
          </a:xfrm>
          <a:prstGeom prst="bentConnector2">
            <a:avLst/>
          </a:prstGeom>
          <a:ln w="19050">
            <a:solidFill>
              <a:srgbClr val="6CA2C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BE88150-12EC-7864-CD62-9A9866001FF3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1951387" y="4351738"/>
            <a:ext cx="899574" cy="219172"/>
          </a:xfrm>
          <a:prstGeom prst="bentConnector3">
            <a:avLst>
              <a:gd name="adj1" fmla="val 50000"/>
            </a:avLst>
          </a:prstGeom>
          <a:ln w="19050">
            <a:solidFill>
              <a:srgbClr val="6CA2C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8305718F-E06E-77FC-DF9F-EB83C24A1E9F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 flipV="1">
            <a:off x="3079812" y="928600"/>
            <a:ext cx="2723850" cy="1059361"/>
          </a:xfrm>
          <a:prstGeom prst="bentConnector3">
            <a:avLst>
              <a:gd name="adj1" fmla="val 50000"/>
            </a:avLst>
          </a:prstGeom>
          <a:ln w="19050">
            <a:solidFill>
              <a:srgbClr val="6CA2C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48E10AAF-F8D2-784F-2223-D9705F081BE1}"/>
              </a:ext>
            </a:extLst>
          </p:cNvPr>
          <p:cNvCxnSpPr>
            <a:cxnSpLocks/>
            <a:stCxn id="27" idx="2"/>
          </p:cNvCxnSpPr>
          <p:nvPr/>
        </p:nvCxnSpPr>
        <p:spPr>
          <a:xfrm rot="5400000">
            <a:off x="10131752" y="2210913"/>
            <a:ext cx="492802" cy="1418010"/>
          </a:xfrm>
          <a:prstGeom prst="bentConnector2">
            <a:avLst/>
          </a:prstGeom>
          <a:ln w="19050">
            <a:solidFill>
              <a:srgbClr val="6CA2C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4D46EB4F-B4D6-94E0-37F3-B4D2C9894555}"/>
              </a:ext>
            </a:extLst>
          </p:cNvPr>
          <p:cNvCxnSpPr>
            <a:cxnSpLocks/>
            <a:stCxn id="29" idx="0"/>
          </p:cNvCxnSpPr>
          <p:nvPr/>
        </p:nvCxnSpPr>
        <p:spPr>
          <a:xfrm rot="16200000" flipV="1">
            <a:off x="4243555" y="4905362"/>
            <a:ext cx="1022798" cy="861608"/>
          </a:xfrm>
          <a:prstGeom prst="bentConnector3">
            <a:avLst>
              <a:gd name="adj1" fmla="val 50000"/>
            </a:avLst>
          </a:prstGeom>
          <a:ln w="19050">
            <a:solidFill>
              <a:srgbClr val="6CA2C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96EA478C-EE11-3303-F3AB-9FCB0931E343}"/>
              </a:ext>
            </a:extLst>
          </p:cNvPr>
          <p:cNvCxnSpPr>
            <a:cxnSpLocks/>
            <a:stCxn id="30" idx="0"/>
          </p:cNvCxnSpPr>
          <p:nvPr/>
        </p:nvCxnSpPr>
        <p:spPr>
          <a:xfrm rot="16200000" flipV="1">
            <a:off x="7084648" y="4719694"/>
            <a:ext cx="1022798" cy="1232944"/>
          </a:xfrm>
          <a:prstGeom prst="bentConnector2">
            <a:avLst/>
          </a:prstGeom>
          <a:ln w="19050">
            <a:solidFill>
              <a:srgbClr val="6CA2C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3CD7E6AA-3730-BF6C-E6B4-68202126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107891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3E52-659D-EAA7-B9B5-131E7FB2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Infinity 4.0</a:t>
            </a:r>
          </a:p>
        </p:txBody>
      </p:sp>
      <p:pic>
        <p:nvPicPr>
          <p:cNvPr id="7" name="Content Placeholder 6" descr="A screenshot of a medical image&#10;&#10;Description automatically generated">
            <a:extLst>
              <a:ext uri="{FF2B5EF4-FFF2-40B4-BE49-F238E27FC236}">
                <a16:creationId xmlns:a16="http://schemas.microsoft.com/office/drawing/2014/main" id="{BB74FB73-17FE-ABE5-FA94-52F7CB68D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0841"/>
            <a:ext cx="5181600" cy="2914650"/>
          </a:xfrm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6EFA111-739C-058F-0457-7FBD0D3907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60841"/>
            <a:ext cx="5562222" cy="29146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B67E9-1B1A-6E1F-0723-21D9758B1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/>
              <a:t>Was Sie im Herbst </a:t>
            </a:r>
            <a:r>
              <a:rPr lang="en-US" err="1"/>
              <a:t>erwartet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3534F-8C5E-B2ED-4A63-B633AAD5724E}"/>
              </a:ext>
            </a:extLst>
          </p:cNvPr>
          <p:cNvSpPr txBox="1"/>
          <p:nvPr/>
        </p:nvSpPr>
        <p:spPr>
          <a:xfrm>
            <a:off x="2293181" y="1905216"/>
            <a:ext cx="22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sz="2000" b="1">
                <a:latin typeface="Avenir LT Pro 55 Roman" panose="020B0503020203020204" pitchFamily="34" charset="0"/>
              </a:defRPr>
            </a:lvl1pPr>
          </a:lstStyle>
          <a:p>
            <a:r>
              <a:rPr lang="en-US"/>
              <a:t>Infinity v3.2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A0CDD-5E0F-19D8-ACC4-8A2F1ADB2393}"/>
              </a:ext>
            </a:extLst>
          </p:cNvPr>
          <p:cNvSpPr txBox="1"/>
          <p:nvPr/>
        </p:nvSpPr>
        <p:spPr>
          <a:xfrm>
            <a:off x="7817492" y="1905216"/>
            <a:ext cx="22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sz="2000" b="1">
                <a:latin typeface="Avenir LT Pro 55 Roman" panose="020B0503020203020204" pitchFamily="34" charset="0"/>
              </a:defRPr>
            </a:lvl1pPr>
          </a:lstStyle>
          <a:p>
            <a:r>
              <a:rPr lang="en-US"/>
              <a:t>Infinity v4.0</a:t>
            </a:r>
          </a:p>
        </p:txBody>
      </p:sp>
    </p:spTree>
    <p:extLst>
      <p:ext uri="{BB962C8B-B14F-4D97-AF65-F5344CB8AC3E}">
        <p14:creationId xmlns:p14="http://schemas.microsoft.com/office/powerpoint/2010/main" val="308123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3E52-659D-EAA7-B9B5-131E7FB2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Infinity 4.0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6EFA111-739C-058F-0457-7FBD0D3907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60841"/>
            <a:ext cx="5562222" cy="29146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B67E9-1B1A-6E1F-0723-21D9758B1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Software-Upgrade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A0CDD-5E0F-19D8-ACC4-8A2F1ADB2393}"/>
              </a:ext>
            </a:extLst>
          </p:cNvPr>
          <p:cNvSpPr txBox="1"/>
          <p:nvPr/>
        </p:nvSpPr>
        <p:spPr>
          <a:xfrm>
            <a:off x="7817492" y="1905216"/>
            <a:ext cx="22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sz="2000" b="1">
                <a:latin typeface="Avenir LT Pro 55 Roman" panose="020B0503020203020204" pitchFamily="34" charset="0"/>
              </a:defRPr>
            </a:lvl1pPr>
          </a:lstStyle>
          <a:p>
            <a:r>
              <a:rPr lang="en-US"/>
              <a:t>Infinity v4.0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41D4A-F2AA-B3F1-4316-20BC0E0EA64B}"/>
              </a:ext>
            </a:extLst>
          </p:cNvPr>
          <p:cNvSpPr txBox="1"/>
          <p:nvPr/>
        </p:nvSpPr>
        <p:spPr>
          <a:xfrm>
            <a:off x="542166" y="2848642"/>
            <a:ext cx="523920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b="1">
                <a:latin typeface="Avenir LT Pro 55 Roman" panose="020B0503020203020204" pitchFamily="34" charset="0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b="0"/>
              <a:t>Neue, intuitive </a:t>
            </a:r>
            <a:r>
              <a:rPr lang="en-US" b="0" err="1"/>
              <a:t>Benutzeroberfläche</a:t>
            </a:r>
            <a:endParaRPr lang="en-US" b="0"/>
          </a:p>
          <a:p>
            <a:pPr algn="r">
              <a:spcAft>
                <a:spcPts val="600"/>
              </a:spcAft>
            </a:pPr>
            <a:r>
              <a:rPr lang="en-US" b="0" err="1"/>
              <a:t>Keine</a:t>
            </a:r>
            <a:r>
              <a:rPr lang="en-US" b="0"/>
              <a:t> </a:t>
            </a:r>
            <a:r>
              <a:rPr lang="en-US" b="0" err="1"/>
              <a:t>Wartezeiten</a:t>
            </a:r>
            <a:endParaRPr lang="en-US" b="0"/>
          </a:p>
          <a:p>
            <a:pPr algn="r">
              <a:spcAft>
                <a:spcPts val="600"/>
              </a:spcAft>
            </a:pPr>
            <a:r>
              <a:rPr lang="en-US" b="0"/>
              <a:t>Neue </a:t>
            </a:r>
            <a:r>
              <a:rPr lang="en-US" b="0" err="1"/>
              <a:t>Segmentierungsmethode</a:t>
            </a:r>
            <a:endParaRPr lang="en-US" b="0"/>
          </a:p>
          <a:p>
            <a:pPr algn="r">
              <a:spcAft>
                <a:spcPts val="600"/>
              </a:spcAft>
            </a:pPr>
            <a:r>
              <a:rPr lang="en-US" b="0"/>
              <a:t>Mehr </a:t>
            </a:r>
            <a:r>
              <a:rPr lang="en-US" b="0" err="1"/>
              <a:t>Kontrolle</a:t>
            </a:r>
            <a:r>
              <a:rPr lang="en-US" b="0"/>
              <a:t> </a:t>
            </a:r>
            <a:r>
              <a:rPr lang="en-US" b="0" err="1"/>
              <a:t>über</a:t>
            </a:r>
            <a:r>
              <a:rPr lang="en-US" b="0"/>
              <a:t> </a:t>
            </a:r>
            <a:r>
              <a:rPr lang="en-US" b="0" err="1"/>
              <a:t>Segmentierungsergebnisse</a:t>
            </a:r>
            <a:endParaRPr lang="en-US" b="0"/>
          </a:p>
          <a:p>
            <a:pPr algn="r">
              <a:spcAft>
                <a:spcPts val="600"/>
              </a:spcAft>
            </a:pPr>
            <a:r>
              <a:rPr lang="en-US" b="0" err="1"/>
              <a:t>Vollständige</a:t>
            </a:r>
            <a:r>
              <a:rPr lang="en-US" b="0"/>
              <a:t> ACR TI-RADS-</a:t>
            </a:r>
            <a:r>
              <a:rPr lang="en-US" b="0" err="1"/>
              <a:t>Klassifizierung</a:t>
            </a:r>
            <a:endParaRPr lang="en-US" b="0"/>
          </a:p>
          <a:p>
            <a:pPr algn="r">
              <a:spcAft>
                <a:spcPts val="600"/>
              </a:spcAft>
            </a:pPr>
            <a:r>
              <a:rPr lang="en-US" b="0" err="1"/>
              <a:t>Anpassbare</a:t>
            </a:r>
            <a:r>
              <a:rPr lang="en-US" b="0"/>
              <a:t> Reporting-Templates</a:t>
            </a:r>
          </a:p>
        </p:txBody>
      </p:sp>
    </p:spTree>
    <p:extLst>
      <p:ext uri="{BB962C8B-B14F-4D97-AF65-F5344CB8AC3E}">
        <p14:creationId xmlns:p14="http://schemas.microsoft.com/office/powerpoint/2010/main" val="261365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CA3FCB-7964-37C1-09B4-65DC323E3F0C}"/>
              </a:ext>
            </a:extLst>
          </p:cNvPr>
          <p:cNvSpPr/>
          <p:nvPr/>
        </p:nvSpPr>
        <p:spPr>
          <a:xfrm>
            <a:off x="5906021" y="5314384"/>
            <a:ext cx="379958" cy="814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D3E52-659D-EAA7-B9B5-131E7FB2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PIUR Sensor G3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B67E9-1B1A-6E1F-0723-21D9758B1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/>
              <a:t>Die </a:t>
            </a:r>
            <a:r>
              <a:rPr lang="en-US" err="1"/>
              <a:t>neue</a:t>
            </a:r>
            <a:r>
              <a:rPr lang="en-US"/>
              <a:t> Generation </a:t>
            </a:r>
            <a:r>
              <a:rPr lang="en-US" err="1"/>
              <a:t>unseres</a:t>
            </a:r>
            <a:r>
              <a:rPr lang="en-US"/>
              <a:t> Sensors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A0CDD-5E0F-19D8-ACC4-8A2F1ADB2393}"/>
              </a:ext>
            </a:extLst>
          </p:cNvPr>
          <p:cNvSpPr txBox="1"/>
          <p:nvPr/>
        </p:nvSpPr>
        <p:spPr>
          <a:xfrm>
            <a:off x="4960181" y="2031960"/>
            <a:ext cx="2271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sz="2000" b="1">
                <a:latin typeface="Avenir LT Pro 55 Roman" panose="020B0503020203020204" pitchFamily="34" charset="0"/>
              </a:defRPr>
            </a:lvl1pPr>
          </a:lstStyle>
          <a:p>
            <a:r>
              <a:rPr lang="en-US"/>
              <a:t>PIUR Sensor G3</a:t>
            </a:r>
          </a:p>
        </p:txBody>
      </p:sp>
      <p:pic>
        <p:nvPicPr>
          <p:cNvPr id="14" name="Content Placeholder 13" descr="A black and blue square object with a light on it&#10;&#10;Description automatically generated">
            <a:extLst>
              <a:ext uri="{FF2B5EF4-FFF2-40B4-BE49-F238E27FC236}">
                <a16:creationId xmlns:a16="http://schemas.microsoft.com/office/drawing/2014/main" id="{2DCB118D-64F2-188C-50B6-5D416D4F01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91" y="2844186"/>
            <a:ext cx="2819219" cy="2819219"/>
          </a:xfrm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0A33936B-13CF-D213-E285-8B425C987CFD}"/>
              </a:ext>
            </a:extLst>
          </p:cNvPr>
          <p:cNvCxnSpPr>
            <a:cxnSpLocks/>
          </p:cNvCxnSpPr>
          <p:nvPr/>
        </p:nvCxnSpPr>
        <p:spPr>
          <a:xfrm>
            <a:off x="3331675" y="3584953"/>
            <a:ext cx="2236206" cy="950833"/>
          </a:xfrm>
          <a:prstGeom prst="bentConnector3">
            <a:avLst/>
          </a:prstGeom>
          <a:ln w="28575">
            <a:solidFill>
              <a:srgbClr val="00FF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BC0C01-0A43-6874-F2DF-0374E267CBC5}"/>
              </a:ext>
            </a:extLst>
          </p:cNvPr>
          <p:cNvSpPr txBox="1"/>
          <p:nvPr/>
        </p:nvSpPr>
        <p:spPr>
          <a:xfrm>
            <a:off x="856306" y="3383735"/>
            <a:ext cx="2462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b="1">
                <a:latin typeface="Avenir LT Pro 55 Roman" panose="020B0503020203020204" pitchFamily="34" charset="0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>
                <a:solidFill>
                  <a:srgbClr val="00FFFF"/>
                </a:solidFill>
              </a:rPr>
              <a:t>Optical Flow Sensor</a:t>
            </a:r>
          </a:p>
          <a:p>
            <a:pPr marL="285750" indent="-285750" algn="l">
              <a:spcAft>
                <a:spcPts val="600"/>
              </a:spcAft>
              <a:buBlip>
                <a:blip r:embed="rId3"/>
              </a:buBlip>
            </a:pPr>
            <a:r>
              <a:rPr lang="de-DE" b="0"/>
              <a:t>Höhere Genauigkeit</a:t>
            </a:r>
          </a:p>
          <a:p>
            <a:pPr marL="285750" indent="-285750" algn="l">
              <a:spcAft>
                <a:spcPts val="600"/>
              </a:spcAft>
              <a:buBlip>
                <a:blip r:embed="rId3"/>
              </a:buBlip>
            </a:pPr>
            <a:r>
              <a:rPr lang="de-DE" b="0"/>
              <a:t>Freie Wahl der Abtastrichtung</a:t>
            </a:r>
            <a:endParaRPr lang="en-US" b="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A059BE2-0802-9B2C-A806-85B933E7EB22}"/>
              </a:ext>
            </a:extLst>
          </p:cNvPr>
          <p:cNvCxnSpPr>
            <a:cxnSpLocks/>
            <a:endCxn id="18" idx="2"/>
          </p:cNvCxnSpPr>
          <p:nvPr/>
        </p:nvCxnSpPr>
        <p:spPr>
          <a:xfrm rot="10800000">
            <a:off x="6096001" y="5395867"/>
            <a:ext cx="2015905" cy="267539"/>
          </a:xfrm>
          <a:prstGeom prst="bentConnector2">
            <a:avLst/>
          </a:prstGeom>
          <a:ln w="28575">
            <a:solidFill>
              <a:srgbClr val="00FF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36BAEA-FEEB-FCCD-71EA-50A3765A6956}"/>
              </a:ext>
            </a:extLst>
          </p:cNvPr>
          <p:cNvSpPr txBox="1"/>
          <p:nvPr/>
        </p:nvSpPr>
        <p:spPr>
          <a:xfrm>
            <a:off x="8281189" y="5486397"/>
            <a:ext cx="281921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b="1">
                <a:latin typeface="Avenir LT Pro 55 Roman" panose="020B0503020203020204" pitchFamily="34" charset="0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>
                <a:solidFill>
                  <a:srgbClr val="00FFFF"/>
                </a:solidFill>
              </a:rPr>
              <a:t>Wireless Charging</a:t>
            </a:r>
          </a:p>
          <a:p>
            <a:pPr marL="285750" indent="-285750" algn="l">
              <a:spcAft>
                <a:spcPts val="600"/>
              </a:spcAft>
              <a:buBlip>
                <a:blip r:embed="rId3"/>
              </a:buBlip>
            </a:pPr>
            <a:r>
              <a:rPr lang="en-US" b="0" err="1"/>
              <a:t>Basierend</a:t>
            </a:r>
            <a:r>
              <a:rPr lang="en-US" b="0"/>
              <a:t> auf dem Qi-Standard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FDD7D18-6DEF-20EB-942B-B153A5E5AB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00806" y="2900196"/>
            <a:ext cx="2059520" cy="500734"/>
          </a:xfrm>
          <a:prstGeom prst="bentConnector3">
            <a:avLst>
              <a:gd name="adj1" fmla="val 50000"/>
            </a:avLst>
          </a:prstGeom>
          <a:ln w="28575">
            <a:solidFill>
              <a:srgbClr val="00FF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DC29262-4342-E2C3-A18D-F7A02EB5741A}"/>
              </a:ext>
            </a:extLst>
          </p:cNvPr>
          <p:cNvSpPr txBox="1"/>
          <p:nvPr/>
        </p:nvSpPr>
        <p:spPr>
          <a:xfrm>
            <a:off x="9032628" y="2734607"/>
            <a:ext cx="30406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T"/>
            </a:defPPr>
            <a:lvl1pPr algn="ctr">
              <a:defRPr b="1">
                <a:latin typeface="Avenir LT Pro 55 Roman" panose="020B0503020203020204" pitchFamily="34" charset="0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>
                <a:solidFill>
                  <a:srgbClr val="00FFFF"/>
                </a:solidFill>
              </a:rPr>
              <a:t>Professional Design</a:t>
            </a:r>
          </a:p>
          <a:p>
            <a:pPr marL="285750" indent="-285750" algn="l">
              <a:spcAft>
                <a:spcPts val="600"/>
              </a:spcAft>
              <a:buBlip>
                <a:blip r:embed="rId3"/>
              </a:buBlip>
            </a:pPr>
            <a:r>
              <a:rPr lang="en-US" b="0" err="1"/>
              <a:t>Robustes</a:t>
            </a:r>
            <a:r>
              <a:rPr lang="en-US" b="0"/>
              <a:t> </a:t>
            </a:r>
            <a:r>
              <a:rPr lang="en-US" b="0" err="1"/>
              <a:t>Gehäuse</a:t>
            </a:r>
            <a:endParaRPr lang="en-US" b="0"/>
          </a:p>
          <a:p>
            <a:pPr marL="285750" indent="-285750" algn="l">
              <a:spcAft>
                <a:spcPts val="600"/>
              </a:spcAft>
              <a:buBlip>
                <a:blip r:embed="rId3"/>
              </a:buBlip>
            </a:pPr>
            <a:r>
              <a:rPr lang="en-US" b="0" err="1"/>
              <a:t>Auswechselbare</a:t>
            </a:r>
            <a:r>
              <a:rPr lang="en-US" b="0"/>
              <a:t> Batterie</a:t>
            </a:r>
          </a:p>
          <a:p>
            <a:pPr marL="285750" indent="-285750" algn="l">
              <a:spcAft>
                <a:spcPts val="600"/>
              </a:spcAft>
              <a:buBlip>
                <a:blip r:embed="rId3"/>
              </a:buBlip>
            </a:pPr>
            <a:r>
              <a:rPr lang="en-US" b="0" err="1"/>
              <a:t>Magnetischer</a:t>
            </a:r>
            <a:r>
              <a:rPr lang="en-US" b="0"/>
              <a:t> </a:t>
            </a:r>
            <a:r>
              <a:rPr lang="en-US" b="0" err="1"/>
              <a:t>Befestigungsmechanismus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75666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Avenir LT Pro 35 Light" panose="020B04020202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IUR IMAGING_template.potx" id="{3EDFAD3A-1530-4148-ADE7-839FA83CDA99}" vid="{BC9C9ACE-99E7-45FC-B2D3-0ED5EC4C57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40149fe-91a5-4193-9bb9-4f118426bbc8" xsi:nil="true"/>
    <TaxCatchAll xmlns="2c393775-1f86-47b5-8c5c-5c125798455e" xsi:nil="true"/>
    <lcf76f155ced4ddcb4097134ff3c332f xmlns="940149fe-91a5-4193-9bb9-4f118426bbc8">
      <Terms xmlns="http://schemas.microsoft.com/office/infopath/2007/PartnerControls"/>
    </lcf76f155ced4ddcb4097134ff3c332f>
    <SharedWithUsers xmlns="2c393775-1f86-47b5-8c5c-5c125798455e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4F3F75E4E4844DB52922FAB50105EE" ma:contentTypeVersion="17" ma:contentTypeDescription="Ein neues Dokument erstellen." ma:contentTypeScope="" ma:versionID="9d66afe2eb758c95329d94771303f853">
  <xsd:schema xmlns:xsd="http://www.w3.org/2001/XMLSchema" xmlns:xs="http://www.w3.org/2001/XMLSchema" xmlns:p="http://schemas.microsoft.com/office/2006/metadata/properties" xmlns:ns2="940149fe-91a5-4193-9bb9-4f118426bbc8" xmlns:ns3="2c393775-1f86-47b5-8c5c-5c125798455e" targetNamespace="http://schemas.microsoft.com/office/2006/metadata/properties" ma:root="true" ma:fieldsID="7b143ce4a3db11f45f531ff5437c8457" ns2:_="" ns3:_="">
    <xsd:import namespace="940149fe-91a5-4193-9bb9-4f118426bbc8"/>
    <xsd:import namespace="2c393775-1f86-47b5-8c5c-5c12579845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149fe-91a5-4193-9bb9-4f118426b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ebb77c1f-c4ce-488f-abe1-8d3f3dacb2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93775-1f86-47b5-8c5c-5c125798455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825e3c7-d56c-4fdd-a16f-8b7f3f93577b}" ma:internalName="TaxCatchAll" ma:showField="CatchAllData" ma:web="2c393775-1f86-47b5-8c5c-5c12579845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EC11AE-C776-486E-86F7-12A3C972F712}">
  <ds:schemaRefs>
    <ds:schemaRef ds:uri="2c393775-1f86-47b5-8c5c-5c125798455e"/>
    <ds:schemaRef ds:uri="5d532692-7979-4d75-97ee-56665c11b16a"/>
    <ds:schemaRef ds:uri="940149fe-91a5-4193-9bb9-4f118426bbc8"/>
    <ds:schemaRef ds:uri="c9d6bef8-6b78-4f5f-9378-2f89d8111e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289E5E-C976-4617-A414-F97461C3F5DB}">
  <ds:schemaRefs>
    <ds:schemaRef ds:uri="2c393775-1f86-47b5-8c5c-5c125798455e"/>
    <ds:schemaRef ds:uri="940149fe-91a5-4193-9bb9-4f118426b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2FF949-01B5-412F-8C1B-B8A4583A96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PIUR IMAGING_template</Template>
  <TotalTime>0</TotalTime>
  <Words>268</Words>
  <Application>Microsoft Office PowerPoint</Application>
  <PresentationFormat>Breitbild</PresentationFormat>
  <Paragraphs>77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1" baseType="lpstr">
      <vt:lpstr>Arial</vt:lpstr>
      <vt:lpstr>Avenir LT Pro 55 Roman</vt:lpstr>
      <vt:lpstr>Avenir LT Std 45 Book</vt:lpstr>
      <vt:lpstr>Avenir LT Std 65 Medium</vt:lpstr>
      <vt:lpstr>Avenir Next LT Pro Demi</vt:lpstr>
      <vt:lpstr>Calibri</vt:lpstr>
      <vt:lpstr>Montserrat</vt:lpstr>
      <vt:lpstr>Montserrat ExtraBold</vt:lpstr>
      <vt:lpstr>Montserrat SemiBold</vt:lpstr>
      <vt:lpstr>Office Theme</vt:lpstr>
      <vt:lpstr>Taking your ultrasound to the next dimension </vt:lpstr>
      <vt:lpstr>Kennen Sie das?</vt:lpstr>
      <vt:lpstr>Kennen Sie das?</vt:lpstr>
      <vt:lpstr>Ultraschall Limitationen</vt:lpstr>
      <vt:lpstr>PIUR tUS Infinity</vt:lpstr>
      <vt:lpstr>features</vt:lpstr>
      <vt:lpstr>Infinity 4.0</vt:lpstr>
      <vt:lpstr>Infinity 4.0</vt:lpstr>
      <vt:lpstr>PIUR Sensor G3</vt:lpstr>
      <vt:lpstr>PowerPoint-Präsentation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Stacey Hong</dc:creator>
  <cp:lastModifiedBy>Jörg Seiler</cp:lastModifiedBy>
  <cp:revision>1</cp:revision>
  <dcterms:created xsi:type="dcterms:W3CDTF">2023-09-11T09:26:46Z</dcterms:created>
  <dcterms:modified xsi:type="dcterms:W3CDTF">2023-09-15T14:46:20Z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583600</vt:r8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  <property fmtid="{D5CDD505-2E9C-101B-9397-08002B2CF9AE}" pid="10" name="ContentTypeId">
    <vt:lpwstr>0x010100DE4F3F75E4E4844DB52922FAB50105EE</vt:lpwstr>
  </property>
</Properties>
</file>